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63" r:id="rId6"/>
    <p:sldId id="282" r:id="rId7"/>
    <p:sldId id="283" r:id="rId8"/>
    <p:sldId id="284" r:id="rId9"/>
    <p:sldId id="285" r:id="rId10"/>
    <p:sldId id="286" r:id="rId11"/>
    <p:sldId id="287" r:id="rId12"/>
    <p:sldId id="288" r:id="rId13"/>
    <p:sldId id="289" r:id="rId14"/>
    <p:sldId id="257" r:id="rId15"/>
    <p:sldId id="258" r:id="rId16"/>
    <p:sldId id="259" r:id="rId17"/>
    <p:sldId id="260" r:id="rId18"/>
    <p:sldId id="261" r:id="rId19"/>
    <p:sldId id="262" r:id="rId20"/>
    <p:sldId id="264" r:id="rId21"/>
    <p:sldId id="265" r:id="rId22"/>
    <p:sldId id="266" r:id="rId23"/>
    <p:sldId id="267" r:id="rId24"/>
    <p:sldId id="268" r:id="rId25"/>
    <p:sldId id="269" r:id="rId26"/>
    <p:sldId id="271" r:id="rId27"/>
    <p:sldId id="270" r:id="rId28"/>
    <p:sldId id="272" r:id="rId29"/>
    <p:sldId id="273" r:id="rId30"/>
    <p:sldId id="274" r:id="rId31"/>
    <p:sldId id="275" r:id="rId32"/>
    <p:sldId id="27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EF2B6E5-9146-4E85-AA18-3A3EC23EE11D}" type="datetimeFigureOut">
              <a:rPr lang="en-ZA" smtClean="0"/>
              <a:t>2023/02/13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285832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EF2B6E5-9146-4E85-AA18-3A3EC23EE11D}" type="datetimeFigureOut">
              <a:rPr lang="en-ZA" smtClean="0"/>
              <a:t>2023/02/13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16845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EF2B6E5-9146-4E85-AA18-3A3EC23EE11D}" type="datetimeFigureOut">
              <a:rPr lang="en-ZA" smtClean="0"/>
              <a:t>2023/02/13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315009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EF2B6E5-9146-4E85-AA18-3A3EC23EE11D}" type="datetimeFigureOut">
              <a:rPr lang="en-ZA" smtClean="0"/>
              <a:t>2023/02/13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10313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B6E5-9146-4E85-AA18-3A3EC23EE11D}" type="datetimeFigureOut">
              <a:rPr lang="en-ZA" smtClean="0"/>
              <a:t>2023/02/13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184905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EF2B6E5-9146-4E85-AA18-3A3EC23EE11D}" type="datetimeFigureOut">
              <a:rPr lang="en-ZA" smtClean="0"/>
              <a:t>2023/02/13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191489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EF2B6E5-9146-4E85-AA18-3A3EC23EE11D}" type="datetimeFigureOut">
              <a:rPr lang="en-ZA" smtClean="0"/>
              <a:t>2023/02/13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394172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EF2B6E5-9146-4E85-AA18-3A3EC23EE11D}" type="datetimeFigureOut">
              <a:rPr lang="en-ZA" smtClean="0"/>
              <a:t>2023/02/13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392178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B6E5-9146-4E85-AA18-3A3EC23EE11D}" type="datetimeFigureOut">
              <a:rPr lang="en-ZA" smtClean="0"/>
              <a:t>2023/02/13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4094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2B6E5-9146-4E85-AA18-3A3EC23EE11D}" type="datetimeFigureOut">
              <a:rPr lang="en-ZA" smtClean="0"/>
              <a:t>2023/02/13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266932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2B6E5-9146-4E85-AA18-3A3EC23EE11D}" type="datetimeFigureOut">
              <a:rPr lang="en-ZA" smtClean="0"/>
              <a:t>2023/02/13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375747-490D-4A85-930F-C430B149F39A}" type="slidenum">
              <a:rPr lang="en-ZA" smtClean="0"/>
              <a:t>‹#›</a:t>
            </a:fld>
            <a:endParaRPr lang="en-ZA"/>
          </a:p>
        </p:txBody>
      </p:sp>
    </p:spTree>
    <p:extLst>
      <p:ext uri="{BB962C8B-B14F-4D97-AF65-F5344CB8AC3E}">
        <p14:creationId xmlns:p14="http://schemas.microsoft.com/office/powerpoint/2010/main" val="408390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2B6E5-9146-4E85-AA18-3A3EC23EE11D}" type="datetimeFigureOut">
              <a:rPr lang="en-ZA" smtClean="0"/>
              <a:t>2023/02/13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75747-490D-4A85-930F-C430B149F39A}" type="slidenum">
              <a:rPr lang="en-ZA" smtClean="0"/>
              <a:t>‹#›</a:t>
            </a:fld>
            <a:endParaRPr lang="en-ZA"/>
          </a:p>
        </p:txBody>
      </p:sp>
    </p:spTree>
    <p:extLst>
      <p:ext uri="{BB962C8B-B14F-4D97-AF65-F5344CB8AC3E}">
        <p14:creationId xmlns:p14="http://schemas.microsoft.com/office/powerpoint/2010/main" val="20230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472"/>
            <a:ext cx="7772400" cy="1470025"/>
          </a:xfrm>
        </p:spPr>
        <p:txBody>
          <a:bodyPr/>
          <a:lstStyle/>
          <a:p>
            <a:r>
              <a:rPr lang="en-ZA" dirty="0"/>
              <a:t>Frankenstein</a:t>
            </a:r>
          </a:p>
        </p:txBody>
      </p:sp>
      <p:sp>
        <p:nvSpPr>
          <p:cNvPr id="3" name="Subtitle 2"/>
          <p:cNvSpPr>
            <a:spLocks noGrp="1"/>
          </p:cNvSpPr>
          <p:nvPr>
            <p:ph type="subTitle" idx="1"/>
          </p:nvPr>
        </p:nvSpPr>
        <p:spPr>
          <a:xfrm>
            <a:off x="1331640" y="1052736"/>
            <a:ext cx="6400800" cy="1752600"/>
          </a:xfrm>
        </p:spPr>
        <p:txBody>
          <a:bodyPr/>
          <a:lstStyle/>
          <a:p>
            <a:r>
              <a:rPr lang="en-ZA" dirty="0"/>
              <a:t>Critical perspectives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2299609"/>
            <a:ext cx="2353897" cy="313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99609"/>
            <a:ext cx="1967966" cy="327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47" y="1844824"/>
            <a:ext cx="2941728" cy="443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16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fontScale="70000" lnSpcReduction="20000"/>
          </a:bodyPr>
          <a:lstStyle/>
          <a:p>
            <a:pPr lvl="1" algn="just">
              <a:lnSpc>
                <a:spcPct val="150000"/>
              </a:lnSpc>
              <a:buFont typeface="Wingdings" panose="05000000000000000000" pitchFamily="2" charset="2"/>
              <a:buChar char="ü"/>
            </a:pPr>
            <a:r>
              <a:rPr lang="en-ZA" b="1" dirty="0"/>
              <a:t>Third Person </a:t>
            </a:r>
            <a:r>
              <a:rPr lang="en-ZA" dirty="0"/>
              <a:t>- Story told by a narrator who sees all of the action; speaker uses the pronouns "he", "she", "it", "they", "his", "hers", "its", and "theirs". This person may be a character in the story. </a:t>
            </a:r>
          </a:p>
          <a:p>
            <a:pPr lvl="1" algn="just">
              <a:lnSpc>
                <a:spcPct val="150000"/>
              </a:lnSpc>
              <a:buFont typeface="Wingdings" panose="05000000000000000000" pitchFamily="2" charset="2"/>
              <a:buChar char="ü"/>
            </a:pPr>
            <a:r>
              <a:rPr lang="en-ZA" dirty="0"/>
              <a:t>There are several types of third person POV: </a:t>
            </a:r>
          </a:p>
          <a:p>
            <a:pPr marL="1071563" lvl="2" indent="-385763" algn="just">
              <a:lnSpc>
                <a:spcPct val="150000"/>
              </a:lnSpc>
              <a:buFont typeface="+mj-lt"/>
              <a:buAutoNum type="romanLcPeriod"/>
            </a:pPr>
            <a:r>
              <a:rPr lang="en-ZA" b="1" dirty="0"/>
              <a:t>Limited</a:t>
            </a:r>
            <a:r>
              <a:rPr lang="en-ZA" dirty="0"/>
              <a:t> - Probably the easiest :POV for a beginning writer to use, -- "limited" POV funnels all action through the eyes of a single character; readers only see what the narrator sees.</a:t>
            </a:r>
          </a:p>
          <a:p>
            <a:pPr marL="1071563" lvl="2" indent="-385763" algn="just">
              <a:lnSpc>
                <a:spcPct val="150000"/>
              </a:lnSpc>
              <a:buFont typeface="+mj-lt"/>
              <a:buAutoNum type="romanLcPeriod"/>
            </a:pPr>
            <a:r>
              <a:rPr lang="en-ZA" b="1" dirty="0"/>
              <a:t>Omniscient</a:t>
            </a:r>
            <a:r>
              <a:rPr lang="en-ZA" dirty="0"/>
              <a:t>- </a:t>
            </a:r>
            <a:r>
              <a:rPr lang="en-ZA" i="1" dirty="0"/>
              <a:t>God-like</a:t>
            </a:r>
            <a:r>
              <a:rPr lang="en-ZA" dirty="0"/>
              <a:t>, the narrator knows and sees everything, and can move from one character's mind to another. Authors can be omniscient narrators by moving from character to character, event to event, and introducing information at their discretion.</a:t>
            </a:r>
          </a:p>
        </p:txBody>
      </p:sp>
    </p:spTree>
    <p:extLst>
      <p:ext uri="{BB962C8B-B14F-4D97-AF65-F5344CB8AC3E}">
        <p14:creationId xmlns:p14="http://schemas.microsoft.com/office/powerpoint/2010/main" val="106604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a:bodyPr>
          <a:lstStyle/>
          <a:p>
            <a:pPr lvl="1" algn="just">
              <a:lnSpc>
                <a:spcPct val="150000"/>
              </a:lnSpc>
              <a:buFont typeface="Wingdings" panose="05000000000000000000" pitchFamily="2" charset="2"/>
              <a:buChar char="ü"/>
            </a:pPr>
            <a:r>
              <a:rPr lang="en-ZA" dirty="0"/>
              <a:t>There are </a:t>
            </a:r>
            <a:r>
              <a:rPr lang="en-ZA" b="1" dirty="0"/>
              <a:t>two main types of omniscient POV</a:t>
            </a:r>
            <a:r>
              <a:rPr lang="en-ZA" dirty="0"/>
              <a:t>: </a:t>
            </a:r>
          </a:p>
          <a:p>
            <a:pPr marL="1071563" lvl="2" indent="-385763" algn="just">
              <a:lnSpc>
                <a:spcPct val="150000"/>
              </a:lnSpc>
              <a:buFont typeface="+mj-lt"/>
              <a:buAutoNum type="romanLcPeriod"/>
            </a:pPr>
            <a:r>
              <a:rPr lang="en-ZA" b="1" dirty="0"/>
              <a:t>Innocent Eye/Naive Narrator </a:t>
            </a:r>
            <a:r>
              <a:rPr lang="en-ZA" dirty="0"/>
              <a:t>- Story told through child's eyes; narrator's judgment is different from that of an adult. </a:t>
            </a:r>
          </a:p>
          <a:p>
            <a:pPr marL="1071563" lvl="2" indent="-385763" algn="just">
              <a:lnSpc>
                <a:spcPct val="150000"/>
              </a:lnSpc>
              <a:buFont typeface="+mj-lt"/>
              <a:buAutoNum type="romanLcPeriod"/>
            </a:pPr>
            <a:r>
              <a:rPr lang="en-ZA" b="1" dirty="0"/>
              <a:t>Stream of Consciousness </a:t>
            </a:r>
            <a:r>
              <a:rPr lang="en-ZA" dirty="0"/>
              <a:t>- Story told so readers solely experience a character's thoughts and reactions. </a:t>
            </a:r>
          </a:p>
        </p:txBody>
      </p:sp>
    </p:spTree>
    <p:extLst>
      <p:ext uri="{BB962C8B-B14F-4D97-AF65-F5344CB8AC3E}">
        <p14:creationId xmlns:p14="http://schemas.microsoft.com/office/powerpoint/2010/main" val="97640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ZA" b="1" dirty="0"/>
              <a:t>Theme</a:t>
            </a:r>
            <a:r>
              <a:rPr lang="en-ZA" dirty="0"/>
              <a:t> - Central message, "moral of the story," and underlying meaning of a fictional piece; may be the author's thoughts on the topic or view of human nature. </a:t>
            </a:r>
          </a:p>
          <a:p>
            <a:pPr lvl="1" algn="just">
              <a:lnSpc>
                <a:spcPct val="150000"/>
              </a:lnSpc>
              <a:buFont typeface="Wingdings" panose="05000000000000000000" pitchFamily="2" charset="2"/>
              <a:buChar char="ü"/>
            </a:pPr>
            <a:r>
              <a:rPr lang="en-ZA" dirty="0"/>
              <a:t>Story's title usually emphasizes what the author is saying. </a:t>
            </a:r>
          </a:p>
          <a:p>
            <a:pPr lvl="1" algn="just">
              <a:lnSpc>
                <a:spcPct val="150000"/>
              </a:lnSpc>
              <a:buFont typeface="Wingdings" panose="05000000000000000000" pitchFamily="2" charset="2"/>
              <a:buChar char="ü"/>
            </a:pPr>
            <a:r>
              <a:rPr lang="en-ZA" dirty="0"/>
              <a:t>Various figures of speech (symbolism, allusion, simile, metaphor, hyperbole, or irony) may be utilized to highlight the theme.</a:t>
            </a:r>
          </a:p>
        </p:txBody>
      </p:sp>
    </p:spTree>
    <p:extLst>
      <p:ext uri="{BB962C8B-B14F-4D97-AF65-F5344CB8AC3E}">
        <p14:creationId xmlns:p14="http://schemas.microsoft.com/office/powerpoint/2010/main" val="298063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a:bodyPr>
          <a:lstStyle/>
          <a:p>
            <a:pPr lvl="1" algn="just">
              <a:lnSpc>
                <a:spcPct val="150000"/>
              </a:lnSpc>
              <a:buFont typeface="Wingdings" panose="05000000000000000000" pitchFamily="2" charset="2"/>
              <a:buChar char="ü"/>
            </a:pPr>
            <a:r>
              <a:rPr lang="en-ZA" dirty="0"/>
              <a:t>Examples of common themes occurring in literature, on television, and in film are:</a:t>
            </a:r>
          </a:p>
          <a:p>
            <a:pPr marL="1071563" lvl="2" indent="-385763" algn="just">
              <a:lnSpc>
                <a:spcPct val="150000"/>
              </a:lnSpc>
              <a:buFont typeface="+mj-lt"/>
              <a:buAutoNum type="romanLcPeriod"/>
            </a:pPr>
            <a:r>
              <a:rPr lang="en-ZA" dirty="0"/>
              <a:t>Things are not always as they appear to be. </a:t>
            </a:r>
          </a:p>
          <a:p>
            <a:pPr marL="1071563" lvl="2" indent="-385763" algn="just">
              <a:lnSpc>
                <a:spcPct val="150000"/>
              </a:lnSpc>
              <a:buFont typeface="+mj-lt"/>
              <a:buAutoNum type="romanLcPeriod"/>
            </a:pPr>
            <a:r>
              <a:rPr lang="en-ZA" dirty="0"/>
              <a:t>Love is blind.</a:t>
            </a:r>
          </a:p>
          <a:p>
            <a:pPr marL="1071563" lvl="2" indent="-385763" algn="just">
              <a:lnSpc>
                <a:spcPct val="150000"/>
              </a:lnSpc>
              <a:buFont typeface="+mj-lt"/>
              <a:buAutoNum type="romanLcPeriod"/>
            </a:pPr>
            <a:r>
              <a:rPr lang="en-ZA" dirty="0"/>
              <a:t>Believe in yourself. </a:t>
            </a:r>
          </a:p>
          <a:p>
            <a:pPr marL="1071563" lvl="2" indent="-385763" algn="just">
              <a:lnSpc>
                <a:spcPct val="150000"/>
              </a:lnSpc>
              <a:buFont typeface="+mj-lt"/>
              <a:buAutoNum type="romanLcPeriod"/>
            </a:pPr>
            <a:r>
              <a:rPr lang="en-ZA" dirty="0"/>
              <a:t>People are afraid of change. </a:t>
            </a:r>
          </a:p>
          <a:p>
            <a:pPr marL="1071563" lvl="2" indent="-385763" algn="just">
              <a:lnSpc>
                <a:spcPct val="150000"/>
              </a:lnSpc>
              <a:buFont typeface="+mj-lt"/>
              <a:buAutoNum type="romanLcPeriod"/>
            </a:pPr>
            <a:r>
              <a:rPr lang="en-ZA" dirty="0"/>
              <a:t>Don't judge a book by its cover.</a:t>
            </a:r>
          </a:p>
        </p:txBody>
      </p:sp>
    </p:spTree>
    <p:extLst>
      <p:ext uri="{BB962C8B-B14F-4D97-AF65-F5344CB8AC3E}">
        <p14:creationId xmlns:p14="http://schemas.microsoft.com/office/powerpoint/2010/main" val="307380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09" y="116632"/>
            <a:ext cx="8229600" cy="1143000"/>
          </a:xfrm>
        </p:spPr>
        <p:txBody>
          <a:bodyPr/>
          <a:lstStyle/>
          <a:p>
            <a:r>
              <a:rPr lang="en-ZA" dirty="0"/>
              <a:t>Biographical information</a:t>
            </a:r>
          </a:p>
        </p:txBody>
      </p:sp>
      <p:sp>
        <p:nvSpPr>
          <p:cNvPr id="3" name="Content Placeholder 2"/>
          <p:cNvSpPr>
            <a:spLocks noGrp="1"/>
          </p:cNvSpPr>
          <p:nvPr>
            <p:ph idx="1"/>
          </p:nvPr>
        </p:nvSpPr>
        <p:spPr>
          <a:xfrm>
            <a:off x="427509" y="1052736"/>
            <a:ext cx="8229600" cy="5616624"/>
          </a:xfrm>
        </p:spPr>
        <p:txBody>
          <a:bodyPr>
            <a:normAutofit lnSpcReduction="10000"/>
          </a:bodyPr>
          <a:lstStyle/>
          <a:p>
            <a:pPr algn="just"/>
            <a:r>
              <a:rPr lang="en-ZA" sz="2400" dirty="0"/>
              <a:t>It is useful to start with some brief biographical information about Mary Shelley. This allows readers to gain insight into the social and historical circumstances during the production of the text. This may also provide information about Shelley’s subject position.</a:t>
            </a:r>
          </a:p>
          <a:p>
            <a:pPr marL="0" indent="0" algn="just">
              <a:buNone/>
            </a:pPr>
            <a:endParaRPr lang="en-ZA" sz="2400" dirty="0"/>
          </a:p>
          <a:p>
            <a:pPr algn="just"/>
            <a:endParaRPr lang="en-ZA" sz="2400" dirty="0"/>
          </a:p>
          <a:p>
            <a:pPr algn="just"/>
            <a:endParaRPr lang="en-ZA" sz="2400" dirty="0"/>
          </a:p>
          <a:p>
            <a:pPr algn="just"/>
            <a:endParaRPr lang="en-ZA" sz="2400" dirty="0"/>
          </a:p>
          <a:p>
            <a:pPr algn="just"/>
            <a:endParaRPr lang="en-ZA" sz="2400" dirty="0"/>
          </a:p>
          <a:p>
            <a:pPr algn="just"/>
            <a:r>
              <a:rPr lang="en-ZA" sz="2400" dirty="0"/>
              <a:t>Mary Shelley was born in London in 1797. Her parents were both influential philosophers namely Mary Wollstonecraft (an important feminist philosopher whose work </a:t>
            </a:r>
            <a:r>
              <a:rPr lang="en-ZA" sz="2400" i="1" dirty="0"/>
              <a:t>A Vindication of the Rights of Women </a:t>
            </a:r>
            <a:r>
              <a:rPr lang="en-ZA" sz="2400" dirty="0"/>
              <a:t>is often viewed as an early feminist text) and William Godwin.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09663"/>
            <a:ext cx="2285903" cy="228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37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Historical context</a:t>
            </a:r>
          </a:p>
        </p:txBody>
      </p:sp>
      <p:sp>
        <p:nvSpPr>
          <p:cNvPr id="3" name="Content Placeholder 2"/>
          <p:cNvSpPr>
            <a:spLocks noGrp="1"/>
          </p:cNvSpPr>
          <p:nvPr>
            <p:ph idx="1"/>
          </p:nvPr>
        </p:nvSpPr>
        <p:spPr/>
        <p:txBody>
          <a:bodyPr>
            <a:normAutofit fontScale="55000" lnSpcReduction="20000"/>
          </a:bodyPr>
          <a:lstStyle/>
          <a:p>
            <a:pPr algn="just"/>
            <a:r>
              <a:rPr lang="en-ZA" dirty="0"/>
              <a:t>The major movements in English literature are often identified as such</a:t>
            </a:r>
          </a:p>
          <a:p>
            <a:pPr algn="just"/>
            <a:endParaRPr lang="en-ZA" dirty="0"/>
          </a:p>
          <a:p>
            <a:pPr marL="0" indent="0" algn="just">
              <a:buNone/>
            </a:pPr>
            <a:r>
              <a:rPr lang="en-ZA" dirty="0"/>
              <a:t>	</a:t>
            </a:r>
            <a:r>
              <a:rPr lang="en-ZA" b="1" dirty="0"/>
              <a:t>Renaissance</a:t>
            </a:r>
            <a:r>
              <a:rPr lang="en-ZA" dirty="0"/>
              <a:t> (+- 1500-1660)</a:t>
            </a:r>
          </a:p>
          <a:p>
            <a:pPr marL="0" indent="0" algn="just">
              <a:buNone/>
            </a:pPr>
            <a:r>
              <a:rPr lang="en-ZA" dirty="0"/>
              <a:t>	Notable writers: William Shakespeare, Edmund Spenser</a:t>
            </a:r>
          </a:p>
          <a:p>
            <a:pPr marL="0" indent="0" algn="just">
              <a:buNone/>
            </a:pPr>
            <a:endParaRPr lang="en-ZA" dirty="0"/>
          </a:p>
          <a:p>
            <a:pPr marL="0" indent="0" algn="just">
              <a:buNone/>
            </a:pPr>
            <a:r>
              <a:rPr lang="en-ZA" dirty="0"/>
              <a:t>	</a:t>
            </a:r>
            <a:r>
              <a:rPr lang="en-ZA" b="1" dirty="0"/>
              <a:t>Romanticism</a:t>
            </a:r>
            <a:r>
              <a:rPr lang="en-ZA" dirty="0"/>
              <a:t> (+- 1785-1837)</a:t>
            </a:r>
          </a:p>
          <a:p>
            <a:pPr marL="0" indent="0" algn="just">
              <a:buNone/>
            </a:pPr>
            <a:r>
              <a:rPr lang="en-ZA" dirty="0"/>
              <a:t>	Notable writers: William Blake, William Wordsworth, Percy Bysshe Shelley</a:t>
            </a:r>
          </a:p>
          <a:p>
            <a:pPr marL="0" indent="0" algn="just">
              <a:buNone/>
            </a:pPr>
            <a:endParaRPr lang="en-ZA" dirty="0"/>
          </a:p>
          <a:p>
            <a:pPr marL="0" indent="0" algn="just">
              <a:buNone/>
            </a:pPr>
            <a:r>
              <a:rPr lang="en-ZA" dirty="0"/>
              <a:t>	</a:t>
            </a:r>
            <a:r>
              <a:rPr lang="en-ZA" b="1" dirty="0"/>
              <a:t>Victorianism</a:t>
            </a:r>
            <a:r>
              <a:rPr lang="en-ZA" dirty="0"/>
              <a:t> (+- 1837-1901)</a:t>
            </a:r>
          </a:p>
          <a:p>
            <a:pPr marL="0" indent="0" algn="just">
              <a:buNone/>
            </a:pPr>
            <a:r>
              <a:rPr lang="en-ZA" dirty="0"/>
              <a:t>	Notable writers: George Eliot, Thomas Hardy, Lord Tennyson</a:t>
            </a:r>
          </a:p>
          <a:p>
            <a:pPr marL="0" indent="0" algn="just">
              <a:buNone/>
            </a:pPr>
            <a:endParaRPr lang="en-ZA" dirty="0"/>
          </a:p>
          <a:p>
            <a:pPr marL="0" indent="0" algn="just">
              <a:buNone/>
            </a:pPr>
            <a:r>
              <a:rPr lang="en-ZA" dirty="0"/>
              <a:t>	</a:t>
            </a:r>
            <a:r>
              <a:rPr lang="en-ZA" b="1" dirty="0"/>
              <a:t>Modernism </a:t>
            </a:r>
            <a:r>
              <a:rPr lang="en-ZA" dirty="0"/>
              <a:t>(+- 1914-1939)</a:t>
            </a:r>
          </a:p>
          <a:p>
            <a:pPr marL="0" indent="0" algn="just">
              <a:buNone/>
            </a:pPr>
            <a:r>
              <a:rPr lang="en-ZA" dirty="0"/>
              <a:t>	Notable writers: Virginia Woolf, TS Eliot, William Butler Yeats</a:t>
            </a:r>
          </a:p>
          <a:p>
            <a:pPr marL="0" indent="0" algn="just">
              <a:buNone/>
            </a:pPr>
            <a:endParaRPr lang="en-ZA" dirty="0"/>
          </a:p>
          <a:p>
            <a:pPr marL="0" indent="0" algn="just">
              <a:buNone/>
            </a:pPr>
            <a:r>
              <a:rPr lang="en-ZA" dirty="0"/>
              <a:t>	</a:t>
            </a:r>
            <a:r>
              <a:rPr lang="en-ZA" b="1" dirty="0"/>
              <a:t>Postmodernism </a:t>
            </a:r>
            <a:r>
              <a:rPr lang="en-ZA" dirty="0"/>
              <a:t>(+-1939-present) </a:t>
            </a:r>
          </a:p>
          <a:p>
            <a:pPr marL="0" indent="0" algn="just">
              <a:buNone/>
            </a:pPr>
            <a:r>
              <a:rPr lang="en-ZA" b="1" dirty="0"/>
              <a:t>	</a:t>
            </a:r>
            <a:r>
              <a:rPr lang="en-ZA" dirty="0"/>
              <a:t>Notable writers: Jack Kerouac, Salman Rushdie, Zakes Mda</a:t>
            </a:r>
            <a:endParaRPr lang="en-ZA" b="1" dirty="0"/>
          </a:p>
          <a:p>
            <a:endParaRPr lang="en-ZA" dirty="0"/>
          </a:p>
        </p:txBody>
      </p:sp>
    </p:spTree>
    <p:extLst>
      <p:ext uri="{BB962C8B-B14F-4D97-AF65-F5344CB8AC3E}">
        <p14:creationId xmlns:p14="http://schemas.microsoft.com/office/powerpoint/2010/main" val="118775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Romanticism</a:t>
            </a:r>
          </a:p>
        </p:txBody>
      </p:sp>
      <p:sp>
        <p:nvSpPr>
          <p:cNvPr id="3" name="Content Placeholder 2"/>
          <p:cNvSpPr>
            <a:spLocks noGrp="1"/>
          </p:cNvSpPr>
          <p:nvPr>
            <p:ph idx="1"/>
          </p:nvPr>
        </p:nvSpPr>
        <p:spPr>
          <a:xfrm>
            <a:off x="457200" y="1600200"/>
            <a:ext cx="5410944" cy="5257800"/>
          </a:xfrm>
        </p:spPr>
        <p:txBody>
          <a:bodyPr>
            <a:normAutofit fontScale="55000" lnSpcReduction="20000"/>
          </a:bodyPr>
          <a:lstStyle/>
          <a:p>
            <a:pPr algn="just"/>
            <a:r>
              <a:rPr lang="en-ZA" dirty="0"/>
              <a:t>To begin, Romanticism has little to do with romance, but everything to do with Romance.</a:t>
            </a:r>
          </a:p>
          <a:p>
            <a:pPr algn="just"/>
            <a:endParaRPr lang="en-ZA" dirty="0"/>
          </a:p>
          <a:p>
            <a:pPr algn="just"/>
            <a:r>
              <a:rPr lang="en-ZA" dirty="0"/>
              <a:t>Romanticism was an artistic and ideological movement which began in England in the late 18</a:t>
            </a:r>
            <a:r>
              <a:rPr lang="en-ZA" baseline="30000" dirty="0"/>
              <a:t>th</a:t>
            </a:r>
            <a:r>
              <a:rPr lang="en-ZA" dirty="0"/>
              <a:t> century (1700s). It was, in many ways, a reaction against the technological progress of the Industrial Revolution. Importance and value were placed on emotions and feelings rather than logic and science, nature and the environment rather than technology and industry.</a:t>
            </a:r>
          </a:p>
          <a:p>
            <a:pPr algn="just"/>
            <a:endParaRPr lang="en-ZA" dirty="0"/>
          </a:p>
          <a:p>
            <a:pPr algn="just"/>
            <a:r>
              <a:rPr lang="en-ZA" dirty="0"/>
              <a:t>Major figures in this movement include William Blake, William Wordsworth, and Percy Bysshe Shelley.</a:t>
            </a:r>
          </a:p>
          <a:p>
            <a:pPr algn="just"/>
            <a:endParaRPr lang="en-ZA" dirty="0"/>
          </a:p>
          <a:p>
            <a:pPr algn="just"/>
            <a:r>
              <a:rPr lang="en-ZA" dirty="0"/>
              <a:t>The thematic focuses for Romantic poetry include the concepts of liberty, individuality, and the concept of the ‘sublime’ in nature. </a:t>
            </a:r>
          </a:p>
          <a:p>
            <a:pPr marL="0" indent="0" algn="just">
              <a:buNone/>
            </a:pPr>
            <a:r>
              <a:rPr lang="en-ZA" dirty="0"/>
              <a:t>      	Do you notice these concerns in Shelley’s  	</a:t>
            </a:r>
            <a:r>
              <a:rPr lang="en-ZA" i="1" dirty="0"/>
              <a:t>Frankenstein</a:t>
            </a:r>
            <a:endParaRPr lang="en-ZA" dirty="0"/>
          </a:p>
          <a:p>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498" y="1988840"/>
            <a:ext cx="2885858" cy="365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95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Key Facts</a:t>
            </a:r>
          </a:p>
        </p:txBody>
      </p:sp>
      <p:sp>
        <p:nvSpPr>
          <p:cNvPr id="3" name="Content Placeholder 2"/>
          <p:cNvSpPr>
            <a:spLocks noGrp="1"/>
          </p:cNvSpPr>
          <p:nvPr>
            <p:ph idx="1"/>
          </p:nvPr>
        </p:nvSpPr>
        <p:spPr/>
        <p:txBody>
          <a:bodyPr>
            <a:normAutofit lnSpcReduction="10000"/>
          </a:bodyPr>
          <a:lstStyle/>
          <a:p>
            <a:r>
              <a:rPr lang="en-ZA" b="1" dirty="0"/>
              <a:t>Genre</a:t>
            </a:r>
            <a:r>
              <a:rPr lang="en-ZA" dirty="0"/>
              <a:t>: Gothic science fiction (horror), novel</a:t>
            </a:r>
          </a:p>
          <a:p>
            <a:r>
              <a:rPr lang="en-ZA" b="1" dirty="0"/>
              <a:t>Narrator</a:t>
            </a:r>
            <a:r>
              <a:rPr lang="en-ZA" dirty="0"/>
              <a:t>: The primary narrator is Robert Walton, who, in his letters, quotes Victor Frankenstein’s first-person narrative at length. Victor, in turn, quotes the monster’s first-person narrative; in addition, the lesser characters Elizabeth Lavenza and Alphonse Frankenstein narrate parts of the story through their letters to Victor.</a:t>
            </a:r>
          </a:p>
          <a:p>
            <a:pPr marL="0" indent="0">
              <a:buNone/>
            </a:pPr>
            <a:endParaRPr lang="en-ZA" dirty="0"/>
          </a:p>
          <a:p>
            <a:endParaRPr lang="en-ZA" dirty="0"/>
          </a:p>
          <a:p>
            <a:endParaRPr lang="en-ZA" dirty="0"/>
          </a:p>
        </p:txBody>
      </p:sp>
    </p:spTree>
    <p:extLst>
      <p:ext uri="{BB962C8B-B14F-4D97-AF65-F5344CB8AC3E}">
        <p14:creationId xmlns:p14="http://schemas.microsoft.com/office/powerpoint/2010/main" val="269664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Facts</a:t>
            </a:r>
          </a:p>
        </p:txBody>
      </p:sp>
      <p:sp>
        <p:nvSpPr>
          <p:cNvPr id="3" name="Content Placeholder 2"/>
          <p:cNvSpPr>
            <a:spLocks noGrp="1"/>
          </p:cNvSpPr>
          <p:nvPr>
            <p:ph idx="1"/>
          </p:nvPr>
        </p:nvSpPr>
        <p:spPr/>
        <p:txBody>
          <a:bodyPr>
            <a:normAutofit lnSpcReduction="10000"/>
          </a:bodyPr>
          <a:lstStyle/>
          <a:p>
            <a:pPr algn="just"/>
            <a:r>
              <a:rPr lang="en-ZA" b="1" dirty="0"/>
              <a:t>Protagonist</a:t>
            </a:r>
            <a:r>
              <a:rPr lang="en-ZA" dirty="0"/>
              <a:t>: Victor Frankenstein/creature?</a:t>
            </a:r>
          </a:p>
          <a:p>
            <a:pPr algn="just"/>
            <a:r>
              <a:rPr lang="en-ZA" b="1" dirty="0"/>
              <a:t>Antagonist</a:t>
            </a:r>
            <a:r>
              <a:rPr lang="en-ZA" dirty="0"/>
              <a:t>: Creature/Victor Frankenstein?</a:t>
            </a:r>
          </a:p>
          <a:p>
            <a:pPr algn="just"/>
            <a:r>
              <a:rPr lang="en-ZA" b="1" dirty="0"/>
              <a:t>Setting (time)</a:t>
            </a:r>
            <a:r>
              <a:rPr lang="en-ZA" dirty="0"/>
              <a:t>: Eighteenth century (late 1700s &amp; early 1800s)</a:t>
            </a:r>
          </a:p>
          <a:p>
            <a:pPr algn="just"/>
            <a:r>
              <a:rPr lang="en-ZA" b="1" dirty="0"/>
              <a:t>Setting (place)</a:t>
            </a:r>
            <a:r>
              <a:rPr lang="en-ZA" dirty="0"/>
              <a:t>: Geneva; the Swiss Alps; Ingolstadt; England and Scotland; the northern ice</a:t>
            </a:r>
          </a:p>
          <a:p>
            <a:pPr algn="just"/>
            <a:r>
              <a:rPr lang="en-ZA" b="1" dirty="0"/>
              <a:t>Tone</a:t>
            </a:r>
            <a:r>
              <a:rPr lang="en-ZA" dirty="0"/>
              <a:t>: Romantic language, very emotional, tragic </a:t>
            </a:r>
          </a:p>
          <a:p>
            <a:endParaRPr lang="en-ZA" dirty="0"/>
          </a:p>
          <a:p>
            <a:endParaRPr lang="en-ZA" dirty="0"/>
          </a:p>
        </p:txBody>
      </p:sp>
    </p:spTree>
    <p:extLst>
      <p:ext uri="{BB962C8B-B14F-4D97-AF65-F5344CB8AC3E}">
        <p14:creationId xmlns:p14="http://schemas.microsoft.com/office/powerpoint/2010/main" val="393231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Facts</a:t>
            </a:r>
          </a:p>
        </p:txBody>
      </p:sp>
      <p:sp>
        <p:nvSpPr>
          <p:cNvPr id="3" name="Content Placeholder 2"/>
          <p:cNvSpPr>
            <a:spLocks noGrp="1"/>
          </p:cNvSpPr>
          <p:nvPr>
            <p:ph idx="1"/>
          </p:nvPr>
        </p:nvSpPr>
        <p:spPr/>
        <p:txBody>
          <a:bodyPr>
            <a:normAutofit/>
          </a:bodyPr>
          <a:lstStyle/>
          <a:p>
            <a:pPr algn="just"/>
            <a:r>
              <a:rPr lang="en-ZA" b="1" dirty="0"/>
              <a:t>Point of view</a:t>
            </a:r>
            <a:r>
              <a:rPr lang="en-ZA" dirty="0"/>
              <a:t>: The point of view shifts with the narration, from Robert Walton to Victor Frankenstein to Frankenstein’s creature, then back to Walton.</a:t>
            </a:r>
          </a:p>
          <a:p>
            <a:pPr algn="just"/>
            <a:r>
              <a:rPr lang="en-ZA" b="1" dirty="0"/>
              <a:t>Falling action</a:t>
            </a:r>
            <a:r>
              <a:rPr lang="en-ZA" dirty="0"/>
              <a:t>: After the murder of Elizabeth Lavenza, when Victor Frankenstein chases the creature to the northern ice, is rescued by Robert Walton, narrates his story, and dies.</a:t>
            </a:r>
          </a:p>
          <a:p>
            <a:endParaRPr lang="en-ZA" dirty="0"/>
          </a:p>
          <a:p>
            <a:endParaRPr lang="en-ZA" dirty="0"/>
          </a:p>
        </p:txBody>
      </p:sp>
    </p:spTree>
    <p:extLst>
      <p:ext uri="{BB962C8B-B14F-4D97-AF65-F5344CB8AC3E}">
        <p14:creationId xmlns:p14="http://schemas.microsoft.com/office/powerpoint/2010/main" val="327501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Aspects of Close Analysis/Reading</a:t>
            </a:r>
          </a:p>
        </p:txBody>
      </p:sp>
      <p:sp>
        <p:nvSpPr>
          <p:cNvPr id="3" name="Content Placeholder 2"/>
          <p:cNvSpPr>
            <a:spLocks noGrp="1"/>
          </p:cNvSpPr>
          <p:nvPr>
            <p:ph idx="1"/>
          </p:nvPr>
        </p:nvSpPr>
        <p:spPr/>
        <p:txBody>
          <a:bodyPr>
            <a:normAutofit fontScale="92500"/>
          </a:bodyPr>
          <a:lstStyle/>
          <a:p>
            <a:pPr algn="just">
              <a:lnSpc>
                <a:spcPct val="150000"/>
              </a:lnSpc>
            </a:pPr>
            <a:r>
              <a:rPr lang="en-ZA" dirty="0"/>
              <a:t>Close reading is a method of literary analysis which focuses on the specific details of a passage or text in order to discern some deeper meaning present in it. </a:t>
            </a:r>
          </a:p>
          <a:p>
            <a:pPr algn="just">
              <a:lnSpc>
                <a:spcPct val="150000"/>
              </a:lnSpc>
            </a:pPr>
            <a:r>
              <a:rPr lang="en-ZA" dirty="0"/>
              <a:t>The meaning derived from the close reading is the reader's interpretation of the passage or text.</a:t>
            </a:r>
          </a:p>
        </p:txBody>
      </p:sp>
    </p:spTree>
    <p:extLst>
      <p:ext uri="{BB962C8B-B14F-4D97-AF65-F5344CB8AC3E}">
        <p14:creationId xmlns:p14="http://schemas.microsoft.com/office/powerpoint/2010/main" val="233035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Characters</a:t>
            </a:r>
          </a:p>
        </p:txBody>
      </p:sp>
      <p:sp>
        <p:nvSpPr>
          <p:cNvPr id="3" name="Content Placeholder 2"/>
          <p:cNvSpPr>
            <a:spLocks noGrp="1"/>
          </p:cNvSpPr>
          <p:nvPr>
            <p:ph idx="1"/>
          </p:nvPr>
        </p:nvSpPr>
        <p:spPr/>
        <p:txBody>
          <a:bodyPr>
            <a:normAutofit fontScale="92500"/>
          </a:bodyPr>
          <a:lstStyle/>
          <a:p>
            <a:pPr algn="just"/>
            <a:r>
              <a:rPr lang="en-ZA" b="1" dirty="0"/>
              <a:t>Robert Walton </a:t>
            </a:r>
            <a:r>
              <a:rPr lang="en-ZA" dirty="0"/>
              <a:t> -  The Arctic seafarer whose letters open and close </a:t>
            </a:r>
            <a:r>
              <a:rPr lang="en-ZA" i="1" dirty="0"/>
              <a:t>Frankenstein</a:t>
            </a:r>
            <a:r>
              <a:rPr lang="en-ZA" dirty="0"/>
              <a:t>. Walton picks the bedraggled Victor Frankenstein up off the ice, helps nurse him back to health, and listens to Victor’s story.</a:t>
            </a:r>
          </a:p>
          <a:p>
            <a:pPr algn="just"/>
            <a:r>
              <a:rPr lang="en-ZA" b="1" dirty="0"/>
              <a:t>Henry Clerval</a:t>
            </a:r>
            <a:r>
              <a:rPr lang="en-ZA" dirty="0"/>
              <a:t> -  Victor’s boyhood friend, who nurses Victor back to health in Ingolstadt. After working unhappily for his father, Henry begins to follow in Victor’s footsteps as a scientist. </a:t>
            </a:r>
          </a:p>
          <a:p>
            <a:endParaRPr lang="en-ZA" dirty="0"/>
          </a:p>
        </p:txBody>
      </p:sp>
    </p:spTree>
    <p:extLst>
      <p:ext uri="{BB962C8B-B14F-4D97-AF65-F5344CB8AC3E}">
        <p14:creationId xmlns:p14="http://schemas.microsoft.com/office/powerpoint/2010/main" val="197713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Characters</a:t>
            </a:r>
          </a:p>
        </p:txBody>
      </p:sp>
      <p:sp>
        <p:nvSpPr>
          <p:cNvPr id="3" name="Content Placeholder 2"/>
          <p:cNvSpPr>
            <a:spLocks noGrp="1"/>
          </p:cNvSpPr>
          <p:nvPr>
            <p:ph idx="1"/>
          </p:nvPr>
        </p:nvSpPr>
        <p:spPr/>
        <p:txBody>
          <a:bodyPr>
            <a:noAutofit/>
          </a:bodyPr>
          <a:lstStyle/>
          <a:p>
            <a:pPr algn="just"/>
            <a:r>
              <a:rPr lang="en-ZA" sz="2400" b="1" dirty="0"/>
              <a:t>Alphonse Frankenstein</a:t>
            </a:r>
            <a:r>
              <a:rPr lang="en-ZA" sz="2400" dirty="0"/>
              <a:t> -  Victor’s father, very sympathetic toward his son. Alphonse consoles Victor in moments of pain and encourages him to remember the importance of family. </a:t>
            </a:r>
          </a:p>
          <a:p>
            <a:pPr algn="just"/>
            <a:r>
              <a:rPr lang="en-ZA" sz="2400" b="1" dirty="0"/>
              <a:t>Elizabeth Lavenza</a:t>
            </a:r>
            <a:r>
              <a:rPr lang="en-ZA" sz="2400" dirty="0"/>
              <a:t> -  An orphan, four to five years younger than Victor, whom the Frankensteins adopt. </a:t>
            </a:r>
          </a:p>
          <a:p>
            <a:pPr algn="just"/>
            <a:r>
              <a:rPr lang="en-ZA" sz="2400" b="1" dirty="0"/>
              <a:t>Justine Moritz</a:t>
            </a:r>
            <a:r>
              <a:rPr lang="en-ZA" sz="2400" dirty="0"/>
              <a:t> -  A young girl adopted into the Frankenstein household while Victor is growing up. Justine is blamed and executed for William’s murder, which is actually committed by the creature.</a:t>
            </a:r>
          </a:p>
          <a:p>
            <a:pPr algn="just"/>
            <a:r>
              <a:rPr lang="en-ZA" sz="2400" b="1" dirty="0"/>
              <a:t>William Frankenstein</a:t>
            </a:r>
            <a:r>
              <a:rPr lang="en-ZA" sz="2400" dirty="0"/>
              <a:t> -  Victor’s youngest brother and the darling of the Frankenstein family. The creature strangles William in the woods outside Geneva in order to hurt Victor for abandoning him. </a:t>
            </a:r>
          </a:p>
        </p:txBody>
      </p:sp>
    </p:spTree>
    <p:extLst>
      <p:ext uri="{BB962C8B-B14F-4D97-AF65-F5344CB8AC3E}">
        <p14:creationId xmlns:p14="http://schemas.microsoft.com/office/powerpoint/2010/main" val="51076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Characters</a:t>
            </a:r>
          </a:p>
        </p:txBody>
      </p:sp>
      <p:sp>
        <p:nvSpPr>
          <p:cNvPr id="3" name="Content Placeholder 2"/>
          <p:cNvSpPr>
            <a:spLocks noGrp="1"/>
          </p:cNvSpPr>
          <p:nvPr>
            <p:ph idx="1"/>
          </p:nvPr>
        </p:nvSpPr>
        <p:spPr/>
        <p:txBody>
          <a:bodyPr>
            <a:normAutofit fontScale="77500" lnSpcReduction="20000"/>
          </a:bodyPr>
          <a:lstStyle/>
          <a:p>
            <a:pPr algn="just"/>
            <a:r>
              <a:rPr lang="en-ZA" b="1" dirty="0"/>
              <a:t>Victor Frankenstein</a:t>
            </a:r>
            <a:r>
              <a:rPr lang="en-ZA" dirty="0"/>
              <a:t>’s life story is at the heart of </a:t>
            </a:r>
            <a:r>
              <a:rPr lang="en-ZA" i="1" dirty="0"/>
              <a:t>Frankenstein.</a:t>
            </a:r>
            <a:r>
              <a:rPr lang="en-ZA" dirty="0"/>
              <a:t> As a young Swiss boy, he grows up in Geneva reading works of the ancient and outdated alchemists.</a:t>
            </a:r>
          </a:p>
          <a:p>
            <a:pPr algn="just"/>
            <a:r>
              <a:rPr lang="en-ZA" dirty="0"/>
              <a:t>This background changes his life when he attends university at Ingolstadt. </a:t>
            </a:r>
          </a:p>
          <a:p>
            <a:pPr algn="just"/>
            <a:r>
              <a:rPr lang="en-ZA" dirty="0"/>
              <a:t>There he learns about modern science and, within a few years, masters all that his professors have to teach him. </a:t>
            </a:r>
          </a:p>
          <a:p>
            <a:pPr algn="just"/>
            <a:r>
              <a:rPr lang="en-ZA" dirty="0"/>
              <a:t>Victor becomes fascinated with the “secret of life,” discovers it, and brings a hideous creature to life. </a:t>
            </a:r>
          </a:p>
          <a:p>
            <a:pPr algn="just"/>
            <a:r>
              <a:rPr lang="en-ZA" dirty="0"/>
              <a:t>Soon after this, Victor abandons his creation, resulting in the creature coming after Victor’s entire family and his best friend Henry.</a:t>
            </a:r>
          </a:p>
        </p:txBody>
      </p:sp>
    </p:spTree>
    <p:extLst>
      <p:ext uri="{BB962C8B-B14F-4D97-AF65-F5344CB8AC3E}">
        <p14:creationId xmlns:p14="http://schemas.microsoft.com/office/powerpoint/2010/main" val="421876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creature/demon</a:t>
            </a:r>
          </a:p>
        </p:txBody>
      </p:sp>
      <p:sp>
        <p:nvSpPr>
          <p:cNvPr id="3" name="Content Placeholder 2"/>
          <p:cNvSpPr>
            <a:spLocks noGrp="1"/>
          </p:cNvSpPr>
          <p:nvPr>
            <p:ph idx="1"/>
          </p:nvPr>
        </p:nvSpPr>
        <p:spPr/>
        <p:txBody>
          <a:bodyPr>
            <a:normAutofit fontScale="92500" lnSpcReduction="20000"/>
          </a:bodyPr>
          <a:lstStyle/>
          <a:p>
            <a:r>
              <a:rPr lang="en-ZA" dirty="0"/>
              <a:t>The creature is Victor Frankenstein’s creation, assembled from old body parts and strange chemicals, animated by a mysterious spark. It enters life as an eight-feet tall and enormously strong, but with the mind of a new-born.</a:t>
            </a:r>
          </a:p>
          <a:p>
            <a:r>
              <a:rPr lang="en-ZA" dirty="0"/>
              <a:t>Abandoned by its creator and confused, it tries to integrate itself into society, only to be shunned universally by all humans. Looking in the mirror, it realizes its physical ugliness; an aspect of its persona that blinds society to its – initially – gentle and kind nature.</a:t>
            </a:r>
          </a:p>
        </p:txBody>
      </p:sp>
    </p:spTree>
    <p:extLst>
      <p:ext uri="{BB962C8B-B14F-4D97-AF65-F5344CB8AC3E}">
        <p14:creationId xmlns:p14="http://schemas.microsoft.com/office/powerpoint/2010/main" val="67614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ZA" dirty="0"/>
              <a:t>Science Progress Knowledge Ignorance </a:t>
            </a:r>
          </a:p>
        </p:txBody>
      </p:sp>
      <p:sp>
        <p:nvSpPr>
          <p:cNvPr id="3" name="Content Placeholder 2"/>
          <p:cNvSpPr>
            <a:spLocks noGrp="1"/>
          </p:cNvSpPr>
          <p:nvPr>
            <p:ph idx="1"/>
          </p:nvPr>
        </p:nvSpPr>
        <p:spPr/>
        <p:txBody>
          <a:bodyPr>
            <a:normAutofit fontScale="92500" lnSpcReduction="20000"/>
          </a:bodyPr>
          <a:lstStyle/>
          <a:p>
            <a:pPr algn="just"/>
            <a:r>
              <a:rPr lang="en-ZA" dirty="0"/>
              <a:t>The pursuit of knowledge is at the heart of </a:t>
            </a:r>
            <a:r>
              <a:rPr lang="en-ZA" i="1" dirty="0"/>
              <a:t>Frankenstein, </a:t>
            </a:r>
            <a:r>
              <a:rPr lang="en-ZA" dirty="0"/>
              <a:t>as Victor attempts to surge beyond accepted human limits and access the secret of life.</a:t>
            </a:r>
          </a:p>
          <a:p>
            <a:pPr algn="just"/>
            <a:r>
              <a:rPr lang="en-ZA" dirty="0"/>
              <a:t>Victor’s act of creation eventually results in the destruction of everyone dear to him. </a:t>
            </a:r>
          </a:p>
          <a:p>
            <a:pPr algn="just"/>
            <a:r>
              <a:rPr lang="en-ZA" dirty="0"/>
              <a:t>Robert Walton attempts to surpass previous human explorations by endeavouring to reach the North Pole.</a:t>
            </a:r>
          </a:p>
          <a:p>
            <a:pPr algn="just"/>
            <a:r>
              <a:rPr lang="en-ZA" dirty="0"/>
              <a:t>Walton finds himself helplessly trapped between sheets of ice. </a:t>
            </a:r>
          </a:p>
        </p:txBody>
      </p:sp>
    </p:spTree>
    <p:extLst>
      <p:ext uri="{BB962C8B-B14F-4D97-AF65-F5344CB8AC3E}">
        <p14:creationId xmlns:p14="http://schemas.microsoft.com/office/powerpoint/2010/main" val="101976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Science Progress Knowledge Ignorance </a:t>
            </a:r>
          </a:p>
        </p:txBody>
      </p:sp>
      <p:sp>
        <p:nvSpPr>
          <p:cNvPr id="3" name="Content Placeholder 2"/>
          <p:cNvSpPr>
            <a:spLocks noGrp="1"/>
          </p:cNvSpPr>
          <p:nvPr>
            <p:ph idx="1"/>
          </p:nvPr>
        </p:nvSpPr>
        <p:spPr/>
        <p:txBody>
          <a:bodyPr>
            <a:normAutofit fontScale="92500" lnSpcReduction="20000"/>
          </a:bodyPr>
          <a:lstStyle/>
          <a:p>
            <a:pPr algn="just"/>
            <a:r>
              <a:rPr lang="en-ZA" dirty="0"/>
              <a:t>Whereas Victor’s obsessive hatred of the creature drives him to his death, Walton ultimately decides to abandon his adventurous mission. Walton allows himself to learn from Victor’s tribulations with excessive hunger for new discoveries and creations: too much knowledge can be dangerous.</a:t>
            </a:r>
          </a:p>
          <a:p>
            <a:pPr algn="just"/>
            <a:r>
              <a:rPr lang="en-ZA" dirty="0"/>
              <a:t>In Shelley's time, the power of human reason, through science and technology, challenged many traditional precepts about the world and man's relationship with his creator.</a:t>
            </a:r>
          </a:p>
        </p:txBody>
      </p:sp>
    </p:spTree>
    <p:extLst>
      <p:ext uri="{BB962C8B-B14F-4D97-AF65-F5344CB8AC3E}">
        <p14:creationId xmlns:p14="http://schemas.microsoft.com/office/powerpoint/2010/main" val="265699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Science Progress Knowledge Ignorance </a:t>
            </a:r>
          </a:p>
        </p:txBody>
      </p:sp>
      <p:sp>
        <p:nvSpPr>
          <p:cNvPr id="3" name="Content Placeholder 2"/>
          <p:cNvSpPr>
            <a:spLocks noGrp="1"/>
          </p:cNvSpPr>
          <p:nvPr>
            <p:ph idx="1"/>
          </p:nvPr>
        </p:nvSpPr>
        <p:spPr/>
        <p:txBody>
          <a:bodyPr>
            <a:normAutofit fontScale="85000" lnSpcReduction="20000"/>
          </a:bodyPr>
          <a:lstStyle/>
          <a:p>
            <a:pPr algn="just"/>
            <a:r>
              <a:rPr lang="en-ZA" dirty="0"/>
              <a:t>Yet at the same time, many questioned these humanist notions, stressing the limits of human capacity.</a:t>
            </a:r>
          </a:p>
          <a:p>
            <a:pPr algn="just"/>
            <a:r>
              <a:rPr lang="en-ZA" dirty="0"/>
              <a:t>Shelley makes an allusion to the counter-humanist idea (in Ch. 4): Victor warns Walton not to follow in his footsteps, saying, </a:t>
            </a:r>
            <a:r>
              <a:rPr lang="en-ZA" i="1" dirty="0"/>
              <a:t>‘learn from me, if not by my precepts, at least by my example, how dangerous is the acquirement of knowledge, and how much happier that man is who believes his native town to be the world, than he who aspires to become greater than his nature will allow’.</a:t>
            </a:r>
          </a:p>
          <a:p>
            <a:pPr algn="just"/>
            <a:r>
              <a:rPr lang="en-ZA" dirty="0"/>
              <a:t>To Shelley and many others of her time, some riddles of nature should never be discovered by man.</a:t>
            </a:r>
            <a:endParaRPr lang="en-ZA" i="1" dirty="0"/>
          </a:p>
        </p:txBody>
      </p:sp>
    </p:spTree>
    <p:extLst>
      <p:ext uri="{BB962C8B-B14F-4D97-AF65-F5344CB8AC3E}">
        <p14:creationId xmlns:p14="http://schemas.microsoft.com/office/powerpoint/2010/main" val="318514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Family &amp; Parenthood</a:t>
            </a:r>
          </a:p>
        </p:txBody>
      </p:sp>
      <p:sp>
        <p:nvSpPr>
          <p:cNvPr id="3" name="Content Placeholder 2"/>
          <p:cNvSpPr>
            <a:spLocks noGrp="1"/>
          </p:cNvSpPr>
          <p:nvPr>
            <p:ph idx="1"/>
          </p:nvPr>
        </p:nvSpPr>
        <p:spPr/>
        <p:txBody>
          <a:bodyPr>
            <a:normAutofit fontScale="85000" lnSpcReduction="20000"/>
          </a:bodyPr>
          <a:lstStyle/>
          <a:p>
            <a:pPr algn="just"/>
            <a:r>
              <a:rPr lang="en-ZA" dirty="0"/>
              <a:t>The one nice family we see ends up exiled in a cottage in the middle of the woods. </a:t>
            </a:r>
          </a:p>
          <a:p>
            <a:pPr algn="just"/>
            <a:r>
              <a:rPr lang="en-ZA" dirty="0"/>
              <a:t>It's not much of an advertisement for family togetherness.</a:t>
            </a:r>
          </a:p>
          <a:p>
            <a:pPr algn="just"/>
            <a:r>
              <a:rPr lang="en-ZA" dirty="0"/>
              <a:t>Victor &amp; the creature as a metaphor for parenthood: the creature is constantly pleading to Victor for guidance, for love, for protection, for companionship &amp; a family. </a:t>
            </a:r>
          </a:p>
          <a:p>
            <a:pPr algn="just"/>
            <a:r>
              <a:rPr lang="en-ZA" dirty="0"/>
              <a:t>Victor fails to be a role model for his own creation (child): refuses to be responsible, to account for his </a:t>
            </a:r>
            <a:r>
              <a:rPr lang="en-ZA" i="1" dirty="0"/>
              <a:t>(his alone: no woman assisted him in the reproduction of the creature)</a:t>
            </a:r>
            <a:r>
              <a:rPr lang="en-ZA" dirty="0"/>
              <a:t> actions.</a:t>
            </a:r>
          </a:p>
        </p:txBody>
      </p:sp>
    </p:spTree>
    <p:extLst>
      <p:ext uri="{BB962C8B-B14F-4D97-AF65-F5344CB8AC3E}">
        <p14:creationId xmlns:p14="http://schemas.microsoft.com/office/powerpoint/2010/main" val="375488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Human Injustice</a:t>
            </a:r>
            <a:br>
              <a:rPr lang="en-ZA" b="1" dirty="0"/>
            </a:br>
            <a:endParaRPr lang="en-ZA" dirty="0"/>
          </a:p>
        </p:txBody>
      </p:sp>
      <p:sp>
        <p:nvSpPr>
          <p:cNvPr id="3" name="Content Placeholder 2"/>
          <p:cNvSpPr>
            <a:spLocks noGrp="1"/>
          </p:cNvSpPr>
          <p:nvPr>
            <p:ph idx="1"/>
          </p:nvPr>
        </p:nvSpPr>
        <p:spPr/>
        <p:txBody>
          <a:bodyPr>
            <a:normAutofit fontScale="92500"/>
          </a:bodyPr>
          <a:lstStyle/>
          <a:p>
            <a:pPr algn="just"/>
            <a:r>
              <a:rPr lang="en-ZA" dirty="0"/>
              <a:t>The monster laments over man's cruelty to those who are different from them. </a:t>
            </a:r>
          </a:p>
          <a:p>
            <a:pPr algn="just"/>
            <a:r>
              <a:rPr lang="en-ZA" dirty="0"/>
              <a:t>The monster is the epic centre of action: 8-feet-tall and hideously ugly, the monster is rejected by society. </a:t>
            </a:r>
          </a:p>
          <a:p>
            <a:pPr algn="just"/>
            <a:r>
              <a:rPr lang="en-ZA" dirty="0"/>
              <a:t>The creature’s size is not only due to its ugly appearance but also from the asexual manner of its creation: a mix of stolen human body parts, chemicals, and scientific theories/knowledge.</a:t>
            </a:r>
          </a:p>
        </p:txBody>
      </p:sp>
    </p:spTree>
    <p:extLst>
      <p:ext uri="{BB962C8B-B14F-4D97-AF65-F5344CB8AC3E}">
        <p14:creationId xmlns:p14="http://schemas.microsoft.com/office/powerpoint/2010/main" val="3061848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Monstrosity/Human Injustice</a:t>
            </a:r>
          </a:p>
        </p:txBody>
      </p:sp>
      <p:sp>
        <p:nvSpPr>
          <p:cNvPr id="3" name="Content Placeholder 2"/>
          <p:cNvSpPr>
            <a:spLocks noGrp="1"/>
          </p:cNvSpPr>
          <p:nvPr>
            <p:ph idx="1"/>
          </p:nvPr>
        </p:nvSpPr>
        <p:spPr/>
        <p:txBody>
          <a:bodyPr>
            <a:normAutofit fontScale="77500" lnSpcReduction="20000"/>
          </a:bodyPr>
          <a:lstStyle/>
          <a:p>
            <a:pPr algn="just"/>
            <a:r>
              <a:rPr lang="en-ZA" sz="3400" dirty="0"/>
              <a:t>The creature is a product of - not collaborative scientific effort but - dark, supernatural workings.</a:t>
            </a:r>
          </a:p>
          <a:p>
            <a:pPr algn="just"/>
            <a:r>
              <a:rPr lang="en-ZA" sz="3400" dirty="0"/>
              <a:t>Is Victor a monster? His ambition, secrecy, and selfishness alienate him from human society. Ordinary on the outside, but a demon (of sorts) on the inside?</a:t>
            </a:r>
          </a:p>
          <a:p>
            <a:pPr algn="just"/>
            <a:r>
              <a:rPr lang="en-ZA" sz="3400" dirty="0"/>
              <a:t>The monster's alienation from society, his unfulfilled desire for a companion with whom to share his life, and his on-going struggle for revenge, are all shared by his creator. Both live in relative isolation from society, both hate their own miserable lives, and both know suffering.</a:t>
            </a:r>
          </a:p>
          <a:p>
            <a:pPr algn="just"/>
            <a:r>
              <a:rPr lang="en-ZA" sz="3400" dirty="0"/>
              <a:t>Finally, many have argued that the novel itself is monstrous: a stitched-together combination of different voices, texts, and tenses!</a:t>
            </a:r>
            <a:r>
              <a:rPr lang="en-ZA" dirty="0"/>
              <a:t> </a:t>
            </a:r>
          </a:p>
        </p:txBody>
      </p:sp>
    </p:spTree>
    <p:extLst>
      <p:ext uri="{BB962C8B-B14F-4D97-AF65-F5344CB8AC3E}">
        <p14:creationId xmlns:p14="http://schemas.microsoft.com/office/powerpoint/2010/main" val="366661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Aspects of Close Analysis/Reading</a:t>
            </a: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ZA" dirty="0"/>
              <a:t>Step 1: Read the passage repeatedly. Take notes as you read.</a:t>
            </a:r>
          </a:p>
          <a:p>
            <a:pPr algn="just">
              <a:lnSpc>
                <a:spcPct val="150000"/>
              </a:lnSpc>
            </a:pPr>
            <a:r>
              <a:rPr lang="en-ZA" dirty="0"/>
              <a:t>Step 2: Analyze the passage.</a:t>
            </a:r>
          </a:p>
          <a:p>
            <a:pPr algn="just">
              <a:lnSpc>
                <a:spcPct val="150000"/>
              </a:lnSpc>
            </a:pPr>
            <a:r>
              <a:rPr lang="en-ZA" dirty="0"/>
              <a:t>Step 3: Develop a descriptive thesis.</a:t>
            </a:r>
          </a:p>
          <a:p>
            <a:pPr algn="just">
              <a:lnSpc>
                <a:spcPct val="150000"/>
              </a:lnSpc>
            </a:pPr>
            <a:r>
              <a:rPr lang="en-ZA" dirty="0"/>
              <a:t>Step 4: Construct an argument about the passage.</a:t>
            </a:r>
          </a:p>
          <a:p>
            <a:pPr algn="just">
              <a:lnSpc>
                <a:spcPct val="150000"/>
              </a:lnSpc>
            </a:pPr>
            <a:r>
              <a:rPr lang="en-ZA" dirty="0"/>
              <a:t>Step 5: Develop an outline based on your thesis.</a:t>
            </a:r>
          </a:p>
          <a:p>
            <a:pPr algn="just">
              <a:lnSpc>
                <a:spcPct val="150000"/>
              </a:lnSpc>
            </a:pPr>
            <a:endParaRPr lang="en-ZA" dirty="0"/>
          </a:p>
          <a:p>
            <a:pPr algn="just">
              <a:lnSpc>
                <a:spcPct val="150000"/>
              </a:lnSpc>
            </a:pPr>
            <a:endParaRPr lang="en-ZA" dirty="0"/>
          </a:p>
        </p:txBody>
      </p:sp>
    </p:spTree>
    <p:extLst>
      <p:ext uri="{BB962C8B-B14F-4D97-AF65-F5344CB8AC3E}">
        <p14:creationId xmlns:p14="http://schemas.microsoft.com/office/powerpoint/2010/main" val="1900631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Human Injustice</a:t>
            </a:r>
          </a:p>
        </p:txBody>
      </p:sp>
      <p:sp>
        <p:nvSpPr>
          <p:cNvPr id="3" name="Content Placeholder 2"/>
          <p:cNvSpPr>
            <a:spLocks noGrp="1"/>
          </p:cNvSpPr>
          <p:nvPr>
            <p:ph idx="1"/>
          </p:nvPr>
        </p:nvSpPr>
        <p:spPr/>
        <p:txBody>
          <a:bodyPr>
            <a:normAutofit fontScale="85000" lnSpcReduction="20000"/>
          </a:bodyPr>
          <a:lstStyle/>
          <a:p>
            <a:pPr algn="just"/>
            <a:r>
              <a:rPr lang="en-ZA" b="1" dirty="0"/>
              <a:t>Texts (style)</a:t>
            </a:r>
            <a:r>
              <a:rPr lang="en-ZA" dirty="0"/>
              <a:t>: the narrative structure is made up of letters, some notes, and other writings. This is likely to be a strategy to highlight a tendency of shedding responsibility and/or an unwillingness to account for one’s action: this, for Shelley, is equal to a cruel, dark and evil side of human society.  </a:t>
            </a:r>
          </a:p>
          <a:p>
            <a:pPr algn="just"/>
            <a:r>
              <a:rPr lang="en-ZA" dirty="0"/>
              <a:t>Walton’s letters cover the whole story; Victor’s story fits inside Walton’s letters; the creature’s side of the story is sandwiched inside Victor’s story. Begging the Q: who takes responsibility for any misrepresentation of the main characters actions, challenges, and experiences. </a:t>
            </a:r>
          </a:p>
        </p:txBody>
      </p:sp>
    </p:spTree>
    <p:extLst>
      <p:ext uri="{BB962C8B-B14F-4D97-AF65-F5344CB8AC3E}">
        <p14:creationId xmlns:p14="http://schemas.microsoft.com/office/powerpoint/2010/main" val="19495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Sexist Viewpoints</a:t>
            </a:r>
          </a:p>
        </p:txBody>
      </p:sp>
      <p:sp>
        <p:nvSpPr>
          <p:cNvPr id="3" name="Content Placeholder 2"/>
          <p:cNvSpPr>
            <a:spLocks noGrp="1"/>
          </p:cNvSpPr>
          <p:nvPr>
            <p:ph idx="1"/>
          </p:nvPr>
        </p:nvSpPr>
        <p:spPr/>
        <p:txBody>
          <a:bodyPr>
            <a:noAutofit/>
          </a:bodyPr>
          <a:lstStyle/>
          <a:p>
            <a:pPr algn="just"/>
            <a:r>
              <a:rPr lang="en-ZA" sz="2400" i="1" dirty="0"/>
              <a:t>Frankenstein, </a:t>
            </a:r>
            <a:r>
              <a:rPr lang="en-ZA" sz="2400" dirty="0"/>
              <a:t>evidently,</a:t>
            </a:r>
            <a:r>
              <a:rPr lang="en-ZA" sz="2400" i="1" dirty="0"/>
              <a:t> </a:t>
            </a:r>
            <a:r>
              <a:rPr lang="en-ZA" sz="2400" dirty="0"/>
              <a:t>lacks strong female characters. </a:t>
            </a:r>
          </a:p>
          <a:p>
            <a:pPr algn="just"/>
            <a:r>
              <a:rPr lang="en-ZA" sz="2400" dirty="0"/>
              <a:t>Throughout his narrative, Victor portrays women as weak, suffering, subservient beings who live for and depend on the men in their lives.</a:t>
            </a:r>
          </a:p>
          <a:p>
            <a:pPr algn="just"/>
            <a:r>
              <a:rPr lang="en-ZA" sz="2400" dirty="0"/>
              <a:t>Caroline Beaufort is a self-sacrificing mother who dies taking care of her adopted daughter; Justine is executed for murder, despite her innocence; the creation of the female monster is aborted by Victor because he fears being unable to control her actions once she is animated; Elizabeth waits, impatient but helpless, for Victor to return to her, and she is eventually murdered by the creature. </a:t>
            </a:r>
          </a:p>
          <a:p>
            <a:pPr algn="just"/>
            <a:r>
              <a:rPr lang="en-ZA" sz="2400" dirty="0"/>
              <a:t>Why? Discuss.</a:t>
            </a:r>
          </a:p>
        </p:txBody>
      </p:sp>
    </p:spTree>
    <p:extLst>
      <p:ext uri="{BB962C8B-B14F-4D97-AF65-F5344CB8AC3E}">
        <p14:creationId xmlns:p14="http://schemas.microsoft.com/office/powerpoint/2010/main" val="299669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ZA" dirty="0"/>
              <a:t>Sexist Viewpoints</a:t>
            </a:r>
          </a:p>
        </p:txBody>
      </p:sp>
      <p:sp>
        <p:nvSpPr>
          <p:cNvPr id="3" name="Content Placeholder 2"/>
          <p:cNvSpPr>
            <a:spLocks noGrp="1"/>
          </p:cNvSpPr>
          <p:nvPr>
            <p:ph idx="1"/>
          </p:nvPr>
        </p:nvSpPr>
        <p:spPr/>
        <p:txBody>
          <a:bodyPr>
            <a:normAutofit fontScale="92500" lnSpcReduction="10000"/>
          </a:bodyPr>
          <a:lstStyle/>
          <a:p>
            <a:pPr algn="just"/>
            <a:r>
              <a:rPr lang="en-ZA" dirty="0"/>
              <a:t>Ironically, the creature - the one who Victor calls a barbarian - has a very progressive notion of the opposite sex.</a:t>
            </a:r>
          </a:p>
          <a:p>
            <a:pPr algn="just"/>
            <a:r>
              <a:rPr lang="en-ZA" dirty="0"/>
              <a:t>The creature believes that men and women are largely equal. </a:t>
            </a:r>
          </a:p>
          <a:p>
            <a:pPr algn="just"/>
            <a:r>
              <a:rPr lang="en-ZA" dirty="0"/>
              <a:t>The monster's desire for a female companion does not convey a desire to rule over a woman or a belief that a woman should be dependent on him, but it simply shows his need for an “</a:t>
            </a:r>
            <a:r>
              <a:rPr lang="en-ZA" i="1" dirty="0"/>
              <a:t>equal”</a:t>
            </a:r>
            <a:r>
              <a:rPr lang="en-ZA" dirty="0"/>
              <a:t> companion with whom to share his life.</a:t>
            </a:r>
          </a:p>
        </p:txBody>
      </p:sp>
    </p:spTree>
    <p:extLst>
      <p:ext uri="{BB962C8B-B14F-4D97-AF65-F5344CB8AC3E}">
        <p14:creationId xmlns:p14="http://schemas.microsoft.com/office/powerpoint/2010/main" val="1234269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br>
              <a:rPr lang="en-ZA" dirty="0"/>
            </a:br>
            <a:br>
              <a:rPr lang="en-ZA" dirty="0"/>
            </a:br>
            <a:br>
              <a:rPr lang="en-ZA" dirty="0"/>
            </a:br>
            <a:br>
              <a:rPr lang="en-ZA" dirty="0"/>
            </a:br>
            <a:br>
              <a:rPr lang="en-ZA" dirty="0"/>
            </a:br>
            <a:br>
              <a:rPr lang="en-ZA" dirty="0"/>
            </a:br>
            <a:r>
              <a:rPr lang="en-ZA" b="1" dirty="0"/>
              <a:t>Thank you</a:t>
            </a:r>
          </a:p>
        </p:txBody>
      </p:sp>
    </p:spTree>
    <p:extLst>
      <p:ext uri="{BB962C8B-B14F-4D97-AF65-F5344CB8AC3E}">
        <p14:creationId xmlns:p14="http://schemas.microsoft.com/office/powerpoint/2010/main" val="414438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p>
        </p:txBody>
      </p:sp>
      <p:sp>
        <p:nvSpPr>
          <p:cNvPr id="3" name="Content Placeholder 2"/>
          <p:cNvSpPr>
            <a:spLocks noGrp="1"/>
          </p:cNvSpPr>
          <p:nvPr>
            <p:ph idx="1"/>
          </p:nvPr>
        </p:nvSpPr>
        <p:spPr/>
        <p:txBody>
          <a:bodyPr>
            <a:normAutofit fontScale="55000" lnSpcReduction="20000"/>
          </a:bodyPr>
          <a:lstStyle/>
          <a:p>
            <a:pPr algn="just">
              <a:lnSpc>
                <a:spcPct val="170000"/>
              </a:lnSpc>
            </a:pPr>
            <a:r>
              <a:rPr lang="en-ZA" b="1" dirty="0"/>
              <a:t>Plot</a:t>
            </a:r>
            <a:r>
              <a:rPr lang="en-ZA" dirty="0"/>
              <a:t> - How the author arranges events to develop the basic idea; it is the sequence of events in a story or play. The plot is a planned, logical series of events having a beginning, middle, and end. </a:t>
            </a:r>
          </a:p>
          <a:p>
            <a:pPr algn="just">
              <a:lnSpc>
                <a:spcPct val="170000"/>
              </a:lnSpc>
            </a:pPr>
            <a:r>
              <a:rPr lang="en-ZA" dirty="0"/>
              <a:t>The short play or story usually has one plot so it can be performed or read in one sitting. </a:t>
            </a:r>
          </a:p>
          <a:p>
            <a:pPr algn="just">
              <a:lnSpc>
                <a:spcPct val="170000"/>
              </a:lnSpc>
            </a:pPr>
            <a:r>
              <a:rPr lang="en-ZA" dirty="0"/>
              <a:t>There are five essential parts of plot: </a:t>
            </a:r>
          </a:p>
          <a:p>
            <a:pPr lvl="1" algn="just">
              <a:lnSpc>
                <a:spcPct val="170000"/>
              </a:lnSpc>
              <a:buFont typeface="Wingdings" panose="05000000000000000000" pitchFamily="2" charset="2"/>
              <a:buChar char="ü"/>
            </a:pPr>
            <a:r>
              <a:rPr lang="en-ZA" dirty="0"/>
              <a:t>Exposition (introduction) - Beginning of the story; characters, background, and setting revealed</a:t>
            </a:r>
          </a:p>
          <a:p>
            <a:pPr lvl="1" algn="just">
              <a:lnSpc>
                <a:spcPct val="170000"/>
              </a:lnSpc>
              <a:buFont typeface="Wingdings" panose="05000000000000000000" pitchFamily="2" charset="2"/>
              <a:buChar char="ü"/>
            </a:pPr>
            <a:r>
              <a:rPr lang="en-ZA" dirty="0"/>
              <a:t>Rising Action - Events in the story become complicated; the conflict is revealed. These are events between the introduction and climax.</a:t>
            </a:r>
          </a:p>
          <a:p>
            <a:pPr lvl="1" algn="just">
              <a:lnSpc>
                <a:spcPct val="170000"/>
              </a:lnSpc>
              <a:buFont typeface="Wingdings" panose="05000000000000000000" pitchFamily="2" charset="2"/>
              <a:buChar char="ü"/>
            </a:pPr>
            <a:endParaRPr lang="en-ZA" dirty="0"/>
          </a:p>
        </p:txBody>
      </p:sp>
    </p:spTree>
    <p:extLst>
      <p:ext uri="{BB962C8B-B14F-4D97-AF65-F5344CB8AC3E}">
        <p14:creationId xmlns:p14="http://schemas.microsoft.com/office/powerpoint/2010/main" val="70229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fontScale="85000" lnSpcReduction="20000"/>
          </a:bodyPr>
          <a:lstStyle/>
          <a:p>
            <a:pPr lvl="1" algn="just">
              <a:lnSpc>
                <a:spcPct val="150000"/>
              </a:lnSpc>
              <a:buFont typeface="Wingdings" panose="05000000000000000000" pitchFamily="2" charset="2"/>
              <a:buChar char="ü"/>
            </a:pPr>
            <a:r>
              <a:rPr lang="en-ZA" b="1" dirty="0"/>
              <a:t>Conflict</a:t>
            </a:r>
            <a:r>
              <a:rPr lang="en-ZA" dirty="0"/>
              <a:t> - Essential to plot, opposition ties incidents together and moves the plot. Not merely limited to arguments, conflict can be any fOfI1)of struggle the main character faces.</a:t>
            </a:r>
          </a:p>
          <a:p>
            <a:pPr lvl="1" algn="just">
              <a:lnSpc>
                <a:spcPct val="150000"/>
              </a:lnSpc>
              <a:buFont typeface="Wingdings" panose="05000000000000000000" pitchFamily="2" charset="2"/>
              <a:buChar char="ü"/>
            </a:pPr>
            <a:r>
              <a:rPr lang="en-ZA" b="1" dirty="0"/>
              <a:t>Climax</a:t>
            </a:r>
            <a:r>
              <a:rPr lang="en-ZA" dirty="0"/>
              <a:t> - Turning point of the story. Readers wonders what will happen next; will the conflict be resolved or not? </a:t>
            </a:r>
          </a:p>
          <a:p>
            <a:pPr lvl="1" algn="just">
              <a:lnSpc>
                <a:spcPct val="150000"/>
              </a:lnSpc>
              <a:buFont typeface="Wingdings" panose="05000000000000000000" pitchFamily="2" charset="2"/>
              <a:buChar char="ü"/>
            </a:pPr>
            <a:r>
              <a:rPr lang="en-ZA" b="1" dirty="0"/>
              <a:t>Falling action </a:t>
            </a:r>
            <a:r>
              <a:rPr lang="en-ZA" dirty="0"/>
              <a:t>- Resolution begins; events and complications start to fall into place. These are the events between climax and finale.</a:t>
            </a:r>
          </a:p>
        </p:txBody>
      </p:sp>
    </p:spTree>
    <p:extLst>
      <p:ext uri="{BB962C8B-B14F-4D97-AF65-F5344CB8AC3E}">
        <p14:creationId xmlns:p14="http://schemas.microsoft.com/office/powerpoint/2010/main" val="253083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fontScale="62500" lnSpcReduction="20000"/>
          </a:bodyPr>
          <a:lstStyle/>
          <a:p>
            <a:pPr algn="just">
              <a:lnSpc>
                <a:spcPct val="150000"/>
              </a:lnSpc>
            </a:pPr>
            <a:r>
              <a:rPr lang="en-ZA" b="1" dirty="0"/>
              <a:t>Setting</a:t>
            </a:r>
            <a:r>
              <a:rPr lang="en-ZA" dirty="0"/>
              <a:t> - Time and location that a story takes place. For some stories, the setting is very important; while for others, it is not. </a:t>
            </a:r>
          </a:p>
          <a:p>
            <a:pPr lvl="1" algn="just">
              <a:lnSpc>
                <a:spcPct val="150000"/>
              </a:lnSpc>
              <a:buFont typeface="Wingdings" panose="05000000000000000000" pitchFamily="2" charset="2"/>
              <a:buChar char="ü"/>
            </a:pPr>
            <a:r>
              <a:rPr lang="en-ZA" dirty="0"/>
              <a:t>When examining how setting contributes to a story, there are multiple aspects to consider: </a:t>
            </a:r>
          </a:p>
          <a:p>
            <a:pPr marL="1071563" lvl="2" indent="-385763" algn="just">
              <a:lnSpc>
                <a:spcPct val="150000"/>
              </a:lnSpc>
              <a:buFont typeface="+mj-lt"/>
              <a:buAutoNum type="romanUcPeriod"/>
            </a:pPr>
            <a:r>
              <a:rPr lang="en-ZA" b="1" dirty="0"/>
              <a:t>Place</a:t>
            </a:r>
            <a:r>
              <a:rPr lang="en-ZA" dirty="0"/>
              <a:t> - Geographical location; where is the action of the story taking place?</a:t>
            </a:r>
          </a:p>
          <a:p>
            <a:pPr marL="1071563" lvl="2" indent="-385763" algn="just">
              <a:lnSpc>
                <a:spcPct val="150000"/>
              </a:lnSpc>
              <a:buFont typeface="+mj-lt"/>
              <a:buAutoNum type="romanUcPeriod"/>
            </a:pPr>
            <a:r>
              <a:rPr lang="en-ZA" b="1" dirty="0"/>
              <a:t>Time</a:t>
            </a:r>
            <a:r>
              <a:rPr lang="en-ZA" dirty="0"/>
              <a:t> - Historical period, time of day, year, etc; when is the story taking place?</a:t>
            </a:r>
          </a:p>
          <a:p>
            <a:pPr marL="1071563" lvl="2" indent="-385763" algn="just">
              <a:lnSpc>
                <a:spcPct val="150000"/>
              </a:lnSpc>
              <a:buFont typeface="+mj-lt"/>
              <a:buAutoNum type="romanUcPeriod"/>
            </a:pPr>
            <a:r>
              <a:rPr lang="en-ZA" b="1" dirty="0"/>
              <a:t>Weather conditions </a:t>
            </a:r>
            <a:r>
              <a:rPr lang="en-ZA" dirty="0"/>
              <a:t>- Is it rainy, sunny, stormy, etc?</a:t>
            </a:r>
          </a:p>
          <a:p>
            <a:pPr marL="1071563" lvl="2" indent="-385763" algn="just">
              <a:lnSpc>
                <a:spcPct val="150000"/>
              </a:lnSpc>
              <a:buFont typeface="+mj-lt"/>
              <a:buAutoNum type="romanUcPeriod"/>
            </a:pPr>
            <a:r>
              <a:rPr lang="en-ZA" b="1" dirty="0"/>
              <a:t>Social conditions </a:t>
            </a:r>
            <a:r>
              <a:rPr lang="en-ZA" dirty="0"/>
              <a:t>- What is the daily life of the character's like? Does the story contain local colour (writing that focuses on the speech, dress, mannerisms, customs, etc. of a particular place)? </a:t>
            </a:r>
          </a:p>
          <a:p>
            <a:pPr marL="1071563" lvl="2" indent="-385763" algn="just">
              <a:lnSpc>
                <a:spcPct val="150000"/>
              </a:lnSpc>
              <a:buFont typeface="+mj-lt"/>
              <a:buAutoNum type="romanUcPeriod"/>
            </a:pPr>
            <a:r>
              <a:rPr lang="en-ZA" b="1" dirty="0"/>
              <a:t>Mood or atmosphere </a:t>
            </a:r>
            <a:r>
              <a:rPr lang="en-ZA" dirty="0"/>
              <a:t>- What feeling is created at the beginning of the story? Cheerful or eerie?</a:t>
            </a:r>
          </a:p>
        </p:txBody>
      </p:sp>
    </p:spTree>
    <p:extLst>
      <p:ext uri="{BB962C8B-B14F-4D97-AF65-F5344CB8AC3E}">
        <p14:creationId xmlns:p14="http://schemas.microsoft.com/office/powerpoint/2010/main" val="280650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lnSpcReduction="10000"/>
          </a:bodyPr>
          <a:lstStyle/>
          <a:p>
            <a:pPr algn="just">
              <a:lnSpc>
                <a:spcPct val="150000"/>
              </a:lnSpc>
            </a:pPr>
            <a:r>
              <a:rPr lang="en-ZA" b="1" dirty="0"/>
              <a:t>Character</a:t>
            </a:r>
            <a:r>
              <a:rPr lang="en-ZA" dirty="0"/>
              <a:t> - There are two meanings for "character": 1) a person in a fictional story; or 2) qualities of a person.</a:t>
            </a:r>
          </a:p>
          <a:p>
            <a:pPr lvl="1" algn="just">
              <a:lnSpc>
                <a:spcPct val="150000"/>
              </a:lnSpc>
              <a:buFont typeface="Wingdings" panose="05000000000000000000" pitchFamily="2" charset="2"/>
              <a:buChar char="ü"/>
            </a:pPr>
            <a:r>
              <a:rPr lang="en-ZA" dirty="0"/>
              <a:t>People in a work of fiction can be a(n): </a:t>
            </a:r>
          </a:p>
          <a:p>
            <a:pPr marL="1071563" lvl="2" indent="-385763" algn="just">
              <a:lnSpc>
                <a:spcPct val="150000"/>
              </a:lnSpc>
              <a:buFont typeface="+mj-lt"/>
              <a:buAutoNum type="romanLcPeriod"/>
            </a:pPr>
            <a:r>
              <a:rPr lang="en-ZA" b="1" dirty="0"/>
              <a:t>Protagonist</a:t>
            </a:r>
            <a:r>
              <a:rPr lang="en-ZA" dirty="0"/>
              <a:t> - Clear center of story; all major events are important to this character.</a:t>
            </a:r>
          </a:p>
          <a:p>
            <a:pPr marL="1071563" lvl="2" indent="-385763" algn="just">
              <a:lnSpc>
                <a:spcPct val="150000"/>
              </a:lnSpc>
              <a:buFont typeface="+mj-lt"/>
              <a:buAutoNum type="romanLcPeriod"/>
            </a:pPr>
            <a:r>
              <a:rPr lang="en-ZA" b="1" dirty="0"/>
              <a:t>Antagonist</a:t>
            </a:r>
            <a:r>
              <a:rPr lang="en-ZA" dirty="0"/>
              <a:t> - Opposition or "enemy" of main character.</a:t>
            </a:r>
          </a:p>
        </p:txBody>
      </p:sp>
    </p:spTree>
    <p:extLst>
      <p:ext uri="{BB962C8B-B14F-4D97-AF65-F5344CB8AC3E}">
        <p14:creationId xmlns:p14="http://schemas.microsoft.com/office/powerpoint/2010/main" val="283789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fontScale="62500" lnSpcReduction="20000"/>
          </a:bodyPr>
          <a:lstStyle/>
          <a:p>
            <a:pPr lvl="1" algn="just">
              <a:lnSpc>
                <a:spcPct val="150000"/>
              </a:lnSpc>
              <a:buFont typeface="Wingdings" panose="05000000000000000000" pitchFamily="2" charset="2"/>
              <a:buChar char="ü"/>
            </a:pPr>
            <a:r>
              <a:rPr lang="en-ZA" dirty="0"/>
              <a:t>Characteristics of a character can be revealed through: </a:t>
            </a:r>
          </a:p>
          <a:p>
            <a:pPr marL="1071563" lvl="2" indent="-385763" algn="just">
              <a:lnSpc>
                <a:spcPct val="150000"/>
              </a:lnSpc>
              <a:buFont typeface="+mj-lt"/>
              <a:buAutoNum type="romanLcPeriod"/>
            </a:pPr>
            <a:r>
              <a:rPr lang="en-ZA" dirty="0"/>
              <a:t>his/her physical appearance </a:t>
            </a:r>
          </a:p>
          <a:p>
            <a:pPr marL="1071563" lvl="2" indent="-385763" algn="just">
              <a:lnSpc>
                <a:spcPct val="150000"/>
              </a:lnSpc>
              <a:buFont typeface="+mj-lt"/>
              <a:buAutoNum type="romanLcPeriod"/>
            </a:pPr>
            <a:r>
              <a:rPr lang="en-ZA" dirty="0"/>
              <a:t>what he/she says, thinks, feels, dreams and what he/she does or does not do</a:t>
            </a:r>
          </a:p>
          <a:p>
            <a:pPr marL="1071563" lvl="2" indent="-385763" algn="just">
              <a:lnSpc>
                <a:spcPct val="150000"/>
              </a:lnSpc>
              <a:buFont typeface="+mj-lt"/>
              <a:buAutoNum type="romanLcPeriod"/>
            </a:pPr>
            <a:r>
              <a:rPr lang="en-ZA" dirty="0"/>
              <a:t>what others say about him/her and how others react to him/her</a:t>
            </a:r>
          </a:p>
          <a:p>
            <a:pPr lvl="1" algn="just">
              <a:lnSpc>
                <a:spcPct val="150000"/>
              </a:lnSpc>
              <a:buFont typeface="Wingdings" panose="05000000000000000000" pitchFamily="2" charset="2"/>
              <a:buChar char="ü"/>
            </a:pPr>
            <a:r>
              <a:rPr lang="en-ZA" dirty="0"/>
              <a:t>Characters can be ... </a:t>
            </a:r>
          </a:p>
          <a:p>
            <a:pPr marL="1071563" lvl="2" indent="-385763" algn="just">
              <a:lnSpc>
                <a:spcPct val="150000"/>
              </a:lnSpc>
              <a:buFont typeface="+mj-lt"/>
              <a:buAutoNum type="romanLcPeriod"/>
            </a:pPr>
            <a:r>
              <a:rPr lang="en-ZA" b="1" dirty="0"/>
              <a:t>Round</a:t>
            </a:r>
            <a:r>
              <a:rPr lang="en-ZA" dirty="0"/>
              <a:t> - Fully developed personalities that are affected by the story's events; they can learn, grow, or deteriorate by the end of the story. Characters are most convincing when they resemble real people by being consistent, motivated, and life-like. </a:t>
            </a:r>
          </a:p>
          <a:p>
            <a:pPr marL="1071563" lvl="2" indent="-385763" algn="just">
              <a:lnSpc>
                <a:spcPct val="150000"/>
              </a:lnSpc>
              <a:buFont typeface="+mj-lt"/>
              <a:buAutoNum type="romanLcPeriod"/>
            </a:pPr>
            <a:r>
              <a:rPr lang="en-ZA" b="1" dirty="0"/>
              <a:t>Flat</a:t>
            </a:r>
            <a:r>
              <a:rPr lang="en-ZA" dirty="0"/>
              <a:t> - One-dimensional character </a:t>
            </a:r>
          </a:p>
          <a:p>
            <a:pPr marL="1071563" lvl="2" indent="-385763" algn="just">
              <a:lnSpc>
                <a:spcPct val="150000"/>
              </a:lnSpc>
              <a:buFont typeface="+mj-lt"/>
              <a:buAutoNum type="romanLcPeriod"/>
            </a:pPr>
            <a:r>
              <a:rPr lang="en-ZA" b="1" dirty="0"/>
              <a:t>Dynamic</a:t>
            </a:r>
            <a:r>
              <a:rPr lang="en-ZA" dirty="0"/>
              <a:t> - Character who does go through change and "grows" during a story </a:t>
            </a:r>
          </a:p>
          <a:p>
            <a:pPr marL="1071563" lvl="2" indent="-385763" algn="just">
              <a:lnSpc>
                <a:spcPct val="150000"/>
              </a:lnSpc>
              <a:buFont typeface="+mj-lt"/>
              <a:buAutoNum type="romanLcPeriod"/>
            </a:pPr>
            <a:r>
              <a:rPr lang="en-ZA" b="1" dirty="0"/>
              <a:t>Static</a:t>
            </a:r>
            <a:r>
              <a:rPr lang="en-ZA" dirty="0"/>
              <a:t> - Character does not go through a change.</a:t>
            </a:r>
          </a:p>
        </p:txBody>
      </p:sp>
    </p:spTree>
    <p:extLst>
      <p:ext uri="{BB962C8B-B14F-4D97-AF65-F5344CB8AC3E}">
        <p14:creationId xmlns:p14="http://schemas.microsoft.com/office/powerpoint/2010/main" val="294491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Elements of fiction</a:t>
            </a:r>
            <a:endParaRPr lang="en-ZA" dirty="0"/>
          </a:p>
        </p:txBody>
      </p:sp>
      <p:sp>
        <p:nvSpPr>
          <p:cNvPr id="3" name="Content Placeholder 2"/>
          <p:cNvSpPr>
            <a:spLocks noGrp="1"/>
          </p:cNvSpPr>
          <p:nvPr>
            <p:ph idx="1"/>
          </p:nvPr>
        </p:nvSpPr>
        <p:spPr/>
        <p:txBody>
          <a:bodyPr>
            <a:normAutofit fontScale="70000" lnSpcReduction="20000"/>
          </a:bodyPr>
          <a:lstStyle/>
          <a:p>
            <a:pPr algn="just">
              <a:lnSpc>
                <a:spcPct val="150000"/>
              </a:lnSpc>
            </a:pPr>
            <a:r>
              <a:rPr lang="en-ZA" b="1" dirty="0"/>
              <a:t>Point of View </a:t>
            </a:r>
            <a:r>
              <a:rPr lang="en-ZA" dirty="0"/>
              <a:t>- The angle from which the story is told. There are several variations of POV:</a:t>
            </a:r>
          </a:p>
          <a:p>
            <a:pPr lvl="1" algn="just">
              <a:lnSpc>
                <a:spcPct val="150000"/>
              </a:lnSpc>
              <a:buFont typeface="Wingdings" panose="05000000000000000000" pitchFamily="2" charset="2"/>
              <a:buChar char="ü"/>
            </a:pPr>
            <a:r>
              <a:rPr lang="en-ZA" b="1" dirty="0"/>
              <a:t>First Person </a:t>
            </a:r>
            <a:r>
              <a:rPr lang="en-ZA" dirty="0"/>
              <a:t>- Story told by the protagonist or a character who interacts closely with the protagonist or other characters; speaker uses the pronouns "I", "me", "we". Readers experiences the story through this person's eyes and only knows what he/she knows and feels. </a:t>
            </a:r>
          </a:p>
          <a:p>
            <a:pPr lvl="1" algn="just">
              <a:lnSpc>
                <a:spcPct val="150000"/>
              </a:lnSpc>
              <a:buFont typeface="Wingdings" panose="05000000000000000000" pitchFamily="2" charset="2"/>
              <a:buChar char="ü"/>
            </a:pPr>
            <a:r>
              <a:rPr lang="en-ZA" b="1" dirty="0"/>
              <a:t>Second Person </a:t>
            </a:r>
            <a:r>
              <a:rPr lang="en-ZA" dirty="0"/>
              <a:t>- Story told by a narrator who addresses the reader or some other assumed "you"; speaker uses pronouns "you", "your", and "yours". Ex: You wake up to discover that you have been robbed of all of your worldly possessions. </a:t>
            </a:r>
          </a:p>
          <a:p>
            <a:pPr marL="0" indent="0" algn="just">
              <a:lnSpc>
                <a:spcPct val="150000"/>
              </a:lnSpc>
              <a:buNone/>
            </a:pPr>
            <a:endParaRPr lang="en-ZA" dirty="0"/>
          </a:p>
        </p:txBody>
      </p:sp>
    </p:spTree>
    <p:extLst>
      <p:ext uri="{BB962C8B-B14F-4D97-AF65-F5344CB8AC3E}">
        <p14:creationId xmlns:p14="http://schemas.microsoft.com/office/powerpoint/2010/main" val="1817463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2927</Words>
  <Application>Microsoft Office PowerPoint</Application>
  <PresentationFormat>On-screen Show (4:3)</PresentationFormat>
  <Paragraphs>171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Frankenstein</vt:lpstr>
      <vt:lpstr>Aspects of Close Analysis/Reading</vt:lpstr>
      <vt:lpstr>Aspects of Close Analysis/Reading</vt:lpstr>
      <vt:lpstr>Elements of fiction</vt:lpstr>
      <vt:lpstr>Elements of fiction</vt:lpstr>
      <vt:lpstr>Elements of fiction</vt:lpstr>
      <vt:lpstr>Elements of fiction</vt:lpstr>
      <vt:lpstr>Elements of fiction</vt:lpstr>
      <vt:lpstr>Elements of fiction</vt:lpstr>
      <vt:lpstr>Elements of fiction</vt:lpstr>
      <vt:lpstr>Elements of fiction</vt:lpstr>
      <vt:lpstr>Elements of fiction</vt:lpstr>
      <vt:lpstr>Elements of fiction</vt:lpstr>
      <vt:lpstr>Biographical information</vt:lpstr>
      <vt:lpstr>Historical context</vt:lpstr>
      <vt:lpstr>Romanticism</vt:lpstr>
      <vt:lpstr>Key Facts</vt:lpstr>
      <vt:lpstr>Key Facts</vt:lpstr>
      <vt:lpstr>Key Facts</vt:lpstr>
      <vt:lpstr>Characters</vt:lpstr>
      <vt:lpstr>Characters</vt:lpstr>
      <vt:lpstr>Characters</vt:lpstr>
      <vt:lpstr>The creature/demon</vt:lpstr>
      <vt:lpstr>Science Progress Knowledge Ignorance </vt:lpstr>
      <vt:lpstr>Science Progress Knowledge Ignorance </vt:lpstr>
      <vt:lpstr>Science Progress Knowledge Ignorance </vt:lpstr>
      <vt:lpstr>Family &amp; Parenthood</vt:lpstr>
      <vt:lpstr>Human Injustice </vt:lpstr>
      <vt:lpstr>Monstrosity/Human Injustice</vt:lpstr>
      <vt:lpstr>Human Injustice</vt:lpstr>
      <vt:lpstr>Sexist Viewpoints</vt:lpstr>
      <vt:lpstr>Sexist Viewpoints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Dashen Naicker</dc:creator>
  <cp:lastModifiedBy>Mxolisi Malimela</cp:lastModifiedBy>
  <cp:revision>74</cp:revision>
  <dcterms:created xsi:type="dcterms:W3CDTF">2014-03-13T14:52:51Z</dcterms:created>
  <dcterms:modified xsi:type="dcterms:W3CDTF">2023-02-13T09:21:13Z</dcterms:modified>
</cp:coreProperties>
</file>