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27619661"/>
      </p:ext>
    </p:extLst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64212072"/>
      </p:ext>
    </p:extLst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53609798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02872939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65710199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51534709"/>
      </p:ext>
    </p:extLst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87265477"/>
      </p:ext>
    </p:extLst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89486363"/>
      </p:ext>
    </p:extLst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37771216"/>
      </p:ext>
    </p:extLst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94044385"/>
      </p:ext>
    </p:extLst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00515501"/>
      </p:ext>
    </p:extLst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8CE2-C85E-4260-845B-D5E7CF57CE58}" type="datetimeFigureOut">
              <a:rPr lang="en-ZA" smtClean="0"/>
              <a:pPr/>
              <a:t>2018/02/12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5A461-D259-4831-A228-D2132658420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8275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SEMANTIC SPACE &amp; SEMANTIC FIELD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AENG311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0818060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‘parts of a tree’ form a semantic field with the following:</a:t>
            </a:r>
          </a:p>
          <a:p>
            <a:r>
              <a:rPr lang="en-US" dirty="0" smtClean="0"/>
              <a:t>Stem, trunk, root, leaf, branch, bark, etc.</a:t>
            </a:r>
          </a:p>
          <a:p>
            <a:r>
              <a:rPr lang="en-US" dirty="0" smtClean="0"/>
              <a:t>Other semantic fields could be:</a:t>
            </a:r>
          </a:p>
          <a:p>
            <a:r>
              <a:rPr lang="en-US" dirty="0" smtClean="0"/>
              <a:t>Vehicles, vegetables, food, planets, </a:t>
            </a:r>
            <a:r>
              <a:rPr lang="en-US" dirty="0" err="1" smtClean="0"/>
              <a:t>colour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Some semantic fields are easy to populate but others are difficult:</a:t>
            </a:r>
          </a:p>
          <a:p>
            <a:r>
              <a:rPr lang="en-US" dirty="0" smtClean="0"/>
              <a:t>Furniture, noise, tools, ornaments.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successful work in </a:t>
            </a:r>
            <a:r>
              <a:rPr lang="en-US" dirty="0" err="1" smtClean="0"/>
              <a:t>organising</a:t>
            </a:r>
            <a:r>
              <a:rPr lang="en-US" dirty="0" smtClean="0"/>
              <a:t> vocabulary into fields of meaning was done by Roget.</a:t>
            </a:r>
          </a:p>
          <a:p>
            <a:r>
              <a:rPr lang="en-US" dirty="0" smtClean="0"/>
              <a:t>Roget’s </a:t>
            </a:r>
            <a:r>
              <a:rPr lang="en-US" i="1" dirty="0" smtClean="0"/>
              <a:t>Thesaurus</a:t>
            </a:r>
            <a:r>
              <a:rPr lang="en-US" dirty="0" smtClean="0"/>
              <a:t> divided vocabulary into six main areas:</a:t>
            </a:r>
          </a:p>
          <a:p>
            <a:r>
              <a:rPr lang="en-US" dirty="0" smtClean="0"/>
              <a:t>Abstract, relations, space, matter, intellect, volition, and affection.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illustrate, one area is presented in the </a:t>
            </a:r>
            <a:r>
              <a:rPr lang="en-US" i="1" dirty="0" smtClean="0"/>
              <a:t>Thesaurus</a:t>
            </a:r>
            <a:r>
              <a:rPr lang="en-US" dirty="0" smtClean="0"/>
              <a:t> in this way: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2914144"/>
          <a:ext cx="842493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2924944"/>
            <a:ext cx="140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affections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flipH="1">
            <a:off x="2915816" y="3386609"/>
            <a:ext cx="2361025" cy="3304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3687415"/>
            <a:ext cx="191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general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terms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>
            <a:stCxn id="5" idx="2"/>
          </p:cNvCxnSpPr>
          <p:nvPr/>
        </p:nvCxnSpPr>
        <p:spPr>
          <a:xfrm flipH="1">
            <a:off x="4211960" y="3386609"/>
            <a:ext cx="1064881" cy="4744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19872" y="3717032"/>
            <a:ext cx="1264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personal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3" name="Straight Connector 12"/>
          <p:cNvCxnSpPr>
            <a:stCxn id="5" idx="2"/>
          </p:cNvCxnSpPr>
          <p:nvPr/>
        </p:nvCxnSpPr>
        <p:spPr>
          <a:xfrm>
            <a:off x="5276841" y="3386609"/>
            <a:ext cx="15239" cy="4024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16016" y="3717032"/>
            <a:ext cx="171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sympathetic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>
            <a:stCxn id="5" idx="2"/>
          </p:cNvCxnSpPr>
          <p:nvPr/>
        </p:nvCxnSpPr>
        <p:spPr>
          <a:xfrm>
            <a:off x="5276841" y="3386609"/>
            <a:ext cx="1311383" cy="4024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97349" y="3687415"/>
            <a:ext cx="910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moral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9" name="Straight Connector 18"/>
          <p:cNvCxnSpPr>
            <a:stCxn id="5" idx="2"/>
          </p:cNvCxnSpPr>
          <p:nvPr/>
        </p:nvCxnSpPr>
        <p:spPr>
          <a:xfrm>
            <a:off x="5276841" y="3386609"/>
            <a:ext cx="2391503" cy="4024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06649" y="3717032"/>
            <a:ext cx="124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religious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588224" y="4149080"/>
            <a:ext cx="1080120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08304" y="4643844"/>
            <a:ext cx="1588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institutions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588224" y="4221088"/>
            <a:ext cx="0" cy="5040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56176" y="4643844"/>
            <a:ext cx="1181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practice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5940152" y="4149080"/>
            <a:ext cx="648072" cy="5760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88024" y="4653136"/>
            <a:ext cx="1485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conditions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644008" y="4149080"/>
            <a:ext cx="1944216" cy="6480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75856" y="4653136"/>
            <a:ext cx="1571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sentiments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915816" y="4149080"/>
            <a:ext cx="3600401" cy="6480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07704" y="4653136"/>
            <a:ext cx="1429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obligation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40" name="Straight Connector 39"/>
          <p:cNvCxnSpPr>
            <a:stCxn id="27" idx="2"/>
          </p:cNvCxnSpPr>
          <p:nvPr/>
        </p:nvCxnSpPr>
        <p:spPr>
          <a:xfrm>
            <a:off x="6747107" y="5105509"/>
            <a:ext cx="1065253" cy="4837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24328" y="5559623"/>
            <a:ext cx="1273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ascetism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43" name="Straight Connector 42"/>
          <p:cNvCxnSpPr>
            <a:stCxn id="27" idx="2"/>
          </p:cNvCxnSpPr>
          <p:nvPr/>
        </p:nvCxnSpPr>
        <p:spPr>
          <a:xfrm flipH="1">
            <a:off x="6300192" y="5105509"/>
            <a:ext cx="446915" cy="5557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67492" y="5589240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sensualism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46" name="Straight Connector 45"/>
          <p:cNvCxnSpPr>
            <a:stCxn id="27" idx="2"/>
          </p:cNvCxnSpPr>
          <p:nvPr/>
        </p:nvCxnSpPr>
        <p:spPr>
          <a:xfrm flipH="1">
            <a:off x="5364088" y="5105509"/>
            <a:ext cx="1383019" cy="5557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067944" y="5589240"/>
            <a:ext cx="192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intemperance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49" name="Straight Connector 48"/>
          <p:cNvCxnSpPr>
            <a:stCxn id="27" idx="2"/>
          </p:cNvCxnSpPr>
          <p:nvPr/>
        </p:nvCxnSpPr>
        <p:spPr>
          <a:xfrm flipH="1">
            <a:off x="2987824" y="5105509"/>
            <a:ext cx="3759283" cy="5557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7704" y="5589240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temperance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11" grpId="0"/>
      <p:bldP spid="14" grpId="0"/>
      <p:bldP spid="17" grpId="0"/>
      <p:bldP spid="20" grpId="0"/>
      <p:bldP spid="23" grpId="0"/>
      <p:bldP spid="27" grpId="0"/>
      <p:bldP spid="30" grpId="0"/>
      <p:bldP spid="33" grpId="0"/>
      <p:bldP spid="36" grpId="0"/>
      <p:bldP spid="41" grpId="0"/>
      <p:bldP spid="44" grpId="0"/>
      <p:bldP spid="47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Under each of these headings, group of words would be listed:</a:t>
            </a:r>
          </a:p>
          <a:p>
            <a:r>
              <a:rPr lang="en-US" dirty="0" smtClean="0"/>
              <a:t>For example, under </a:t>
            </a:r>
            <a:r>
              <a:rPr lang="en-US" i="1" dirty="0" smtClean="0"/>
              <a:t>temperance</a:t>
            </a:r>
            <a:r>
              <a:rPr lang="en-US" dirty="0" smtClean="0"/>
              <a:t> the following items are listed:</a:t>
            </a:r>
          </a:p>
          <a:p>
            <a:r>
              <a:rPr lang="en-US" dirty="0" smtClean="0"/>
              <a:t>(numbers refer to other thesaurus sections; key words are in italics):</a:t>
            </a:r>
          </a:p>
          <a:p>
            <a:r>
              <a:rPr lang="en-US" i="1" dirty="0" smtClean="0"/>
              <a:t>Abstainer, </a:t>
            </a:r>
            <a:r>
              <a:rPr lang="en-US" dirty="0" smtClean="0"/>
              <a:t>total a, </a:t>
            </a:r>
            <a:r>
              <a:rPr lang="en-US" dirty="0" err="1" smtClean="0"/>
              <a:t>teetotaller</a:t>
            </a:r>
            <a:r>
              <a:rPr lang="en-US" dirty="0" smtClean="0"/>
              <a:t> 948n. </a:t>
            </a:r>
            <a:r>
              <a:rPr lang="en-US" i="1" dirty="0" smtClean="0"/>
              <a:t>sober person, </a:t>
            </a:r>
            <a:r>
              <a:rPr lang="en-US" dirty="0" smtClean="0"/>
              <a:t>prohibitionist, pussyfoot; vegetarian, fruitarian, Pythagorean, </a:t>
            </a:r>
            <a:r>
              <a:rPr lang="en-US" dirty="0" err="1" smtClean="0"/>
              <a:t>Encratite</a:t>
            </a:r>
            <a:r>
              <a:rPr lang="en-US" dirty="0" smtClean="0"/>
              <a:t>, dieter, banter, faster, enemy of excess, Spartan 945n. </a:t>
            </a:r>
            <a:r>
              <a:rPr lang="en-US" i="1" dirty="0" smtClean="0"/>
              <a:t>ascetic</a:t>
            </a:r>
            <a:r>
              <a:rPr lang="en-US" dirty="0" smtClean="0"/>
              <a:t>.</a:t>
            </a:r>
            <a:endParaRPr lang="en-US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semanticist, thesauri are of limited use.</a:t>
            </a:r>
          </a:p>
          <a:p>
            <a:r>
              <a:rPr lang="en-US" dirty="0" smtClean="0"/>
              <a:t>The semanticist needs to study the semantic field more precisely by plotting the sense relations </a:t>
            </a:r>
            <a:r>
              <a:rPr lang="en-US" smtClean="0"/>
              <a:t>between lexemes.</a:t>
            </a:r>
            <a:endParaRPr lang="en-US" dirty="0" smtClean="0"/>
          </a:p>
          <a:p>
            <a:r>
              <a:rPr lang="en-US" dirty="0" smtClean="0"/>
              <a:t>Thesauri only list lexemes without commenting on their sense relations.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has to do with the differences and the psychological distance between words.</a:t>
            </a:r>
          </a:p>
          <a:p>
            <a:r>
              <a:rPr lang="en-US" dirty="0" smtClean="0"/>
              <a:t>It was pioneered by Osgood who studied the ‘affective’ meaning or emotional reaction attached to words.</a:t>
            </a:r>
          </a:p>
          <a:p>
            <a:r>
              <a:rPr lang="en-US" dirty="0" smtClean="0"/>
              <a:t>Here each word was subjected to a test called ‘semantic differential’.</a:t>
            </a:r>
          </a:p>
          <a:p>
            <a:r>
              <a:rPr lang="en-US" dirty="0" smtClean="0"/>
              <a:t>The procedure was to ask questions about each word in order to locate it in semantic space.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questions would be represented by a seven-point scale with adjectives at each end such as: good</a:t>
            </a:r>
            <a:r>
              <a:rPr lang="en-US" sz="8000" dirty="0" smtClean="0"/>
              <a:t>-------</a:t>
            </a:r>
            <a:r>
              <a:rPr lang="en-US" dirty="0" smtClean="0"/>
              <a:t>bad.</a:t>
            </a:r>
          </a:p>
          <a:p>
            <a:r>
              <a:rPr lang="en-US" dirty="0" smtClean="0"/>
              <a:t>For example: in scale of seven, where would you place the word ‘car’?</a:t>
            </a:r>
          </a:p>
          <a:p>
            <a:r>
              <a:rPr lang="en-US" dirty="0" smtClean="0"/>
              <a:t>Some may place it closer to good or some somewhere in the middle.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Osgood asked 20 subjects to scale the word ‘polite’ and these were the responses: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3608" y="2708920"/>
          <a:ext cx="748883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2708920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Angular 	-  -  -  -  -  -  - 	Rounded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Weak 		-  -  -  -  -  -  - 	Strong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Rough 		-  -  -  -  -  -  - 	Smooth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Active 		-  -  -  -  -  -  -	 Passive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Small 		-  -  -  -  -  -  - 	Large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Cold 		-  -  -  -  -  -  - 	Hot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Good 		-  -  -  -  -  -  - 	Bad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Tense 		-  -  -  -  -  -  - 	Relaxed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Wet		 -  -  -  -  -  -  - 	Dry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Fresh 		-  -  -  -  -  -  - 	Stale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5936" y="2996952"/>
            <a:ext cx="360040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55976" y="3356992"/>
            <a:ext cx="216024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779912" y="3717032"/>
            <a:ext cx="792088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07904" y="4077072"/>
            <a:ext cx="432048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39952" y="4437112"/>
            <a:ext cx="0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419872" y="4797152"/>
            <a:ext cx="720080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419872" y="5157192"/>
            <a:ext cx="1008112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067944" y="5517232"/>
            <a:ext cx="360040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707904" y="5877272"/>
            <a:ext cx="360040" cy="360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However, the semantic differential procedure is limited.</a:t>
            </a:r>
          </a:p>
          <a:p>
            <a:r>
              <a:rPr lang="en-US" dirty="0" smtClean="0"/>
              <a:t>It does not inform about the basic meaning of a word.</a:t>
            </a:r>
          </a:p>
          <a:p>
            <a:r>
              <a:rPr lang="en-US" dirty="0" smtClean="0"/>
              <a:t>For example, the word ‘brother’ might be ‘very good’ or ‘slightly strong’, but it does not tell us that the word means male sibling.</a:t>
            </a:r>
          </a:p>
          <a:p>
            <a:r>
              <a:rPr lang="en-US" dirty="0" smtClean="0"/>
              <a:t>Other ways of working with semantic space are therefore required.  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way is that of illustrating similarities  between words.</a:t>
            </a:r>
          </a:p>
          <a:p>
            <a:r>
              <a:rPr lang="en-US" dirty="0" smtClean="0"/>
              <a:t>For example, an illustration of a quadrant may show mammal names located in a space where the horizontal dimension represents size.</a:t>
            </a:r>
          </a:p>
          <a:p>
            <a:r>
              <a:rPr lang="en-US" dirty="0" smtClean="0"/>
              <a:t>The vertical dimension represents ferocity.</a:t>
            </a:r>
          </a:p>
          <a:p>
            <a:r>
              <a:rPr lang="en-US" dirty="0" smtClean="0"/>
              <a:t>Larger animals are on the left.</a:t>
            </a:r>
          </a:p>
          <a:p>
            <a:r>
              <a:rPr lang="en-US" dirty="0" smtClean="0"/>
              <a:t>More ferocious animals are towards the bottom. 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space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8531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499992" y="1556792"/>
            <a:ext cx="0" cy="48965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7544" y="3933056"/>
            <a:ext cx="82089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19872" y="1916832"/>
            <a:ext cx="735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goat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2276872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sheep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270892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cow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3068960"/>
            <a:ext cx="884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horse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872" y="3645024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animal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1772816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pig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0232" y="3573016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dog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5816" y="4149080"/>
            <a:ext cx="1285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mammal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3728" y="4725144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deer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5301208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bear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7864" y="5877272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lion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44208" y="4139788"/>
            <a:ext cx="930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rabbit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96336" y="4869160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mouse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52320" y="5229200"/>
            <a:ext cx="559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cat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this analysis looks very simple, it would be difficult for words where dimensions of meaning are less clear-cut.</a:t>
            </a:r>
          </a:p>
          <a:p>
            <a:r>
              <a:rPr lang="en-US" dirty="0" smtClean="0"/>
              <a:t>For instance, it would be difficult to place items like furniture in the space.</a:t>
            </a:r>
          </a:p>
          <a:p>
            <a:r>
              <a:rPr lang="en-US" dirty="0" smtClean="0"/>
              <a:t>In the foregoing illustration, the more similar any two animals are thought to be, the closer they are placed in the space. 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field is one way of </a:t>
            </a:r>
            <a:r>
              <a:rPr lang="en-US" dirty="0" err="1" smtClean="0"/>
              <a:t>organising</a:t>
            </a:r>
            <a:r>
              <a:rPr lang="en-US" dirty="0" smtClean="0"/>
              <a:t> the vocabulary.</a:t>
            </a:r>
          </a:p>
          <a:p>
            <a:r>
              <a:rPr lang="en-US" dirty="0" smtClean="0"/>
              <a:t>Vocabulary is </a:t>
            </a:r>
            <a:r>
              <a:rPr lang="en-US" dirty="0" err="1" smtClean="0"/>
              <a:t>organised</a:t>
            </a:r>
            <a:r>
              <a:rPr lang="en-US" dirty="0" smtClean="0"/>
              <a:t> into ‘fields’ (of meaning) to impose some order.</a:t>
            </a:r>
          </a:p>
          <a:p>
            <a:r>
              <a:rPr lang="en-US" dirty="0" smtClean="0"/>
              <a:t>Within these fields, lexemes interrelate and define each other in specific ways.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654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SEMANTIC SPACE &amp; SEMANTIC FIELD</vt:lpstr>
      <vt:lpstr>Semantic space</vt:lpstr>
      <vt:lpstr>Semantic space</vt:lpstr>
      <vt:lpstr>Semantic space</vt:lpstr>
      <vt:lpstr>Semantic space</vt:lpstr>
      <vt:lpstr>Semantic space</vt:lpstr>
      <vt:lpstr>Semantic space</vt:lpstr>
      <vt:lpstr>Semantic space</vt:lpstr>
      <vt:lpstr>Semantic field</vt:lpstr>
      <vt:lpstr>Semantic field</vt:lpstr>
      <vt:lpstr>Semantic field</vt:lpstr>
      <vt:lpstr>Semantic field</vt:lpstr>
      <vt:lpstr>Semantic field</vt:lpstr>
      <vt:lpstr>Semantic field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SPACE &amp; SEMANTIC FIELD</dc:title>
  <dc:creator>Berrington Ntombela</dc:creator>
  <cp:lastModifiedBy>Valued Acer Customer</cp:lastModifiedBy>
  <cp:revision>33</cp:revision>
  <dcterms:created xsi:type="dcterms:W3CDTF">2018-02-09T12:16:14Z</dcterms:created>
  <dcterms:modified xsi:type="dcterms:W3CDTF">2018-02-12T20:27:50Z</dcterms:modified>
</cp:coreProperties>
</file>