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72174727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01550104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6617684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16007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6722845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6798969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313526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215762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9118489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8035981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964869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3A587-E291-48EB-AD38-9197D0BE708F}" type="datetimeFigureOut">
              <a:rPr lang="en-ZA" smtClean="0"/>
              <a:t>2018/02/06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8D9C-DFBA-43F4-B808-36D15BD12674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3069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Conceptions of Meaning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AENG311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350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Stimuli → words → responses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view comes from Leonard Bloomfield’s </a:t>
            </a:r>
            <a:r>
              <a:rPr lang="en-ZA" i="1" dirty="0" smtClean="0"/>
              <a:t>Language</a:t>
            </a:r>
            <a:r>
              <a:rPr lang="en-ZA" dirty="0" smtClean="0"/>
              <a:t>: meaning is something that can be deduced solely from a study of the situation in which speech is used.</a:t>
            </a:r>
          </a:p>
          <a:p>
            <a:r>
              <a:rPr lang="en-ZA" dirty="0" smtClean="0"/>
              <a:t>The stimulus (S) that led someone to speak (r)</a:t>
            </a:r>
          </a:p>
          <a:p>
            <a:r>
              <a:rPr lang="en-ZA" dirty="0" smtClean="0"/>
              <a:t>The response (R) that resulted from this speech (s).</a:t>
            </a:r>
          </a:p>
          <a:p>
            <a:r>
              <a:rPr lang="en-ZA" dirty="0" smtClean="0"/>
              <a:t>S        r               s          R   </a:t>
            </a:r>
            <a:endParaRPr lang="en-ZA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971600" y="5589240"/>
            <a:ext cx="800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79712" y="5589240"/>
            <a:ext cx="13239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3563888" y="5589240"/>
            <a:ext cx="800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59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Stimuli → words → responses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Bloomfield makes this example:</a:t>
            </a:r>
          </a:p>
          <a:p>
            <a:r>
              <a:rPr lang="en-ZA" dirty="0" err="1" smtClean="0"/>
              <a:t>Thoko</a:t>
            </a:r>
            <a:r>
              <a:rPr lang="en-ZA" dirty="0" smtClean="0"/>
              <a:t> is hungry and she sees an orange (S)</a:t>
            </a:r>
          </a:p>
          <a:p>
            <a:r>
              <a:rPr lang="en-ZA" dirty="0" smtClean="0"/>
              <a:t>She asks Themba to get it for her (r)</a:t>
            </a:r>
          </a:p>
          <a:p>
            <a:r>
              <a:rPr lang="en-ZA" dirty="0" smtClean="0"/>
              <a:t>This linguistic stimulus (s) leads Themba to get </a:t>
            </a:r>
            <a:r>
              <a:rPr lang="en-ZA" dirty="0" err="1" smtClean="0"/>
              <a:t>Thoko</a:t>
            </a:r>
            <a:r>
              <a:rPr lang="en-ZA" dirty="0" smtClean="0"/>
              <a:t> the orange (R).</a:t>
            </a:r>
          </a:p>
          <a:p>
            <a:r>
              <a:rPr lang="en-ZA" dirty="0" smtClean="0"/>
              <a:t>According to Bloomfield, you can tell the meaning of r               s by observing the events that accompanied it.</a:t>
            </a:r>
            <a:endParaRPr lang="en-ZA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987824" y="5229200"/>
            <a:ext cx="13239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9853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Stimuli → words → responses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It is however difficult to demonstrate what the relevant features of the stimulus/response are.</a:t>
            </a:r>
          </a:p>
          <a:p>
            <a:r>
              <a:rPr lang="en-ZA" dirty="0" smtClean="0"/>
              <a:t>It is even more difficult when the events are not clearly visible in physical terms (e.g. feelings).</a:t>
            </a:r>
          </a:p>
          <a:p>
            <a:r>
              <a:rPr lang="en-ZA" dirty="0" smtClean="0"/>
              <a:t>People sometimes act in unpredictable ways.</a:t>
            </a:r>
          </a:p>
          <a:p>
            <a:r>
              <a:rPr lang="en-ZA" dirty="0" smtClean="0"/>
              <a:t>For example, Themba might not fetch the orange because he might still be nursing a grudge against </a:t>
            </a:r>
            <a:r>
              <a:rPr lang="en-ZA" dirty="0" err="1" smtClean="0"/>
              <a:t>Thoko</a:t>
            </a:r>
            <a:r>
              <a:rPr lang="en-ZA" dirty="0" smtClean="0"/>
              <a:t>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01946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Semantics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Semantics is the study of meaning in language.</a:t>
            </a:r>
          </a:p>
          <a:p>
            <a:r>
              <a:rPr lang="en-ZA" dirty="0" smtClean="0"/>
              <a:t>It seeks to study objectively the properties of meaning.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97985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meanings of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Different meanings of the word ‘mean/meaning’ can be distinguished: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7338"/>
              </p:ext>
            </p:extLst>
          </p:nvPr>
        </p:nvGraphicFramePr>
        <p:xfrm>
          <a:off x="827584" y="2860144"/>
          <a:ext cx="73448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8512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Themba means to write.</a:t>
                      </a:r>
                    </a:p>
                    <a:p>
                      <a:r>
                        <a:rPr lang="en-ZA" sz="2000" dirty="0" smtClean="0"/>
                        <a:t>A red light means stop.</a:t>
                      </a:r>
                    </a:p>
                    <a:p>
                      <a:r>
                        <a:rPr lang="en-ZA" sz="2000" dirty="0" smtClean="0"/>
                        <a:t>Wealth means everything.</a:t>
                      </a:r>
                    </a:p>
                    <a:p>
                      <a:r>
                        <a:rPr lang="en-ZA" sz="2000" dirty="0" smtClean="0"/>
                        <a:t>Her</a:t>
                      </a:r>
                      <a:r>
                        <a:rPr lang="en-ZA" sz="2000" baseline="0" dirty="0" smtClean="0"/>
                        <a:t> look was full of meaning.</a:t>
                      </a:r>
                    </a:p>
                    <a:p>
                      <a:r>
                        <a:rPr lang="en-ZA" sz="2000" baseline="0" dirty="0" smtClean="0"/>
                        <a:t>What is the meaning of death?</a:t>
                      </a:r>
                    </a:p>
                    <a:p>
                      <a:r>
                        <a:rPr lang="en-ZA" sz="2000" baseline="0" dirty="0" smtClean="0"/>
                        <a:t>What does ‘communist’ mean to you?</a:t>
                      </a:r>
                    </a:p>
                    <a:p>
                      <a:r>
                        <a:rPr lang="en-ZA" sz="2000" baseline="0" dirty="0" smtClean="0"/>
                        <a:t>What does ‘cornea’ mean?</a:t>
                      </a:r>
                      <a:endParaRPr lang="en-ZA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2000" dirty="0" smtClean="0"/>
                        <a:t>‘intends’</a:t>
                      </a:r>
                    </a:p>
                    <a:p>
                      <a:r>
                        <a:rPr lang="en-ZA" sz="2000" dirty="0" smtClean="0"/>
                        <a:t>‘indicates’</a:t>
                      </a:r>
                    </a:p>
                    <a:p>
                      <a:r>
                        <a:rPr lang="en-ZA" sz="2000" dirty="0" smtClean="0"/>
                        <a:t>‘has importance’</a:t>
                      </a:r>
                    </a:p>
                    <a:p>
                      <a:r>
                        <a:rPr lang="en-ZA" sz="2000" dirty="0" smtClean="0"/>
                        <a:t>‘special import’</a:t>
                      </a:r>
                    </a:p>
                    <a:p>
                      <a:r>
                        <a:rPr lang="en-ZA" sz="2000" dirty="0" smtClean="0"/>
                        <a:t>‘point, purpose’</a:t>
                      </a:r>
                    </a:p>
                    <a:p>
                      <a:r>
                        <a:rPr lang="en-ZA" sz="2000" dirty="0" smtClean="0"/>
                        <a:t>‘convey’</a:t>
                      </a:r>
                    </a:p>
                    <a:p>
                      <a:r>
                        <a:rPr lang="en-ZA" sz="2000" dirty="0" smtClean="0"/>
                        <a:t>‘refer to in the</a:t>
                      </a:r>
                      <a:r>
                        <a:rPr lang="en-ZA" sz="2000" baseline="0" dirty="0" smtClean="0"/>
                        <a:t> world’</a:t>
                      </a:r>
                      <a:endParaRPr lang="en-ZA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7584" y="5157192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/>
              <a:t>This comes close to the concern of linguistic semantics but it only deals with dictionary meaning.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ZA" sz="2000" dirty="0" smtClean="0"/>
              <a:t>Semantics would deal with the way in which words and sentences convey meaning in everyday situations of speech and writing.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0786137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three conceptions of meaning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Words → things</a:t>
            </a:r>
          </a:p>
          <a:p>
            <a:r>
              <a:rPr lang="en-ZA" dirty="0" smtClean="0"/>
              <a:t>Words → concepts → things</a:t>
            </a:r>
          </a:p>
          <a:p>
            <a:r>
              <a:rPr lang="en-ZA" dirty="0" smtClean="0"/>
              <a:t>Stimuli → words → responses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19512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Words → things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refers to the view that words name things.</a:t>
            </a:r>
          </a:p>
          <a:p>
            <a:r>
              <a:rPr lang="en-ZA" dirty="0" smtClean="0"/>
              <a:t>This is true for proper names such as:</a:t>
            </a:r>
          </a:p>
          <a:p>
            <a:r>
              <a:rPr lang="en-ZA" dirty="0" err="1" smtClean="0"/>
              <a:t>Empangeni</a:t>
            </a:r>
            <a:r>
              <a:rPr lang="en-ZA" dirty="0" smtClean="0"/>
              <a:t>, </a:t>
            </a:r>
            <a:r>
              <a:rPr lang="en-ZA" dirty="0" err="1" smtClean="0"/>
              <a:t>Thoko</a:t>
            </a:r>
            <a:r>
              <a:rPr lang="en-ZA" dirty="0" smtClean="0"/>
              <a:t>, Mommy.</a:t>
            </a:r>
          </a:p>
          <a:p>
            <a:r>
              <a:rPr lang="en-ZA" dirty="0" smtClean="0"/>
              <a:t>Take another example of items displayed for sale:</a:t>
            </a:r>
          </a:p>
          <a:p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15067"/>
            <a:ext cx="8136904" cy="5717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5083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Words → things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However, many words cannot be associated with the ‘thing’ the words refers to.</a:t>
            </a:r>
          </a:p>
          <a:p>
            <a:r>
              <a:rPr lang="en-ZA" dirty="0" smtClean="0"/>
              <a:t>Verbs: go, get, lose</a:t>
            </a:r>
          </a:p>
          <a:p>
            <a:r>
              <a:rPr lang="en-ZA" dirty="0" smtClean="0"/>
              <a:t>Adjectives: easy, popular, notorious</a:t>
            </a:r>
          </a:p>
          <a:p>
            <a:r>
              <a:rPr lang="en-ZA" dirty="0" smtClean="0"/>
              <a:t>Nouns: tradition, consistency </a:t>
            </a:r>
          </a:p>
          <a:p>
            <a:r>
              <a:rPr lang="en-ZA" dirty="0" smtClean="0"/>
              <a:t>It is clear that many words do not necessarily relate to things.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4531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Words → concepts → things</a:t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This view argues that words do not directly link with things.</a:t>
            </a:r>
          </a:p>
          <a:p>
            <a:r>
              <a:rPr lang="en-ZA" dirty="0" smtClean="0"/>
              <a:t>However, we can only make the link through the use of our minds.</a:t>
            </a:r>
          </a:p>
          <a:p>
            <a:r>
              <a:rPr lang="en-ZA" dirty="0" smtClean="0"/>
              <a:t>For every word, there is an associated concept.</a:t>
            </a:r>
          </a:p>
          <a:p>
            <a:r>
              <a:rPr lang="en-ZA" dirty="0" smtClean="0"/>
              <a:t>This can be illustrated through the ‘semiotic triangle’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2627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Words → concepts → things</a:t>
            </a:r>
            <a:endParaRPr lang="en-Z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6720958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  <a:p>
                      <a:endParaRPr lang="en-ZA" dirty="0" smtClean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 flipH="1">
            <a:off x="1835696" y="2348880"/>
            <a:ext cx="223224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67944" y="2348880"/>
            <a:ext cx="2551119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491880" y="198884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Thought 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1259632" y="39330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Symbol </a:t>
            </a:r>
            <a:endParaRPr lang="en-ZA" dirty="0"/>
          </a:p>
        </p:txBody>
      </p:sp>
      <p:sp>
        <p:nvSpPr>
          <p:cNvPr id="14" name="TextBox 13"/>
          <p:cNvSpPr txBox="1"/>
          <p:nvPr/>
        </p:nvSpPr>
        <p:spPr>
          <a:xfrm>
            <a:off x="6084168" y="39330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Referent </a:t>
            </a:r>
            <a:endParaRPr lang="en-ZA" dirty="0"/>
          </a:p>
        </p:txBody>
      </p:sp>
      <p:sp>
        <p:nvSpPr>
          <p:cNvPr id="15" name="TextBox 14"/>
          <p:cNvSpPr txBox="1"/>
          <p:nvPr/>
        </p:nvSpPr>
        <p:spPr>
          <a:xfrm>
            <a:off x="467544" y="501317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400" dirty="0" smtClean="0"/>
              <a:t>Thought = concept</a:t>
            </a:r>
          </a:p>
          <a:p>
            <a:r>
              <a:rPr lang="en-ZA" sz="2400" dirty="0" smtClean="0"/>
              <a:t>Symbol = word</a:t>
            </a:r>
          </a:p>
          <a:p>
            <a:r>
              <a:rPr lang="en-ZA" sz="2400" dirty="0" smtClean="0"/>
              <a:t>Referent = thing</a:t>
            </a:r>
            <a:endParaRPr lang="en-Z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3944135"/>
            <a:ext cx="478336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16719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Words → concepts → things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 smtClean="0"/>
              <a:t>The problem with this approach is the difficulty in identifying ‘concepts’.</a:t>
            </a:r>
          </a:p>
          <a:p>
            <a:r>
              <a:rPr lang="en-ZA" dirty="0" smtClean="0"/>
              <a:t>For example, it may not be easy to </a:t>
            </a:r>
            <a:r>
              <a:rPr lang="en-ZA" smtClean="0"/>
              <a:t>identify the </a:t>
            </a:r>
            <a:r>
              <a:rPr lang="en-ZA" dirty="0" smtClean="0"/>
              <a:t>concept </a:t>
            </a:r>
            <a:r>
              <a:rPr lang="en-ZA" dirty="0" smtClean="0"/>
              <a:t>‘tradition’ </a:t>
            </a:r>
            <a:r>
              <a:rPr lang="en-ZA" dirty="0" smtClean="0"/>
              <a:t>and the thing that </a:t>
            </a:r>
            <a:r>
              <a:rPr lang="en-ZA" smtClean="0"/>
              <a:t>‘tradition’ </a:t>
            </a:r>
            <a:r>
              <a:rPr lang="en-ZA" dirty="0" smtClean="0"/>
              <a:t>refers to.</a:t>
            </a:r>
          </a:p>
          <a:p>
            <a:r>
              <a:rPr lang="en-ZA" dirty="0" smtClean="0"/>
              <a:t>Also, not every word we say corresponds to visual images.</a:t>
            </a:r>
          </a:p>
          <a:p>
            <a:r>
              <a:rPr lang="en-ZA" dirty="0" smtClean="0"/>
              <a:t>For some words, the speaker might have different concepts than the hearer, e.g. chair, table etc.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526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602</Words>
  <Application>Microsoft Office PowerPoint</Application>
  <PresentationFormat>On-screen Show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Conceptions of Meaning</vt:lpstr>
      <vt:lpstr>Semantics </vt:lpstr>
      <vt:lpstr>The meanings of meaning</vt:lpstr>
      <vt:lpstr>The three conceptions of meaning</vt:lpstr>
      <vt:lpstr>Words → things</vt:lpstr>
      <vt:lpstr>Words → things </vt:lpstr>
      <vt:lpstr>Words → concepts → things </vt:lpstr>
      <vt:lpstr>Words → concepts → things</vt:lpstr>
      <vt:lpstr>Words → concepts → things</vt:lpstr>
      <vt:lpstr>Stimuli → words → responses </vt:lpstr>
      <vt:lpstr>Stimuli → words → responses</vt:lpstr>
      <vt:lpstr>Stimuli → words → responses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Conceptions of Meaning</dc:title>
  <dc:creator>Berrington Ntombela</dc:creator>
  <cp:lastModifiedBy>Berrington Ntombela</cp:lastModifiedBy>
  <cp:revision>9</cp:revision>
  <dcterms:created xsi:type="dcterms:W3CDTF">2018-02-06T10:29:16Z</dcterms:created>
  <dcterms:modified xsi:type="dcterms:W3CDTF">2018-02-06T12:01:42Z</dcterms:modified>
</cp:coreProperties>
</file>