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75" r:id="rId7"/>
    <p:sldId id="261" r:id="rId8"/>
    <p:sldId id="264" r:id="rId9"/>
    <p:sldId id="270" r:id="rId10"/>
    <p:sldId id="273" r:id="rId11"/>
    <p:sldId id="265" r:id="rId12"/>
    <p:sldId id="271" r:id="rId13"/>
    <p:sldId id="272" r:id="rId14"/>
    <p:sldId id="266" r:id="rId15"/>
    <p:sldId id="267" r:id="rId16"/>
    <p:sldId id="268"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3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a:xfrm>
            <a:off x="5332412" y="5883275"/>
            <a:ext cx="4324044" cy="365125"/>
          </a:xfrm>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194357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56921-315A-4575-8DAC-BD64A721417E}" type="datetimeFigureOut">
              <a:rPr lang="en-ZA" smtClean="0"/>
              <a:t>2024/09/27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286728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71069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127902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117777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131751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29562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685281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279614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10951856" y="5867131"/>
            <a:ext cx="551167" cy="365125"/>
          </a:xfrm>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08562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56921-315A-4575-8DAC-BD64A721417E}" type="datetimeFigureOut">
              <a:rPr lang="en-ZA" smtClean="0"/>
              <a:t>2024/09/27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296975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56921-315A-4575-8DAC-BD64A721417E}" type="datetimeFigureOut">
              <a:rPr lang="en-ZA" smtClean="0"/>
              <a:t>2024/09/27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26371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56921-315A-4575-8DAC-BD64A721417E}" type="datetimeFigureOut">
              <a:rPr lang="en-ZA" smtClean="0"/>
              <a:t>2024/09/27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43348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B56921-315A-4575-8DAC-BD64A721417E}" type="datetimeFigureOut">
              <a:rPr lang="en-ZA" smtClean="0"/>
              <a:t>2024/09/27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260139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56921-315A-4575-8DAC-BD64A721417E}" type="datetimeFigureOut">
              <a:rPr lang="en-ZA" smtClean="0"/>
              <a:t>2024/09/27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22360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56921-315A-4575-8DAC-BD64A721417E}" type="datetimeFigureOut">
              <a:rPr lang="en-ZA" smtClean="0"/>
              <a:t>2024/09/27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99113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56921-315A-4575-8DAC-BD64A721417E}" type="datetimeFigureOut">
              <a:rPr lang="en-ZA" smtClean="0"/>
              <a:t>2024/09/27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FB5CDF-40C4-4286-9748-11D5FA24ACA9}" type="slidenum">
              <a:rPr lang="en-ZA" smtClean="0"/>
              <a:t>‹#›</a:t>
            </a:fld>
            <a:endParaRPr lang="en-ZA"/>
          </a:p>
        </p:txBody>
      </p:sp>
    </p:spTree>
    <p:extLst>
      <p:ext uri="{BB962C8B-B14F-4D97-AF65-F5344CB8AC3E}">
        <p14:creationId xmlns:p14="http://schemas.microsoft.com/office/powerpoint/2010/main" val="327218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B56921-315A-4575-8DAC-BD64A721417E}" type="datetimeFigureOut">
              <a:rPr lang="en-ZA" smtClean="0"/>
              <a:t>2024/09/27</a:t>
            </a:fld>
            <a:endParaRPr lang="en-Z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FB5CDF-40C4-4286-9748-11D5FA24ACA9}" type="slidenum">
              <a:rPr lang="en-ZA" smtClean="0"/>
              <a:t>‹#›</a:t>
            </a:fld>
            <a:endParaRPr lang="en-ZA"/>
          </a:p>
        </p:txBody>
      </p:sp>
    </p:spTree>
    <p:extLst>
      <p:ext uri="{BB962C8B-B14F-4D97-AF65-F5344CB8AC3E}">
        <p14:creationId xmlns:p14="http://schemas.microsoft.com/office/powerpoint/2010/main" val="41187723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4E5C-3AD9-6244-2D74-4B413B94E9DD}"/>
              </a:ext>
            </a:extLst>
          </p:cNvPr>
          <p:cNvSpPr>
            <a:spLocks noGrp="1"/>
          </p:cNvSpPr>
          <p:nvPr>
            <p:ph type="ctrTitle"/>
          </p:nvPr>
        </p:nvSpPr>
        <p:spPr/>
        <p:txBody>
          <a:bodyPr>
            <a:normAutofit fontScale="90000"/>
          </a:bodyPr>
          <a:lstStyle/>
          <a:p>
            <a:r>
              <a:rPr lang="en-US" sz="6000" b="0" i="0" u="none" strike="noStrike" baseline="0" dirty="0">
                <a:solidFill>
                  <a:srgbClr val="000000"/>
                </a:solidFill>
                <a:latin typeface="Rift Soft"/>
              </a:rPr>
              <a:t>Recognizing and responding to complex dilemmas: Child marriage in South Africa </a:t>
            </a:r>
            <a:endParaRPr lang="en-ZA" dirty="0"/>
          </a:p>
        </p:txBody>
      </p:sp>
      <p:sp>
        <p:nvSpPr>
          <p:cNvPr id="3" name="Subtitle 2">
            <a:extLst>
              <a:ext uri="{FF2B5EF4-FFF2-40B4-BE49-F238E27FC236}">
                <a16:creationId xmlns:a16="http://schemas.microsoft.com/office/drawing/2014/main" id="{96C88887-52B4-77F0-4DC0-7F026441A274}"/>
              </a:ext>
            </a:extLst>
          </p:cNvPr>
          <p:cNvSpPr>
            <a:spLocks noGrp="1"/>
          </p:cNvSpPr>
          <p:nvPr>
            <p:ph type="subTitle" idx="1"/>
          </p:nvPr>
        </p:nvSpPr>
        <p:spPr/>
        <p:txBody>
          <a:bodyPr>
            <a:normAutofit/>
          </a:bodyPr>
          <a:lstStyle/>
          <a:p>
            <a:endParaRPr lang="en-US" dirty="0"/>
          </a:p>
          <a:p>
            <a:endParaRPr lang="en-ZA" dirty="0"/>
          </a:p>
          <a:p>
            <a:r>
              <a:rPr lang="en-ZA" dirty="0"/>
              <a:t>                              Lecture 13</a:t>
            </a:r>
          </a:p>
        </p:txBody>
      </p:sp>
    </p:spTree>
    <p:extLst>
      <p:ext uri="{BB962C8B-B14F-4D97-AF65-F5344CB8AC3E}">
        <p14:creationId xmlns:p14="http://schemas.microsoft.com/office/powerpoint/2010/main" val="28909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BFD0-45D9-AF1A-C5E9-A8C332F19754}"/>
              </a:ext>
            </a:extLst>
          </p:cNvPr>
          <p:cNvSpPr>
            <a:spLocks noGrp="1"/>
          </p:cNvSpPr>
          <p:nvPr>
            <p:ph type="title"/>
          </p:nvPr>
        </p:nvSpPr>
        <p:spPr/>
        <p:txBody>
          <a:bodyPr>
            <a:normAutofit/>
          </a:bodyPr>
          <a:lstStyle/>
          <a:p>
            <a:r>
              <a:rPr kumimoji="0" lang="en-ZA" sz="4400" b="0" i="0" u="none" strike="noStrike" kern="1200" cap="none" spc="0" normalizeH="0" baseline="0" noProof="0" dirty="0">
                <a:ln>
                  <a:noFill/>
                </a:ln>
                <a:solidFill>
                  <a:srgbClr val="000000"/>
                </a:solidFill>
                <a:effectLst/>
                <a:uLnTx/>
                <a:uFillTx/>
                <a:latin typeface="Abadi" panose="020B0604020104020204" pitchFamily="34" charset="0"/>
                <a:ea typeface="+mj-ea"/>
                <a:cs typeface="+mj-cs"/>
              </a:rPr>
              <a:t>INADEQUACY OF LEGISLATIVE RESPONSE</a:t>
            </a:r>
            <a:endParaRPr lang="en-ZA" dirty="0"/>
          </a:p>
        </p:txBody>
      </p:sp>
      <p:sp>
        <p:nvSpPr>
          <p:cNvPr id="3" name="Content Placeholder 2">
            <a:extLst>
              <a:ext uri="{FF2B5EF4-FFF2-40B4-BE49-F238E27FC236}">
                <a16:creationId xmlns:a16="http://schemas.microsoft.com/office/drawing/2014/main" id="{575516E4-ABDB-52F0-5112-2F8E1066C869}"/>
              </a:ext>
            </a:extLst>
          </p:cNvPr>
          <p:cNvSpPr>
            <a:spLocks noGrp="1"/>
          </p:cNvSpPr>
          <p:nvPr>
            <p:ph idx="1"/>
          </p:nvPr>
        </p:nvSpPr>
        <p:spPr/>
        <p:txBody>
          <a:bodyPr>
            <a:normAutofit fontScale="70000" lnSpcReduction="20000"/>
          </a:bodyPr>
          <a:lstStyle/>
          <a:p>
            <a:pPr algn="just"/>
            <a:r>
              <a:rPr lang="en-US" dirty="0">
                <a:solidFill>
                  <a:srgbClr val="000000"/>
                </a:solidFill>
                <a:latin typeface="Iowan Old Style"/>
              </a:rPr>
              <a:t>C</a:t>
            </a:r>
            <a:r>
              <a:rPr lang="en-US" sz="2800" b="0" i="0" u="none" strike="noStrike" baseline="0" dirty="0">
                <a:solidFill>
                  <a:srgbClr val="000000"/>
                </a:solidFill>
                <a:latin typeface="Iowan Old Style"/>
              </a:rPr>
              <a:t>hild marriage most often occurs under customary or religious law.</a:t>
            </a:r>
          </a:p>
          <a:p>
            <a:pPr algn="just"/>
            <a:r>
              <a:rPr lang="en-US" sz="2800" b="0" i="0" u="none" strike="noStrike" baseline="0" dirty="0">
                <a:solidFill>
                  <a:srgbClr val="000000"/>
                </a:solidFill>
                <a:latin typeface="Iowan Old Style"/>
              </a:rPr>
              <a:t> </a:t>
            </a:r>
            <a:r>
              <a:rPr lang="en-US" dirty="0">
                <a:solidFill>
                  <a:srgbClr val="000000"/>
                </a:solidFill>
                <a:latin typeface="Iowan Old Style"/>
              </a:rPr>
              <a:t>W</a:t>
            </a:r>
            <a:r>
              <a:rPr lang="en-US" sz="2800" b="0" i="0" u="none" strike="noStrike" baseline="0" dirty="0">
                <a:solidFill>
                  <a:srgbClr val="000000"/>
                </a:solidFill>
                <a:latin typeface="Iowan Old Style"/>
              </a:rPr>
              <a:t>hile statutory law may prohibit or </a:t>
            </a:r>
            <a:r>
              <a:rPr lang="en-US" sz="2800" b="0" i="0" u="none" strike="noStrike" baseline="0" dirty="0" err="1">
                <a:solidFill>
                  <a:srgbClr val="000000"/>
                </a:solidFill>
                <a:latin typeface="Iowan Old Style"/>
              </a:rPr>
              <a:t>criminalise</a:t>
            </a:r>
            <a:r>
              <a:rPr lang="en-US" sz="2800" b="0" i="0" u="none" strike="noStrike" baseline="0" dirty="0">
                <a:solidFill>
                  <a:srgbClr val="000000"/>
                </a:solidFill>
                <a:latin typeface="Iowan Old Style"/>
              </a:rPr>
              <a:t> the practice, customary or religious laws often allow for it.</a:t>
            </a:r>
          </a:p>
          <a:p>
            <a:pPr algn="just"/>
            <a:r>
              <a:rPr lang="en-US" sz="2800" b="0" i="0" u="none" strike="noStrike" baseline="0" dirty="0">
                <a:solidFill>
                  <a:srgbClr val="000000"/>
                </a:solidFill>
                <a:latin typeface="Iowan Old Style"/>
              </a:rPr>
              <a:t> It is then traditional or religious authorities that are informed of such marriages and disputes around it, not state authorities.</a:t>
            </a:r>
          </a:p>
          <a:p>
            <a:pPr algn="just"/>
            <a:r>
              <a:rPr lang="en-US" dirty="0">
                <a:solidFill>
                  <a:srgbClr val="000000"/>
                </a:solidFill>
                <a:latin typeface="Iowan Old Style"/>
              </a:rPr>
              <a:t>T</a:t>
            </a:r>
            <a:r>
              <a:rPr lang="en-US" sz="2800" b="0" i="0" u="none" strike="noStrike" baseline="0" dirty="0">
                <a:solidFill>
                  <a:srgbClr val="000000"/>
                </a:solidFill>
                <a:latin typeface="Iowan Old Style"/>
              </a:rPr>
              <a:t>hose responsible for interpreting and enforcing legislation believe that child marriage is a private practice outside the purview of the law, or do not believe that child marriage is wrong.</a:t>
            </a:r>
          </a:p>
          <a:p>
            <a:pPr algn="just"/>
            <a:r>
              <a:rPr lang="en-US" dirty="0">
                <a:solidFill>
                  <a:srgbClr val="000000"/>
                </a:solidFill>
                <a:latin typeface="Iowan Old Style"/>
              </a:rPr>
              <a:t>A</a:t>
            </a:r>
            <a:r>
              <a:rPr lang="en-US" sz="2800" b="0" i="0" u="none" strike="noStrike" baseline="0" dirty="0">
                <a:solidFill>
                  <a:srgbClr val="000000"/>
                </a:solidFill>
                <a:latin typeface="Iowan Old Style"/>
              </a:rPr>
              <a:t>bsence of the impact of legislation could be explained by the fact that many of these laws are recent and have not had the time to impact the practice.</a:t>
            </a:r>
            <a:endParaRPr lang="en-ZA" dirty="0"/>
          </a:p>
        </p:txBody>
      </p:sp>
    </p:spTree>
    <p:extLst>
      <p:ext uri="{BB962C8B-B14F-4D97-AF65-F5344CB8AC3E}">
        <p14:creationId xmlns:p14="http://schemas.microsoft.com/office/powerpoint/2010/main" val="244615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7128-4A9C-46F5-384E-725E59B6A049}"/>
              </a:ext>
            </a:extLst>
          </p:cNvPr>
          <p:cNvSpPr>
            <a:spLocks noGrp="1"/>
          </p:cNvSpPr>
          <p:nvPr>
            <p:ph type="title"/>
          </p:nvPr>
        </p:nvSpPr>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b="1" i="0" u="none" strike="noStrike" kern="1200" cap="none" spc="0" normalizeH="0" baseline="0" noProof="0" dirty="0">
                <a:ln>
                  <a:noFill/>
                </a:ln>
                <a:solidFill>
                  <a:srgbClr val="000000"/>
                </a:solidFill>
                <a:effectLst/>
                <a:uLnTx/>
                <a:uFillTx/>
                <a:latin typeface="Rift Soft"/>
                <a:ea typeface="+mn-ea"/>
                <a:cs typeface="+mn-cs"/>
              </a:rPr>
              <a:t>HUMAN RIGHTS VERSUS CULTURAL RIGHTS</a:t>
            </a:r>
            <a:br>
              <a:rPr kumimoji="0" lang="en-ZA" sz="2800" b="0" i="0" u="none" strike="noStrike" kern="1200" cap="none" spc="0" normalizeH="0" baseline="0" noProof="0" dirty="0">
                <a:ln>
                  <a:noFill/>
                </a:ln>
                <a:solidFill>
                  <a:prstClr val="black"/>
                </a:solidFill>
                <a:effectLst/>
                <a:uLnTx/>
                <a:uFillTx/>
                <a:latin typeface="Aptos" panose="02110004020202020204"/>
                <a:ea typeface="+mn-ea"/>
                <a:cs typeface="+mn-cs"/>
              </a:rPr>
            </a:br>
            <a:endParaRPr lang="en-ZA" dirty="0"/>
          </a:p>
        </p:txBody>
      </p:sp>
      <p:sp>
        <p:nvSpPr>
          <p:cNvPr id="3" name="Content Placeholder 2">
            <a:extLst>
              <a:ext uri="{FF2B5EF4-FFF2-40B4-BE49-F238E27FC236}">
                <a16:creationId xmlns:a16="http://schemas.microsoft.com/office/drawing/2014/main" id="{6A7B7244-220A-A28F-3215-4A3BFC18568E}"/>
              </a:ext>
            </a:extLst>
          </p:cNvPr>
          <p:cNvSpPr>
            <a:spLocks noGrp="1"/>
          </p:cNvSpPr>
          <p:nvPr>
            <p:ph idx="1"/>
          </p:nvPr>
        </p:nvSpPr>
        <p:spPr/>
        <p:txBody>
          <a:bodyPr>
            <a:normAutofit fontScale="77500" lnSpcReduction="20000"/>
          </a:bodyPr>
          <a:lstStyle/>
          <a:p>
            <a:pPr algn="just"/>
            <a:r>
              <a:rPr lang="en-US" sz="2800" b="0" i="0" u="none" strike="noStrike" baseline="0" dirty="0">
                <a:solidFill>
                  <a:srgbClr val="000000"/>
                </a:solidFill>
                <a:latin typeface="Iowan Old Style"/>
              </a:rPr>
              <a:t>Much of the </a:t>
            </a:r>
            <a:r>
              <a:rPr lang="en-US" sz="2800" b="0" i="0" u="none" strike="noStrike" baseline="0" dirty="0" err="1">
                <a:solidFill>
                  <a:srgbClr val="000000"/>
                </a:solidFill>
                <a:latin typeface="Iowan Old Style"/>
              </a:rPr>
              <a:t>defence</a:t>
            </a:r>
            <a:r>
              <a:rPr lang="en-US" sz="2800" b="0" i="0" u="none" strike="noStrike" baseline="0" dirty="0">
                <a:solidFill>
                  <a:srgbClr val="000000"/>
                </a:solidFill>
                <a:latin typeface="Iowan Old Style"/>
              </a:rPr>
              <a:t> of child marriage has framed it as a culturally or religiously-mandated practice, that people of the specific culture or religion have a right to perform. </a:t>
            </a:r>
          </a:p>
          <a:p>
            <a:pPr algn="just"/>
            <a:r>
              <a:rPr lang="en-US" sz="2800" b="0" i="0" u="none" strike="noStrike" baseline="0" dirty="0">
                <a:solidFill>
                  <a:srgbClr val="000000"/>
                </a:solidFill>
                <a:latin typeface="Iowan Old Style"/>
              </a:rPr>
              <a:t>This dilemma is exemplified in the South African controversy surrounding </a:t>
            </a:r>
            <a:r>
              <a:rPr lang="en-US" sz="2800" b="0" i="1" u="none" strike="noStrike" baseline="0" dirty="0" err="1">
                <a:solidFill>
                  <a:srgbClr val="000000"/>
                </a:solidFill>
                <a:latin typeface="Iowan Old Style"/>
              </a:rPr>
              <a:t>ukuthwala</a:t>
            </a:r>
            <a:r>
              <a:rPr lang="en-US" sz="2800" b="0" i="0" u="none" strike="noStrike" baseline="0" dirty="0">
                <a:solidFill>
                  <a:srgbClr val="000000"/>
                </a:solidFill>
                <a:latin typeface="Iowan Old Style"/>
              </a:rPr>
              <a:t>. </a:t>
            </a:r>
          </a:p>
          <a:p>
            <a:pPr algn="just"/>
            <a:r>
              <a:rPr lang="en-US" sz="2800" b="0" i="0" u="none" strike="noStrike" baseline="0" dirty="0">
                <a:solidFill>
                  <a:srgbClr val="000000"/>
                </a:solidFill>
                <a:latin typeface="Iowan Old Style"/>
              </a:rPr>
              <a:t>The original aim of </a:t>
            </a:r>
            <a:r>
              <a:rPr lang="en-US" sz="2800" b="0" i="1" u="none" strike="noStrike" baseline="0" dirty="0" err="1">
                <a:solidFill>
                  <a:srgbClr val="000000"/>
                </a:solidFill>
                <a:latin typeface="Iowan Old Style"/>
              </a:rPr>
              <a:t>ukuthwala</a:t>
            </a:r>
            <a:r>
              <a:rPr lang="en-US" sz="2800" b="0" i="1" u="none" strike="noStrike" baseline="0" dirty="0">
                <a:solidFill>
                  <a:srgbClr val="000000"/>
                </a:solidFill>
                <a:latin typeface="Iowan Old Style"/>
              </a:rPr>
              <a:t> </a:t>
            </a:r>
            <a:r>
              <a:rPr lang="en-US" sz="2800" b="0" i="0" u="none" strike="noStrike" baseline="0" dirty="0">
                <a:solidFill>
                  <a:srgbClr val="000000"/>
                </a:solidFill>
                <a:latin typeface="Iowan Old Style"/>
              </a:rPr>
              <a:t>was to enable a couple of similar age and in a consensual relationship to enter into marriage negotiations. </a:t>
            </a:r>
          </a:p>
          <a:p>
            <a:pPr algn="just"/>
            <a:r>
              <a:rPr lang="en-US" sz="2800" b="0" i="0" u="none" strike="noStrike" baseline="0" dirty="0">
                <a:solidFill>
                  <a:srgbClr val="000000"/>
                </a:solidFill>
                <a:latin typeface="Iowan Old Style"/>
              </a:rPr>
              <a:t>There are different reasons for engaging in </a:t>
            </a:r>
            <a:r>
              <a:rPr lang="en-US" sz="2800" b="0" i="1" u="none" strike="noStrike" baseline="0" dirty="0" err="1">
                <a:solidFill>
                  <a:srgbClr val="000000"/>
                </a:solidFill>
                <a:latin typeface="Iowan Old Style"/>
              </a:rPr>
              <a:t>ukuthwala</a:t>
            </a:r>
            <a:r>
              <a:rPr lang="en-US" sz="2800" b="0" i="0" u="none" strike="noStrike" baseline="0" dirty="0">
                <a:solidFill>
                  <a:srgbClr val="000000"/>
                </a:solidFill>
                <a:latin typeface="Iowan Old Style"/>
              </a:rPr>
              <a:t>: it is a way for a couple to force the woman’s father to consent to the marriage. </a:t>
            </a:r>
            <a:endParaRPr lang="en-ZA" dirty="0"/>
          </a:p>
        </p:txBody>
      </p:sp>
    </p:spTree>
    <p:extLst>
      <p:ext uri="{BB962C8B-B14F-4D97-AF65-F5344CB8AC3E}">
        <p14:creationId xmlns:p14="http://schemas.microsoft.com/office/powerpoint/2010/main" val="276557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530A-BA14-261D-96AF-6CFA7F509BD3}"/>
              </a:ext>
            </a:extLst>
          </p:cNvPr>
          <p:cNvSpPr>
            <a:spLocks noGrp="1"/>
          </p:cNvSpPr>
          <p:nvPr>
            <p:ph type="title"/>
          </p:nvPr>
        </p:nvSpPr>
        <p:spPr/>
        <p:txBody>
          <a:bodyPr>
            <a:normAutofit/>
          </a:bodyPr>
          <a:lstStyle/>
          <a:p>
            <a:r>
              <a:rPr kumimoji="0" lang="en-US" sz="4400" b="1" i="0" u="none" strike="noStrike" kern="1200" cap="none" spc="0" normalizeH="0" baseline="0" noProof="0" dirty="0">
                <a:ln>
                  <a:noFill/>
                </a:ln>
                <a:solidFill>
                  <a:srgbClr val="000000"/>
                </a:solidFill>
                <a:effectLst/>
                <a:uLnTx/>
                <a:uFillTx/>
                <a:latin typeface="Rift Soft"/>
                <a:ea typeface="+mj-ea"/>
                <a:cs typeface="+mj-cs"/>
              </a:rPr>
              <a:t>HUMAN RIGHTS VERSUS CULTURAL RIGHTS</a:t>
            </a:r>
            <a:endParaRPr lang="en-ZA" dirty="0"/>
          </a:p>
        </p:txBody>
      </p:sp>
      <p:sp>
        <p:nvSpPr>
          <p:cNvPr id="3" name="Content Placeholder 2">
            <a:extLst>
              <a:ext uri="{FF2B5EF4-FFF2-40B4-BE49-F238E27FC236}">
                <a16:creationId xmlns:a16="http://schemas.microsoft.com/office/drawing/2014/main" id="{6586EE0E-DACF-ED23-4BA9-7D1E1D4573E6}"/>
              </a:ext>
            </a:extLst>
          </p:cNvPr>
          <p:cNvSpPr>
            <a:spLocks noGrp="1"/>
          </p:cNvSpPr>
          <p:nvPr>
            <p:ph idx="1"/>
          </p:nvPr>
        </p:nvSpPr>
        <p:spPr/>
        <p:txBody>
          <a:bodyPr>
            <a:normAutofit fontScale="85000" lnSpcReduction="20000"/>
          </a:bodyPr>
          <a:lstStyle/>
          <a:p>
            <a:pPr algn="just"/>
            <a:r>
              <a:rPr lang="en-US" dirty="0">
                <a:solidFill>
                  <a:srgbClr val="000000"/>
                </a:solidFill>
                <a:latin typeface="Iowan Old Style"/>
              </a:rPr>
              <a:t>T</a:t>
            </a:r>
            <a:r>
              <a:rPr lang="en-US" sz="2800" b="0" i="0" u="none" strike="noStrike" baseline="0" dirty="0">
                <a:solidFill>
                  <a:srgbClr val="000000"/>
                </a:solidFill>
                <a:latin typeface="Iowan Old Style"/>
              </a:rPr>
              <a:t>o speed up the marriage process if the woman is pregnant</a:t>
            </a:r>
          </a:p>
          <a:p>
            <a:pPr algn="just"/>
            <a:r>
              <a:rPr lang="en-US" dirty="0">
                <a:solidFill>
                  <a:srgbClr val="000000"/>
                </a:solidFill>
                <a:latin typeface="Iowan Old Style"/>
              </a:rPr>
              <a:t>T</a:t>
            </a:r>
            <a:r>
              <a:rPr lang="en-US" sz="2800" b="0" i="0" u="none" strike="noStrike" baseline="0" dirty="0">
                <a:solidFill>
                  <a:srgbClr val="000000"/>
                </a:solidFill>
                <a:latin typeface="Iowan Old Style"/>
              </a:rPr>
              <a:t>o show the seriousness of the admirer.</a:t>
            </a:r>
          </a:p>
          <a:p>
            <a:pPr algn="just"/>
            <a:r>
              <a:rPr lang="en-US" sz="2800" b="0" i="0" u="none" strike="noStrike" baseline="0" dirty="0">
                <a:solidFill>
                  <a:srgbClr val="000000"/>
                </a:solidFill>
                <a:latin typeface="Iowan Old Style"/>
              </a:rPr>
              <a:t>To avoid immediately paying </a:t>
            </a:r>
            <a:r>
              <a:rPr lang="en-US" sz="2800" b="0" i="1" u="none" strike="noStrike" baseline="0" dirty="0">
                <a:solidFill>
                  <a:srgbClr val="000000"/>
                </a:solidFill>
                <a:latin typeface="Iowan Old Style"/>
              </a:rPr>
              <a:t>lobola </a:t>
            </a:r>
            <a:r>
              <a:rPr lang="en-US" sz="2800" b="0" i="0" u="none" strike="noStrike" baseline="0" dirty="0">
                <a:solidFill>
                  <a:srgbClr val="000000"/>
                </a:solidFill>
                <a:latin typeface="Iowan Old Style"/>
              </a:rPr>
              <a:t>if the admirer and his family cannot afford it.</a:t>
            </a:r>
          </a:p>
          <a:p>
            <a:pPr algn="just"/>
            <a:r>
              <a:rPr lang="en-US" sz="2800" b="0" i="0" u="none" strike="noStrike" baseline="0" dirty="0">
                <a:solidFill>
                  <a:srgbClr val="000000"/>
                </a:solidFill>
                <a:latin typeface="Iowan Old Style"/>
              </a:rPr>
              <a:t> According to custom, the man must not have sex with the woman while she is kept in his home.</a:t>
            </a:r>
          </a:p>
          <a:p>
            <a:pPr algn="just"/>
            <a:r>
              <a:rPr lang="en-US" sz="2800" b="0" i="0" u="none" strike="noStrike" baseline="0" dirty="0">
                <a:solidFill>
                  <a:srgbClr val="000000"/>
                </a:solidFill>
                <a:latin typeface="Iowan Old Style"/>
              </a:rPr>
              <a:t> If the man does not offer marriage, or if the offer is refused by the woman’s family, a fine is paid by the man to the woman’s family. </a:t>
            </a:r>
            <a:endParaRPr lang="en-ZA" dirty="0"/>
          </a:p>
        </p:txBody>
      </p:sp>
    </p:spTree>
    <p:extLst>
      <p:ext uri="{BB962C8B-B14F-4D97-AF65-F5344CB8AC3E}">
        <p14:creationId xmlns:p14="http://schemas.microsoft.com/office/powerpoint/2010/main" val="423403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C7DF-12F3-7C84-B71F-F82A488A49F0}"/>
              </a:ext>
            </a:extLst>
          </p:cNvPr>
          <p:cNvSpPr>
            <a:spLocks noGrp="1"/>
          </p:cNvSpPr>
          <p:nvPr>
            <p:ph type="title"/>
          </p:nvPr>
        </p:nvSpPr>
        <p:spPr/>
        <p:txBody>
          <a:bodyPr>
            <a:normAutofit/>
          </a:bodyPr>
          <a:lstStyle/>
          <a:p>
            <a:r>
              <a:rPr kumimoji="0" lang="en-US" sz="4400" b="1" i="0" u="none" strike="noStrike" kern="1200" cap="none" spc="0" normalizeH="0" baseline="0" noProof="0" dirty="0">
                <a:ln>
                  <a:noFill/>
                </a:ln>
                <a:solidFill>
                  <a:srgbClr val="000000"/>
                </a:solidFill>
                <a:effectLst/>
                <a:uLnTx/>
                <a:uFillTx/>
                <a:latin typeface="Rift Soft"/>
                <a:ea typeface="+mj-ea"/>
                <a:cs typeface="+mj-cs"/>
              </a:rPr>
              <a:t>HUMAN RIGHTS VERSUS CULTURAL RIGHTS</a:t>
            </a:r>
            <a:endParaRPr lang="en-ZA" dirty="0"/>
          </a:p>
        </p:txBody>
      </p:sp>
      <p:sp>
        <p:nvSpPr>
          <p:cNvPr id="3" name="Content Placeholder 2">
            <a:extLst>
              <a:ext uri="{FF2B5EF4-FFF2-40B4-BE49-F238E27FC236}">
                <a16:creationId xmlns:a16="http://schemas.microsoft.com/office/drawing/2014/main" id="{23AC8165-8C09-F37D-3BE9-0183C60D948C}"/>
              </a:ext>
            </a:extLst>
          </p:cNvPr>
          <p:cNvSpPr>
            <a:spLocks noGrp="1"/>
          </p:cNvSpPr>
          <p:nvPr>
            <p:ph idx="1"/>
          </p:nvPr>
        </p:nvSpPr>
        <p:spPr/>
        <p:txBody>
          <a:bodyPr>
            <a:normAutofit fontScale="77500" lnSpcReduction="20000"/>
          </a:bodyPr>
          <a:lstStyle/>
          <a:p>
            <a:pPr algn="just"/>
            <a:r>
              <a:rPr lang="en-US" sz="2800" b="0" i="0" u="none" strike="noStrike" baseline="0" dirty="0">
                <a:solidFill>
                  <a:srgbClr val="000000"/>
                </a:solidFill>
                <a:latin typeface="Iowan Old Style"/>
              </a:rPr>
              <a:t>Unmarried women or girls can be </a:t>
            </a:r>
            <a:r>
              <a:rPr lang="en-US" sz="2800" b="0" i="1" u="none" strike="noStrike" baseline="0" dirty="0" err="1">
                <a:solidFill>
                  <a:srgbClr val="000000"/>
                </a:solidFill>
                <a:latin typeface="Iowan Old Style"/>
              </a:rPr>
              <a:t>thwala’d</a:t>
            </a:r>
            <a:r>
              <a:rPr lang="en-US" sz="2800" b="0" i="1" u="none" strike="noStrike" baseline="0" dirty="0">
                <a:solidFill>
                  <a:srgbClr val="000000"/>
                </a:solidFill>
                <a:latin typeface="Iowan Old Style"/>
              </a:rPr>
              <a:t> </a:t>
            </a:r>
            <a:r>
              <a:rPr lang="en-US" sz="2800" b="0" i="0" u="none" strike="noStrike" baseline="0" dirty="0">
                <a:solidFill>
                  <a:srgbClr val="000000"/>
                </a:solidFill>
                <a:latin typeface="Iowan Old Style"/>
              </a:rPr>
              <a:t>without their consent and girls can be </a:t>
            </a:r>
            <a:r>
              <a:rPr lang="en-US" sz="2800" b="0" i="1" u="none" strike="noStrike" baseline="0" dirty="0" err="1">
                <a:solidFill>
                  <a:srgbClr val="000000"/>
                </a:solidFill>
                <a:latin typeface="Iowan Old Style"/>
              </a:rPr>
              <a:t>thwala’d</a:t>
            </a:r>
            <a:r>
              <a:rPr lang="en-US" sz="2800" b="0" i="1" u="none" strike="noStrike" baseline="0" dirty="0">
                <a:solidFill>
                  <a:srgbClr val="000000"/>
                </a:solidFill>
                <a:latin typeface="Iowan Old Style"/>
              </a:rPr>
              <a:t> </a:t>
            </a:r>
            <a:r>
              <a:rPr lang="en-US" sz="2800" b="0" i="0" u="none" strike="noStrike" baseline="0" dirty="0">
                <a:solidFill>
                  <a:srgbClr val="000000"/>
                </a:solidFill>
                <a:latin typeface="Iowan Old Style"/>
              </a:rPr>
              <a:t>while younger than 18 years. </a:t>
            </a:r>
          </a:p>
          <a:p>
            <a:pPr algn="just"/>
            <a:r>
              <a:rPr lang="en-US" dirty="0">
                <a:solidFill>
                  <a:srgbClr val="000000"/>
                </a:solidFill>
                <a:latin typeface="Iowan Old Style"/>
              </a:rPr>
              <a:t>When a girl is</a:t>
            </a:r>
            <a:r>
              <a:rPr lang="en-US" sz="2800" b="0" i="0" u="none" strike="noStrike" baseline="0" dirty="0">
                <a:solidFill>
                  <a:srgbClr val="000000"/>
                </a:solidFill>
                <a:latin typeface="Iowan Old Style"/>
              </a:rPr>
              <a:t> taken to the young man’s home without her consent, in some cases she is raped, or threatened with rape or violence, to ensure that she and her family agree to the relationship.</a:t>
            </a:r>
          </a:p>
          <a:p>
            <a:pPr algn="just"/>
            <a:r>
              <a:rPr lang="en-US" sz="2800" b="0" i="0" u="none" strike="noStrike" baseline="0" dirty="0">
                <a:solidFill>
                  <a:srgbClr val="000000"/>
                </a:solidFill>
                <a:latin typeface="Iowan Old Style"/>
              </a:rPr>
              <a:t>The South African Constitution expressly </a:t>
            </a:r>
            <a:r>
              <a:rPr lang="en-US" sz="2800" b="0" i="0" u="none" strike="noStrike" baseline="0" dirty="0" err="1">
                <a:solidFill>
                  <a:srgbClr val="000000"/>
                </a:solidFill>
                <a:latin typeface="Iowan Old Style"/>
              </a:rPr>
              <a:t>recognises</a:t>
            </a:r>
            <a:r>
              <a:rPr lang="en-US" sz="2800" b="0" i="0" u="none" strike="noStrike" baseline="0" dirty="0">
                <a:solidFill>
                  <a:srgbClr val="000000"/>
                </a:solidFill>
                <a:latin typeface="Iowan Old Style"/>
              </a:rPr>
              <a:t> the right to practice one’s culture. </a:t>
            </a:r>
          </a:p>
          <a:p>
            <a:pPr algn="just"/>
            <a:r>
              <a:rPr lang="en-US" sz="2800" b="0" i="0" u="none" strike="noStrike" baseline="0" dirty="0">
                <a:solidFill>
                  <a:srgbClr val="000000"/>
                </a:solidFill>
                <a:latin typeface="Iowan Old Style"/>
              </a:rPr>
              <a:t>This right allows members of the culture to engage in cultural practices without intervention from the state or other actors</a:t>
            </a:r>
            <a:endParaRPr lang="en-ZA" dirty="0"/>
          </a:p>
        </p:txBody>
      </p:sp>
    </p:spTree>
    <p:extLst>
      <p:ext uri="{BB962C8B-B14F-4D97-AF65-F5344CB8AC3E}">
        <p14:creationId xmlns:p14="http://schemas.microsoft.com/office/powerpoint/2010/main" val="66569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C8E-E0A1-6F4D-800E-F24DB1D91F14}"/>
              </a:ext>
            </a:extLst>
          </p:cNvPr>
          <p:cNvSpPr>
            <a:spLocks noGrp="1"/>
          </p:cNvSpPr>
          <p:nvPr>
            <p:ph type="title"/>
          </p:nvPr>
        </p:nvSpPr>
        <p:spPr/>
        <p:txBody>
          <a:bodyPr>
            <a:noAutofit/>
          </a:bodyPr>
          <a:lstStyle/>
          <a:p>
            <a:pPr marL="228600" marR="0" lvl="0" indent="-228600" algn="ctr" defTabSz="914400" rtl="0" eaLnBrk="1" fontAlgn="auto" latinLnBrk="0" hangingPunct="1">
              <a:lnSpc>
                <a:spcPct val="90000"/>
              </a:lnSpc>
              <a:spcBef>
                <a:spcPts val="1000"/>
              </a:spcBef>
              <a:spcAft>
                <a:spcPts val="0"/>
              </a:spcAft>
              <a:tabLst/>
              <a:defRPr/>
            </a:pPr>
            <a:br>
              <a:rPr kumimoji="0" lang="en-US" b="1" i="0" u="none" strike="noStrike" kern="1200" cap="none" spc="0" normalizeH="0" baseline="0" noProof="0" dirty="0">
                <a:ln>
                  <a:noFill/>
                </a:ln>
                <a:solidFill>
                  <a:srgbClr val="000000"/>
                </a:solidFill>
                <a:effectLst/>
                <a:uLnTx/>
                <a:uFillTx/>
                <a:latin typeface="Iowan Old Style"/>
                <a:ea typeface="+mn-ea"/>
                <a:cs typeface="+mn-cs"/>
              </a:rPr>
            </a:br>
            <a:r>
              <a:rPr kumimoji="0" lang="en-US" b="1" i="0" u="none" strike="noStrike" kern="1200" cap="none" spc="0" normalizeH="0" baseline="0" noProof="0" dirty="0">
                <a:ln>
                  <a:noFill/>
                </a:ln>
                <a:solidFill>
                  <a:srgbClr val="000000"/>
                </a:solidFill>
                <a:effectLst/>
                <a:uLnTx/>
                <a:uFillTx/>
                <a:latin typeface="Iowan Old Style"/>
                <a:ea typeface="+mn-ea"/>
                <a:cs typeface="+mn-cs"/>
              </a:rPr>
              <a:t>Transactional intergenerational sex in</a:t>
            </a:r>
            <a:br>
              <a:rPr kumimoji="0" lang="en-US" b="1" i="0" u="none" strike="noStrike" kern="1200" cap="none" spc="0" normalizeH="0" baseline="0" noProof="0" dirty="0">
                <a:ln>
                  <a:noFill/>
                </a:ln>
                <a:solidFill>
                  <a:srgbClr val="000000"/>
                </a:solidFill>
                <a:effectLst/>
                <a:uLnTx/>
                <a:uFillTx/>
                <a:latin typeface="Iowan Old Style"/>
                <a:ea typeface="+mn-ea"/>
                <a:cs typeface="+mn-cs"/>
              </a:rPr>
            </a:br>
            <a:r>
              <a:rPr kumimoji="0" lang="en-US" b="1" i="0" u="none" strike="noStrike" kern="1200" cap="none" spc="0" normalizeH="0" baseline="0" noProof="0" dirty="0">
                <a:ln>
                  <a:noFill/>
                </a:ln>
                <a:solidFill>
                  <a:srgbClr val="000000"/>
                </a:solidFill>
                <a:effectLst/>
                <a:uLnTx/>
                <a:uFillTx/>
                <a:latin typeface="Iowan Old Style"/>
                <a:ea typeface="+mn-ea"/>
                <a:cs typeface="+mn-cs"/>
              </a:rPr>
              <a:t> relationships other than marriages</a:t>
            </a:r>
            <a:br>
              <a:rPr kumimoji="0" lang="en-US" b="1" i="0" u="none" strike="noStrike" kern="1200" cap="none" spc="0" normalizeH="0" baseline="0" noProof="0" dirty="0">
                <a:ln>
                  <a:noFill/>
                </a:ln>
                <a:solidFill>
                  <a:srgbClr val="000000"/>
                </a:solidFill>
                <a:effectLst/>
                <a:uLnTx/>
                <a:uFillTx/>
                <a:latin typeface="Iowan Old Style"/>
                <a:ea typeface="+mn-ea"/>
                <a:cs typeface="+mn-cs"/>
              </a:rPr>
            </a:br>
            <a:endParaRPr lang="en-ZA" dirty="0"/>
          </a:p>
        </p:txBody>
      </p:sp>
      <p:sp>
        <p:nvSpPr>
          <p:cNvPr id="3" name="Content Placeholder 2">
            <a:extLst>
              <a:ext uri="{FF2B5EF4-FFF2-40B4-BE49-F238E27FC236}">
                <a16:creationId xmlns:a16="http://schemas.microsoft.com/office/drawing/2014/main" id="{96A58E36-6EB9-3FAA-6E84-8CC070B7F326}"/>
              </a:ext>
            </a:extLst>
          </p:cNvPr>
          <p:cNvSpPr>
            <a:spLocks noGrp="1"/>
          </p:cNvSpPr>
          <p:nvPr>
            <p:ph idx="1"/>
          </p:nvPr>
        </p:nvSpPr>
        <p:spPr/>
        <p:txBody>
          <a:bodyPr>
            <a:normAutofit fontScale="77500" lnSpcReduction="20000"/>
          </a:bodyPr>
          <a:lstStyle/>
          <a:p>
            <a:pPr algn="just">
              <a:lnSpc>
                <a:spcPct val="150000"/>
              </a:lnSpc>
            </a:pPr>
            <a:r>
              <a:rPr lang="en-US" sz="2800" b="0" i="0" u="none" strike="noStrike" baseline="0" dirty="0">
                <a:solidFill>
                  <a:srgbClr val="000000"/>
                </a:solidFill>
                <a:latin typeface="Iowan Old Style"/>
              </a:rPr>
              <a:t>Cross-generational relationships are ones where there is a marked age difference between the two partners, in most cases the man being older than the woman.</a:t>
            </a:r>
          </a:p>
          <a:p>
            <a:pPr algn="just">
              <a:lnSpc>
                <a:spcPct val="150000"/>
              </a:lnSpc>
            </a:pPr>
            <a:r>
              <a:rPr lang="en-US" sz="2800" b="0" i="0" u="none" strike="noStrike" baseline="0" dirty="0">
                <a:solidFill>
                  <a:srgbClr val="000000"/>
                </a:solidFill>
                <a:latin typeface="Iowan Old Style"/>
              </a:rPr>
              <a:t> Transactional sexual relationships have been noted as an issue of concern, not only in relation to HIV &amp; AIDS, but also gender-based violence. </a:t>
            </a:r>
          </a:p>
          <a:p>
            <a:pPr algn="just">
              <a:lnSpc>
                <a:spcPct val="150000"/>
              </a:lnSpc>
            </a:pPr>
            <a:r>
              <a:rPr lang="en-US" dirty="0">
                <a:solidFill>
                  <a:srgbClr val="000000"/>
                </a:solidFill>
                <a:latin typeface="Iowan Old Style"/>
              </a:rPr>
              <a:t>S</a:t>
            </a:r>
            <a:r>
              <a:rPr lang="en-US" sz="2800" b="0" i="0" u="none" strike="noStrike" baseline="0" dirty="0">
                <a:solidFill>
                  <a:srgbClr val="000000"/>
                </a:solidFill>
                <a:latin typeface="Iowan Old Style"/>
              </a:rPr>
              <a:t>uch relationships, when linked to unequal power, play a significant role in unsafe, unequal and coercive sexual practices</a:t>
            </a:r>
            <a:endParaRPr lang="en-ZA" b="1" dirty="0"/>
          </a:p>
        </p:txBody>
      </p:sp>
    </p:spTree>
    <p:extLst>
      <p:ext uri="{BB962C8B-B14F-4D97-AF65-F5344CB8AC3E}">
        <p14:creationId xmlns:p14="http://schemas.microsoft.com/office/powerpoint/2010/main" val="355833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C912-F7AC-26B9-F72E-AEDE31E5634C}"/>
              </a:ext>
            </a:extLst>
          </p:cNvPr>
          <p:cNvSpPr>
            <a:spLocks noGrp="1"/>
          </p:cNvSpPr>
          <p:nvPr>
            <p:ph type="title"/>
          </p:nvPr>
        </p:nvSpPr>
        <p:spPr/>
        <p:txBody>
          <a:bodyPr>
            <a:normAutofit fontScale="90000"/>
          </a:bodyPr>
          <a:lstStyle/>
          <a:p>
            <a:pPr marL="228600" marR="0" lvl="0" indent="-228600" algn="ctr" defTabSz="914400" rtl="0" eaLnBrk="1" fontAlgn="auto" latinLnBrk="0" hangingPunct="1">
              <a:lnSpc>
                <a:spcPct val="90000"/>
              </a:lnSpc>
              <a:spcBef>
                <a:spcPts val="1000"/>
              </a:spcBef>
              <a:spcAft>
                <a:spcPts val="0"/>
              </a:spcAft>
              <a:tabLst/>
              <a:defRPr/>
            </a:pPr>
            <a:br>
              <a:rPr kumimoji="0" lang="en-US" sz="2800" b="1" i="0" u="none" strike="noStrike" kern="1200" cap="none" spc="0" normalizeH="0" baseline="0" noProof="0" dirty="0">
                <a:ln>
                  <a:noFill/>
                </a:ln>
                <a:solidFill>
                  <a:srgbClr val="000000"/>
                </a:solidFill>
                <a:effectLst/>
                <a:uLnTx/>
                <a:uFillTx/>
                <a:latin typeface="Iowan Old Style"/>
                <a:ea typeface="+mn-ea"/>
                <a:cs typeface="+mn-cs"/>
              </a:rPr>
            </a:br>
            <a:r>
              <a:rPr kumimoji="0" lang="en-US" sz="4900" b="1" i="0" u="none" strike="noStrike" kern="1200" cap="none" spc="0" normalizeH="0" baseline="0" noProof="0" dirty="0">
                <a:ln>
                  <a:noFill/>
                </a:ln>
                <a:solidFill>
                  <a:srgbClr val="000000"/>
                </a:solidFill>
                <a:effectLst/>
                <a:uLnTx/>
                <a:uFillTx/>
                <a:latin typeface="Iowan Old Style"/>
                <a:ea typeface="+mn-ea"/>
                <a:cs typeface="+mn-cs"/>
              </a:rPr>
              <a:t>Transactional intergenerational sex</a:t>
            </a:r>
            <a:br>
              <a:rPr kumimoji="0" lang="en-US" sz="4900" b="1" i="0" u="none" strike="noStrike" kern="1200" cap="none" spc="0" normalizeH="0" baseline="0" noProof="0" dirty="0">
                <a:ln>
                  <a:noFill/>
                </a:ln>
                <a:solidFill>
                  <a:srgbClr val="000000"/>
                </a:solidFill>
                <a:effectLst/>
                <a:uLnTx/>
                <a:uFillTx/>
                <a:latin typeface="Iowan Old Style"/>
                <a:ea typeface="+mn-ea"/>
                <a:cs typeface="+mn-cs"/>
              </a:rPr>
            </a:br>
            <a:r>
              <a:rPr kumimoji="0" lang="en-US" sz="4900" b="1" i="0" u="none" strike="noStrike" kern="1200" cap="none" spc="0" normalizeH="0" baseline="0" noProof="0" dirty="0">
                <a:ln>
                  <a:noFill/>
                </a:ln>
                <a:solidFill>
                  <a:srgbClr val="000000"/>
                </a:solidFill>
                <a:effectLst/>
                <a:uLnTx/>
                <a:uFillTx/>
                <a:latin typeface="Iowan Old Style"/>
                <a:ea typeface="+mn-ea"/>
                <a:cs typeface="+mn-cs"/>
              </a:rPr>
              <a:t> in relationships other than marriages</a:t>
            </a:r>
            <a:br>
              <a:rPr kumimoji="0" lang="en-US" sz="4900" b="1" i="0" u="none" strike="noStrike" kern="1200" cap="none" spc="0" normalizeH="0" baseline="0" noProof="0" dirty="0">
                <a:ln>
                  <a:noFill/>
                </a:ln>
                <a:solidFill>
                  <a:srgbClr val="000000"/>
                </a:solidFill>
                <a:effectLst/>
                <a:uLnTx/>
                <a:uFillTx/>
                <a:latin typeface="Iowan Old Style"/>
                <a:ea typeface="+mn-ea"/>
                <a:cs typeface="+mn-cs"/>
              </a:rPr>
            </a:br>
            <a:endParaRPr lang="en-ZA" sz="4900" dirty="0"/>
          </a:p>
        </p:txBody>
      </p:sp>
      <p:sp>
        <p:nvSpPr>
          <p:cNvPr id="3" name="Content Placeholder 2">
            <a:extLst>
              <a:ext uri="{FF2B5EF4-FFF2-40B4-BE49-F238E27FC236}">
                <a16:creationId xmlns:a16="http://schemas.microsoft.com/office/drawing/2014/main" id="{D5304969-7ECC-5E75-FE08-CF82C4B74AB1}"/>
              </a:ext>
            </a:extLst>
          </p:cNvPr>
          <p:cNvSpPr>
            <a:spLocks noGrp="1"/>
          </p:cNvSpPr>
          <p:nvPr>
            <p:ph idx="1"/>
          </p:nvPr>
        </p:nvSpPr>
        <p:spPr/>
        <p:txBody>
          <a:bodyPr>
            <a:normAutofit fontScale="77500" lnSpcReduction="20000"/>
          </a:bodyPr>
          <a:lstStyle/>
          <a:p>
            <a:pPr algn="just">
              <a:lnSpc>
                <a:spcPct val="150000"/>
              </a:lnSpc>
            </a:pPr>
            <a:r>
              <a:rPr lang="en-US" sz="2800" b="0" i="0" u="none" strike="noStrike" baseline="0" dirty="0">
                <a:solidFill>
                  <a:srgbClr val="000000"/>
                </a:solidFill>
                <a:latin typeface="Iowan Old Style"/>
              </a:rPr>
              <a:t>The literature on transactional sex has noted how the inequality within such relationships worsen women’s vulnerability and puts them at risk. </a:t>
            </a:r>
          </a:p>
          <a:p>
            <a:pPr algn="just">
              <a:lnSpc>
                <a:spcPct val="150000"/>
              </a:lnSpc>
            </a:pPr>
            <a:r>
              <a:rPr lang="en-US" dirty="0">
                <a:solidFill>
                  <a:srgbClr val="000000"/>
                </a:solidFill>
                <a:latin typeface="Iowan Old Style"/>
              </a:rPr>
              <a:t>I</a:t>
            </a:r>
            <a:r>
              <a:rPr lang="en-US" sz="2800" b="0" i="0" u="none" strike="noStrike" baseline="0" dirty="0">
                <a:solidFill>
                  <a:srgbClr val="000000"/>
                </a:solidFill>
                <a:latin typeface="Iowan Old Style"/>
              </a:rPr>
              <a:t>n many communities and cultures a married girl at least has some recognition, status and authority as a married woman. </a:t>
            </a:r>
          </a:p>
          <a:p>
            <a:pPr algn="just">
              <a:lnSpc>
                <a:spcPct val="150000"/>
              </a:lnSpc>
            </a:pPr>
            <a:r>
              <a:rPr lang="en-US" sz="2800" b="0" i="0" u="none" strike="noStrike" baseline="0" dirty="0">
                <a:solidFill>
                  <a:srgbClr val="000000"/>
                </a:solidFill>
                <a:latin typeface="Iowan Old Style"/>
              </a:rPr>
              <a:t>Unmarried girls known to be in sexual relationships are, on the other hand, often stigmatized not only by the community but even by their sexual partners.</a:t>
            </a:r>
            <a:endParaRPr lang="en-ZA" dirty="0"/>
          </a:p>
        </p:txBody>
      </p:sp>
    </p:spTree>
    <p:extLst>
      <p:ext uri="{BB962C8B-B14F-4D97-AF65-F5344CB8AC3E}">
        <p14:creationId xmlns:p14="http://schemas.microsoft.com/office/powerpoint/2010/main" val="35315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DF36-B82D-5C92-D032-795C43ACB9ED}"/>
              </a:ext>
            </a:extLst>
          </p:cNvPr>
          <p:cNvSpPr>
            <a:spLocks noGrp="1"/>
          </p:cNvSpPr>
          <p:nvPr>
            <p:ph type="title"/>
          </p:nvPr>
        </p:nvSpPr>
        <p:spPr/>
        <p:txBody>
          <a:bodyPr>
            <a:noAutofit/>
          </a:bodyPr>
          <a:lstStyle/>
          <a:p>
            <a:pPr marL="228600" marR="0" lvl="0" indent="-228600" algn="ctr" defTabSz="914400" rtl="0" eaLnBrk="1" fontAlgn="auto" latinLnBrk="0" hangingPunct="1">
              <a:lnSpc>
                <a:spcPct val="90000"/>
              </a:lnSpc>
              <a:spcBef>
                <a:spcPts val="1000"/>
              </a:spcBef>
              <a:spcAft>
                <a:spcPts val="0"/>
              </a:spcAft>
              <a:tabLst/>
              <a:defRPr/>
            </a:pPr>
            <a:br>
              <a:rPr kumimoji="0" lang="en-US" b="1" i="0" u="none" strike="noStrike" kern="1200" cap="none" spc="0" normalizeH="0" baseline="0" noProof="0" dirty="0">
                <a:ln>
                  <a:noFill/>
                </a:ln>
                <a:solidFill>
                  <a:srgbClr val="000000"/>
                </a:solidFill>
                <a:effectLst/>
                <a:uLnTx/>
                <a:uFillTx/>
                <a:latin typeface="Iowan Old Style"/>
                <a:ea typeface="+mn-ea"/>
                <a:cs typeface="+mn-cs"/>
              </a:rPr>
            </a:br>
            <a:r>
              <a:rPr kumimoji="0" lang="en-US" b="1" i="0" u="none" strike="noStrike" kern="1200" cap="none" spc="0" normalizeH="0" baseline="0" noProof="0" dirty="0">
                <a:ln>
                  <a:noFill/>
                </a:ln>
                <a:solidFill>
                  <a:srgbClr val="000000"/>
                </a:solidFill>
                <a:effectLst/>
                <a:uLnTx/>
                <a:uFillTx/>
                <a:latin typeface="Iowan Old Style"/>
                <a:ea typeface="+mn-ea"/>
                <a:cs typeface="+mn-cs"/>
              </a:rPr>
              <a:t>Transactional intergenerational sex in </a:t>
            </a:r>
            <a:br>
              <a:rPr kumimoji="0" lang="en-US" b="1" i="0" u="none" strike="noStrike" kern="1200" cap="none" spc="0" normalizeH="0" baseline="0" noProof="0" dirty="0">
                <a:ln>
                  <a:noFill/>
                </a:ln>
                <a:solidFill>
                  <a:srgbClr val="000000"/>
                </a:solidFill>
                <a:effectLst/>
                <a:uLnTx/>
                <a:uFillTx/>
                <a:latin typeface="Iowan Old Style"/>
                <a:ea typeface="+mn-ea"/>
                <a:cs typeface="+mn-cs"/>
              </a:rPr>
            </a:br>
            <a:r>
              <a:rPr kumimoji="0" lang="en-US" b="1" i="0" u="none" strike="noStrike" kern="1200" cap="none" spc="0" normalizeH="0" baseline="0" noProof="0" dirty="0">
                <a:ln>
                  <a:noFill/>
                </a:ln>
                <a:solidFill>
                  <a:srgbClr val="000000"/>
                </a:solidFill>
                <a:effectLst/>
                <a:uLnTx/>
                <a:uFillTx/>
                <a:latin typeface="Iowan Old Style"/>
                <a:ea typeface="+mn-ea"/>
                <a:cs typeface="+mn-cs"/>
              </a:rPr>
              <a:t>relationships other than marriages</a:t>
            </a:r>
            <a:br>
              <a:rPr kumimoji="0" lang="en-US" b="1" i="0" u="none" strike="noStrike" kern="1200" cap="none" spc="0" normalizeH="0" baseline="0" noProof="0" dirty="0">
                <a:ln>
                  <a:noFill/>
                </a:ln>
                <a:solidFill>
                  <a:srgbClr val="000000"/>
                </a:solidFill>
                <a:effectLst/>
                <a:uLnTx/>
                <a:uFillTx/>
                <a:latin typeface="Iowan Old Style"/>
                <a:ea typeface="+mn-ea"/>
                <a:cs typeface="+mn-cs"/>
              </a:rPr>
            </a:br>
            <a:endParaRPr lang="en-ZA" dirty="0"/>
          </a:p>
        </p:txBody>
      </p:sp>
      <p:sp>
        <p:nvSpPr>
          <p:cNvPr id="3" name="Content Placeholder 2">
            <a:extLst>
              <a:ext uri="{FF2B5EF4-FFF2-40B4-BE49-F238E27FC236}">
                <a16:creationId xmlns:a16="http://schemas.microsoft.com/office/drawing/2014/main" id="{3208F553-FA7D-9FB5-8830-B7D493B73FFD}"/>
              </a:ext>
            </a:extLst>
          </p:cNvPr>
          <p:cNvSpPr>
            <a:spLocks noGrp="1"/>
          </p:cNvSpPr>
          <p:nvPr>
            <p:ph idx="1"/>
          </p:nvPr>
        </p:nvSpPr>
        <p:spPr/>
        <p:txBody>
          <a:bodyPr>
            <a:normAutofit fontScale="92500" lnSpcReduction="10000"/>
          </a:bodyPr>
          <a:lstStyle/>
          <a:p>
            <a:pPr algn="just">
              <a:lnSpc>
                <a:spcPct val="150000"/>
              </a:lnSpc>
            </a:pPr>
            <a:r>
              <a:rPr lang="en-US" dirty="0">
                <a:solidFill>
                  <a:srgbClr val="000000"/>
                </a:solidFill>
                <a:latin typeface="Iowan Old Style"/>
              </a:rPr>
              <a:t>S</a:t>
            </a:r>
            <a:r>
              <a:rPr lang="en-US" sz="2800" b="0" i="0" u="none" strike="noStrike" baseline="0" dirty="0">
                <a:solidFill>
                  <a:srgbClr val="000000"/>
                </a:solidFill>
                <a:latin typeface="Iowan Old Style"/>
              </a:rPr>
              <a:t>ome young girls actively seek out such relationships, as a way to acquire the popular material goods that they desire, or for the social status they receive by being in a relationship with the particular man.</a:t>
            </a:r>
          </a:p>
          <a:p>
            <a:pPr algn="just">
              <a:lnSpc>
                <a:spcPct val="150000"/>
              </a:lnSpc>
            </a:pPr>
            <a:r>
              <a:rPr lang="en-US" sz="2800" b="0" i="0" u="none" strike="noStrike" baseline="0" dirty="0">
                <a:solidFill>
                  <a:srgbClr val="000000"/>
                </a:solidFill>
                <a:latin typeface="Iowan Old Style"/>
              </a:rPr>
              <a:t> This introduces a broader notion of exchange, highlighting that such relationships are not automatically exploitative</a:t>
            </a:r>
            <a:endParaRPr lang="en-ZA" dirty="0"/>
          </a:p>
        </p:txBody>
      </p:sp>
    </p:spTree>
    <p:extLst>
      <p:ext uri="{BB962C8B-B14F-4D97-AF65-F5344CB8AC3E}">
        <p14:creationId xmlns:p14="http://schemas.microsoft.com/office/powerpoint/2010/main" val="258367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7F98-7056-DD24-5AED-0C0671C882B8}"/>
              </a:ext>
            </a:extLst>
          </p:cNvPr>
          <p:cNvSpPr>
            <a:spLocks noGrp="1"/>
          </p:cNvSpPr>
          <p:nvPr>
            <p:ph type="title"/>
          </p:nvPr>
        </p:nvSpPr>
        <p:spPr>
          <a:xfrm>
            <a:off x="1484311" y="685801"/>
            <a:ext cx="10018713" cy="1264920"/>
          </a:xfrm>
        </p:spPr>
        <p:txBody>
          <a:bodyPr>
            <a:normAutofit fontScale="90000"/>
          </a:bodyPr>
          <a:lstStyle/>
          <a:p>
            <a:br>
              <a:rPr lang="en-US" dirty="0"/>
            </a:br>
            <a:br>
              <a:rPr lang="en-US" dirty="0"/>
            </a:br>
            <a:br>
              <a:rPr lang="en-US" dirty="0"/>
            </a:br>
            <a:br>
              <a:rPr lang="en-US" dirty="0"/>
            </a:br>
            <a:r>
              <a:rPr lang="en-US" b="1" dirty="0"/>
              <a:t>CHILD MARRIAGE </a:t>
            </a:r>
            <a:br>
              <a:rPr lang="en-US" b="1" dirty="0"/>
            </a:br>
            <a:br>
              <a:rPr lang="en-US" b="1" dirty="0"/>
            </a:br>
            <a:br>
              <a:rPr lang="en-US" dirty="0"/>
            </a:br>
            <a:br>
              <a:rPr lang="en-US" dirty="0"/>
            </a:br>
            <a:r>
              <a:rPr lang="en-US" dirty="0"/>
              <a:t>             </a:t>
            </a:r>
            <a:endParaRPr lang="en-ZA" dirty="0"/>
          </a:p>
        </p:txBody>
      </p:sp>
      <p:pic>
        <p:nvPicPr>
          <p:cNvPr id="4" name="Content Placeholder 3">
            <a:extLst>
              <a:ext uri="{FF2B5EF4-FFF2-40B4-BE49-F238E27FC236}">
                <a16:creationId xmlns:a16="http://schemas.microsoft.com/office/drawing/2014/main" id="{9AF5524E-1031-3EF0-FC44-D2ABB83D2212}"/>
              </a:ext>
            </a:extLst>
          </p:cNvPr>
          <p:cNvPicPr>
            <a:picLocks noGrp="1" noChangeAspect="1"/>
          </p:cNvPicPr>
          <p:nvPr>
            <p:ph idx="1"/>
          </p:nvPr>
        </p:nvPicPr>
        <p:blipFill>
          <a:blip r:embed="rId2"/>
          <a:stretch>
            <a:fillRect/>
          </a:stretch>
        </p:blipFill>
        <p:spPr>
          <a:xfrm>
            <a:off x="384334" y="2664777"/>
            <a:ext cx="3567906" cy="2600325"/>
          </a:xfrm>
          <a:prstGeom prst="rect">
            <a:avLst/>
          </a:prstGeom>
        </p:spPr>
      </p:pic>
      <p:pic>
        <p:nvPicPr>
          <p:cNvPr id="6" name="Picture 5">
            <a:extLst>
              <a:ext uri="{FF2B5EF4-FFF2-40B4-BE49-F238E27FC236}">
                <a16:creationId xmlns:a16="http://schemas.microsoft.com/office/drawing/2014/main" id="{6584360B-258F-2C5A-F71F-D01E410467FA}"/>
              </a:ext>
            </a:extLst>
          </p:cNvPr>
          <p:cNvPicPr>
            <a:picLocks noChangeAspect="1"/>
          </p:cNvPicPr>
          <p:nvPr/>
        </p:nvPicPr>
        <p:blipFill>
          <a:blip r:embed="rId3"/>
          <a:stretch>
            <a:fillRect/>
          </a:stretch>
        </p:blipFill>
        <p:spPr>
          <a:xfrm>
            <a:off x="4248752" y="2664776"/>
            <a:ext cx="3694496" cy="2600325"/>
          </a:xfrm>
          <a:prstGeom prst="rect">
            <a:avLst/>
          </a:prstGeom>
        </p:spPr>
      </p:pic>
    </p:spTree>
    <p:extLst>
      <p:ext uri="{BB962C8B-B14F-4D97-AF65-F5344CB8AC3E}">
        <p14:creationId xmlns:p14="http://schemas.microsoft.com/office/powerpoint/2010/main" val="128192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1B9E-E4CB-5580-763E-17A57DCFA112}"/>
              </a:ext>
            </a:extLst>
          </p:cNvPr>
          <p:cNvSpPr>
            <a:spLocks noGrp="1"/>
          </p:cNvSpPr>
          <p:nvPr>
            <p:ph type="title"/>
          </p:nvPr>
        </p:nvSpPr>
        <p:spPr/>
        <p:txBody>
          <a:bodyPr/>
          <a:lstStyle/>
          <a:p>
            <a:r>
              <a:rPr lang="en-US" dirty="0"/>
              <a:t>CHILD MARRIAGE</a:t>
            </a:r>
            <a:endParaRPr lang="en-ZA" dirty="0"/>
          </a:p>
        </p:txBody>
      </p:sp>
      <p:sp>
        <p:nvSpPr>
          <p:cNvPr id="3" name="Content Placeholder 2">
            <a:extLst>
              <a:ext uri="{FF2B5EF4-FFF2-40B4-BE49-F238E27FC236}">
                <a16:creationId xmlns:a16="http://schemas.microsoft.com/office/drawing/2014/main" id="{8B4365A1-5AC4-6A34-007E-67642DC01F50}"/>
              </a:ext>
            </a:extLst>
          </p:cNvPr>
          <p:cNvSpPr>
            <a:spLocks noGrp="1"/>
          </p:cNvSpPr>
          <p:nvPr>
            <p:ph idx="1"/>
          </p:nvPr>
        </p:nvSpPr>
        <p:spPr/>
        <p:txBody>
          <a:bodyPr>
            <a:normAutofit fontScale="92500" lnSpcReduction="20000"/>
          </a:bodyPr>
          <a:lstStyle/>
          <a:p>
            <a:pPr algn="just">
              <a:lnSpc>
                <a:spcPct val="150000"/>
              </a:lnSpc>
            </a:pPr>
            <a:r>
              <a:rPr lang="en-US" sz="2800" b="0" i="0" u="none" strike="noStrike" baseline="0" dirty="0">
                <a:solidFill>
                  <a:srgbClr val="000000"/>
                </a:solidFill>
                <a:latin typeface="Iowan Old Style"/>
              </a:rPr>
              <a:t>Child marriage </a:t>
            </a:r>
            <a:r>
              <a:rPr lang="en-US" dirty="0">
                <a:solidFill>
                  <a:srgbClr val="000000"/>
                </a:solidFill>
                <a:latin typeface="Iowan Old Style"/>
              </a:rPr>
              <a:t>refers to </a:t>
            </a:r>
            <a:r>
              <a:rPr lang="en-US" sz="2800" b="0" i="0" u="none" strike="noStrike" baseline="0" dirty="0">
                <a:solidFill>
                  <a:srgbClr val="000000"/>
                </a:solidFill>
                <a:latin typeface="Iowan Old Style"/>
              </a:rPr>
              <a:t>where one (or both) of the parties involved in the union is (or was) a child when the marriage occurs.</a:t>
            </a:r>
          </a:p>
          <a:p>
            <a:pPr algn="just">
              <a:lnSpc>
                <a:spcPct val="150000"/>
              </a:lnSpc>
            </a:pPr>
            <a:r>
              <a:rPr lang="en-US" sz="2800" b="0" i="0" u="none" strike="noStrike" baseline="0" dirty="0">
                <a:solidFill>
                  <a:srgbClr val="000000"/>
                </a:solidFill>
                <a:latin typeface="Iowan Old Style"/>
              </a:rPr>
              <a:t> While both boys and girls can be involved in a child marriage. </a:t>
            </a:r>
          </a:p>
          <a:p>
            <a:pPr algn="just">
              <a:lnSpc>
                <a:spcPct val="150000"/>
              </a:lnSpc>
            </a:pPr>
            <a:r>
              <a:rPr lang="en-US" sz="2800" b="0" i="0" u="none" strike="noStrike" baseline="0" dirty="0">
                <a:solidFill>
                  <a:srgbClr val="000000"/>
                </a:solidFill>
                <a:latin typeface="Iowan Old Style"/>
              </a:rPr>
              <a:t> </a:t>
            </a:r>
            <a:r>
              <a:rPr lang="en-US" dirty="0">
                <a:solidFill>
                  <a:srgbClr val="000000"/>
                </a:solidFill>
                <a:latin typeface="Iowan Old Style"/>
              </a:rPr>
              <a:t>T</a:t>
            </a:r>
            <a:r>
              <a:rPr lang="en-US" sz="2800" b="0" i="0" u="none" strike="noStrike" baseline="0" dirty="0">
                <a:solidFill>
                  <a:srgbClr val="000000"/>
                </a:solidFill>
                <a:latin typeface="Iowan Old Style"/>
              </a:rPr>
              <a:t>he overwhelming majority of child marriages involve a girl child marrying an older man. </a:t>
            </a:r>
          </a:p>
          <a:p>
            <a:endParaRPr lang="en-ZA" dirty="0"/>
          </a:p>
        </p:txBody>
      </p:sp>
    </p:spTree>
    <p:extLst>
      <p:ext uri="{BB962C8B-B14F-4D97-AF65-F5344CB8AC3E}">
        <p14:creationId xmlns:p14="http://schemas.microsoft.com/office/powerpoint/2010/main" val="372283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E9C8-CA6C-515A-E72E-3E1C39B732E0}"/>
              </a:ext>
            </a:extLst>
          </p:cNvPr>
          <p:cNvSpPr>
            <a:spLocks noGrp="1"/>
          </p:cNvSpPr>
          <p:nvPr>
            <p:ph type="title"/>
          </p:nvPr>
        </p:nvSpPr>
        <p:spPr/>
        <p:txBody>
          <a:bodyPr/>
          <a:lstStyle/>
          <a:p>
            <a:r>
              <a:rPr lang="en-US" dirty="0"/>
              <a:t>CHILD MARRIAGE </a:t>
            </a:r>
            <a:endParaRPr lang="en-ZA" dirty="0"/>
          </a:p>
        </p:txBody>
      </p:sp>
      <p:sp>
        <p:nvSpPr>
          <p:cNvPr id="3" name="Content Placeholder 2">
            <a:extLst>
              <a:ext uri="{FF2B5EF4-FFF2-40B4-BE49-F238E27FC236}">
                <a16:creationId xmlns:a16="http://schemas.microsoft.com/office/drawing/2014/main" id="{AF972C4B-6502-40EC-7DE4-A75DC07B2D16}"/>
              </a:ext>
            </a:extLst>
          </p:cNvPr>
          <p:cNvSpPr>
            <a:spLocks noGrp="1"/>
          </p:cNvSpPr>
          <p:nvPr>
            <p:ph idx="1"/>
          </p:nvPr>
        </p:nvSpPr>
        <p:spPr/>
        <p:txBody>
          <a:bodyPr>
            <a:normAutofit fontScale="77500" lnSpcReduction="20000"/>
          </a:bodyPr>
          <a:lstStyle/>
          <a:p>
            <a:pPr algn="just"/>
            <a:r>
              <a:rPr lang="en-US" dirty="0">
                <a:solidFill>
                  <a:srgbClr val="000000"/>
                </a:solidFill>
                <a:latin typeface="Iowan Old Style"/>
              </a:rPr>
              <a:t>A </a:t>
            </a:r>
            <a:r>
              <a:rPr lang="en-US" sz="2800" b="0" i="0" u="none" strike="noStrike" baseline="0" dirty="0">
                <a:solidFill>
                  <a:srgbClr val="000000"/>
                </a:solidFill>
                <a:latin typeface="Iowan Old Style"/>
              </a:rPr>
              <a:t>child marriage may be a forced marriage, in as far as either or both parties involved in the marriage did not personally give free and full consent to the marriage. </a:t>
            </a:r>
          </a:p>
          <a:p>
            <a:pPr algn="just"/>
            <a:r>
              <a:rPr lang="en-US" dirty="0">
                <a:solidFill>
                  <a:srgbClr val="000000"/>
                </a:solidFill>
                <a:latin typeface="Iowan Old Style"/>
              </a:rPr>
              <a:t>A</a:t>
            </a:r>
            <a:r>
              <a:rPr lang="en-US" sz="2800" b="0" i="0" u="none" strike="noStrike" baseline="0" dirty="0">
                <a:solidFill>
                  <a:srgbClr val="000000"/>
                </a:solidFill>
                <a:latin typeface="Iowan Old Style"/>
              </a:rPr>
              <a:t> forced marriage can also occur between adult parties.</a:t>
            </a:r>
          </a:p>
          <a:p>
            <a:pPr algn="just"/>
            <a:r>
              <a:rPr lang="en-US" sz="2800" b="0" i="0" u="none" strike="noStrike" baseline="0" dirty="0">
                <a:solidFill>
                  <a:srgbClr val="000000"/>
                </a:solidFill>
                <a:latin typeface="Iowan Old Style"/>
              </a:rPr>
              <a:t> Example, this happens when a widow is forced to marry a relative of her deceased husband. </a:t>
            </a:r>
          </a:p>
          <a:p>
            <a:pPr algn="just"/>
            <a:r>
              <a:rPr lang="en-US" sz="2800" b="0" i="0" u="none" strike="noStrike" baseline="0" dirty="0">
                <a:solidFill>
                  <a:srgbClr val="000000"/>
                </a:solidFill>
                <a:latin typeface="Iowan Old Style"/>
              </a:rPr>
              <a:t>Early marriage is a term used to refer to marriages that occur involving an individual younger than 18 years in a country where adulthood is obtained at an age younger than 18 years </a:t>
            </a:r>
            <a:endParaRPr lang="en-ZA" dirty="0"/>
          </a:p>
        </p:txBody>
      </p:sp>
    </p:spTree>
    <p:extLst>
      <p:ext uri="{BB962C8B-B14F-4D97-AF65-F5344CB8AC3E}">
        <p14:creationId xmlns:p14="http://schemas.microsoft.com/office/powerpoint/2010/main" val="289204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885B-8B03-9903-1EB8-82B68B2CD5A4}"/>
              </a:ext>
            </a:extLst>
          </p:cNvPr>
          <p:cNvSpPr>
            <a:spLocks noGrp="1"/>
          </p:cNvSpPr>
          <p:nvPr>
            <p:ph type="title"/>
          </p:nvPr>
        </p:nvSpPr>
        <p:spPr/>
        <p:txBody>
          <a:bodyPr/>
          <a:lstStyle/>
          <a:p>
            <a:r>
              <a:rPr lang="en-US" dirty="0"/>
              <a:t>CHILD MARRIAGE </a:t>
            </a:r>
            <a:endParaRPr lang="en-ZA" dirty="0"/>
          </a:p>
        </p:txBody>
      </p:sp>
      <p:sp>
        <p:nvSpPr>
          <p:cNvPr id="3" name="Content Placeholder 2">
            <a:extLst>
              <a:ext uri="{FF2B5EF4-FFF2-40B4-BE49-F238E27FC236}">
                <a16:creationId xmlns:a16="http://schemas.microsoft.com/office/drawing/2014/main" id="{0A160EED-8FDC-34E2-32F1-0B6AB14EBB6D}"/>
              </a:ext>
            </a:extLst>
          </p:cNvPr>
          <p:cNvSpPr>
            <a:spLocks noGrp="1"/>
          </p:cNvSpPr>
          <p:nvPr>
            <p:ph idx="1"/>
          </p:nvPr>
        </p:nvSpPr>
        <p:spPr/>
        <p:txBody>
          <a:bodyPr>
            <a:normAutofit fontScale="85000" lnSpcReduction="10000"/>
          </a:bodyPr>
          <a:lstStyle/>
          <a:p>
            <a:pPr algn="just"/>
            <a:r>
              <a:rPr lang="en-US" sz="2800" b="0" i="0" u="none" strike="noStrike" baseline="0" dirty="0">
                <a:solidFill>
                  <a:srgbClr val="000000"/>
                </a:solidFill>
                <a:latin typeface="Iowan Old Style"/>
              </a:rPr>
              <a:t>Child marriage is linked to poverty and child marriage tends to be more common in poorer countries and in the poorest parts of a specific country. </a:t>
            </a:r>
          </a:p>
          <a:p>
            <a:pPr algn="just"/>
            <a:r>
              <a:rPr lang="en-US" sz="2800" b="0" i="0" u="none" strike="noStrike" baseline="0" dirty="0">
                <a:solidFill>
                  <a:srgbClr val="000000"/>
                </a:solidFill>
                <a:latin typeface="Iowan Old Style"/>
              </a:rPr>
              <a:t>Girls marry at a young age (or are forced to marry young by their guardians) based on the belief that the marriage will improve their and their family’s material welfare. </a:t>
            </a:r>
          </a:p>
          <a:p>
            <a:pPr algn="just"/>
            <a:r>
              <a:rPr lang="en-US" dirty="0">
                <a:solidFill>
                  <a:srgbClr val="000000"/>
                </a:solidFill>
                <a:latin typeface="Iowan Old Style"/>
              </a:rPr>
              <a:t>G</a:t>
            </a:r>
            <a:r>
              <a:rPr lang="en-US" sz="2800" b="0" i="0" u="none" strike="noStrike" baseline="0" dirty="0">
                <a:solidFill>
                  <a:srgbClr val="000000"/>
                </a:solidFill>
                <a:latin typeface="Iowan Old Style"/>
              </a:rPr>
              <a:t>irls that marry young often leave school early. Their lack of education can, in turn, lead to increased poverty, as they are unable to find employment. </a:t>
            </a:r>
            <a:endParaRPr lang="en-ZA" dirty="0"/>
          </a:p>
        </p:txBody>
      </p:sp>
    </p:spTree>
    <p:extLst>
      <p:ext uri="{BB962C8B-B14F-4D97-AF65-F5344CB8AC3E}">
        <p14:creationId xmlns:p14="http://schemas.microsoft.com/office/powerpoint/2010/main" val="362270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DD3C-EC1F-D4E6-7849-D49D6438561E}"/>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Key drivers of child marriage</a:t>
            </a:r>
            <a:endParaRPr lang="en-ZA" dirty="0"/>
          </a:p>
        </p:txBody>
      </p:sp>
      <p:sp>
        <p:nvSpPr>
          <p:cNvPr id="3" name="Content Placeholder 2">
            <a:extLst>
              <a:ext uri="{FF2B5EF4-FFF2-40B4-BE49-F238E27FC236}">
                <a16:creationId xmlns:a16="http://schemas.microsoft.com/office/drawing/2014/main" id="{30AAFF23-43F0-ED8C-DDAF-ACE264B3559E}"/>
              </a:ext>
            </a:extLst>
          </p:cNvPr>
          <p:cNvSpPr>
            <a:spLocks noGrp="1"/>
          </p:cNvSpPr>
          <p:nvPr>
            <p:ph idx="1"/>
          </p:nvPr>
        </p:nvSpPr>
        <p:spPr/>
        <p:txBody>
          <a:bodyPr>
            <a:normAutofit fontScale="77500" lnSpcReduction="20000"/>
          </a:bodyPr>
          <a:lstStyle/>
          <a:p>
            <a:pPr algn="just"/>
            <a:r>
              <a:rPr lang="en-US" dirty="0"/>
              <a:t>key drivers of child marriage on the African Continent. </a:t>
            </a:r>
          </a:p>
          <a:p>
            <a:pPr algn="just"/>
            <a:r>
              <a:rPr lang="en-US" b="1" dirty="0"/>
              <a:t>Gender inequality </a:t>
            </a:r>
          </a:p>
          <a:p>
            <a:pPr algn="just"/>
            <a:r>
              <a:rPr lang="en-US" dirty="0">
                <a:solidFill>
                  <a:srgbClr val="000000"/>
                </a:solidFill>
                <a:latin typeface="Iowan Old Style"/>
              </a:rPr>
              <a:t>T</a:t>
            </a:r>
            <a:r>
              <a:rPr lang="en-US" sz="2800" b="0" i="0" u="none" strike="noStrike" baseline="0" dirty="0">
                <a:solidFill>
                  <a:srgbClr val="000000"/>
                </a:solidFill>
                <a:latin typeface="Iowan Old Style"/>
              </a:rPr>
              <a:t>he belief in the inferior status of women and girls present and common across the continent. </a:t>
            </a:r>
          </a:p>
          <a:p>
            <a:pPr algn="just"/>
            <a:r>
              <a:rPr lang="en-US" b="1" dirty="0">
                <a:solidFill>
                  <a:srgbClr val="000000"/>
                </a:solidFill>
                <a:latin typeface="Iowan Old Style"/>
              </a:rPr>
              <a:t>Cultural and Religious norms </a:t>
            </a:r>
          </a:p>
          <a:p>
            <a:pPr algn="just"/>
            <a:r>
              <a:rPr lang="en-US" dirty="0">
                <a:solidFill>
                  <a:srgbClr val="000000"/>
                </a:solidFill>
                <a:latin typeface="Iowan Old Style"/>
              </a:rPr>
              <a:t>D</a:t>
            </a:r>
            <a:r>
              <a:rPr lang="en-US" sz="2800" b="0" i="0" u="none" strike="noStrike" baseline="0" dirty="0">
                <a:solidFill>
                  <a:srgbClr val="000000"/>
                </a:solidFill>
                <a:latin typeface="Iowan Old Style"/>
              </a:rPr>
              <a:t>irectly or indirectly promote child marriage. </a:t>
            </a:r>
          </a:p>
          <a:p>
            <a:pPr algn="just"/>
            <a:r>
              <a:rPr lang="en-ZA" b="1" dirty="0"/>
              <a:t>Poverty</a:t>
            </a:r>
            <a:r>
              <a:rPr lang="en-ZA" dirty="0"/>
              <a:t> </a:t>
            </a:r>
          </a:p>
          <a:p>
            <a:pPr algn="just"/>
            <a:r>
              <a:rPr lang="en-US" dirty="0">
                <a:solidFill>
                  <a:srgbClr val="000000"/>
                </a:solidFill>
                <a:latin typeface="Iowan Old Style"/>
              </a:rPr>
              <a:t>B</a:t>
            </a:r>
            <a:r>
              <a:rPr kumimoji="0" lang="en-US" sz="2800" b="0" i="0" u="none" strike="noStrike" kern="1200" cap="none" spc="0" normalizeH="0" baseline="0" noProof="0" dirty="0" err="1">
                <a:ln>
                  <a:noFill/>
                </a:ln>
                <a:solidFill>
                  <a:srgbClr val="000000"/>
                </a:solidFill>
                <a:effectLst/>
                <a:uLnTx/>
                <a:uFillTx/>
                <a:latin typeface="Iowan Old Style"/>
                <a:ea typeface="+mn-ea"/>
                <a:cs typeface="+mn-cs"/>
              </a:rPr>
              <a:t>elief</a:t>
            </a:r>
            <a:r>
              <a:rPr kumimoji="0" lang="en-US" sz="2800" b="0" i="0" u="none" strike="noStrike" kern="1200" cap="none" spc="0" normalizeH="0" baseline="0" noProof="0" dirty="0">
                <a:ln>
                  <a:noFill/>
                </a:ln>
                <a:solidFill>
                  <a:srgbClr val="000000"/>
                </a:solidFill>
                <a:effectLst/>
                <a:uLnTx/>
                <a:uFillTx/>
                <a:latin typeface="Iowan Old Style"/>
                <a:ea typeface="+mn-ea"/>
                <a:cs typeface="+mn-cs"/>
              </a:rPr>
              <a:t> that the marriage will improve their and their family’s material welfare.</a:t>
            </a:r>
            <a:endParaRPr lang="en-ZA" dirty="0"/>
          </a:p>
          <a:p>
            <a:endParaRPr lang="en-ZA" dirty="0"/>
          </a:p>
        </p:txBody>
      </p:sp>
    </p:spTree>
    <p:extLst>
      <p:ext uri="{BB962C8B-B14F-4D97-AF65-F5344CB8AC3E}">
        <p14:creationId xmlns:p14="http://schemas.microsoft.com/office/powerpoint/2010/main" val="322623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ZA"/>
            </a:p>
          </p:txBody>
        </p:sp>
        <p:sp>
          <p:nvSpPr>
            <p:cNvPr id="11"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ZA"/>
            </a:p>
          </p:txBody>
        </p:sp>
        <p:sp>
          <p:nvSpPr>
            <p:cNvPr id="12"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ZA"/>
            </a:p>
          </p:txBody>
        </p:sp>
        <p:sp>
          <p:nvSpPr>
            <p:cNvPr id="13"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ZA"/>
            </a:p>
          </p:txBody>
        </p:sp>
        <p:sp>
          <p:nvSpPr>
            <p:cNvPr id="14"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ZA"/>
            </a:p>
          </p:txBody>
        </p:sp>
        <p:sp>
          <p:nvSpPr>
            <p:cNvPr id="15"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ZA"/>
            </a:p>
          </p:txBody>
        </p:sp>
      </p:grpSp>
      <p:sp useBgFill="1">
        <p:nvSpPr>
          <p:cNvPr id="17" name="Rectangle 16">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EFC30-3C5C-10A9-8A2F-1880A4FE7194}"/>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Poverty </a:t>
            </a:r>
          </a:p>
        </p:txBody>
      </p:sp>
      <p:grpSp>
        <p:nvGrpSpPr>
          <p:cNvPr id="19" name="Group 18">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0"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ZA"/>
            </a:p>
          </p:txBody>
        </p:sp>
        <p:sp>
          <p:nvSpPr>
            <p:cNvPr id="21"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ZA"/>
            </a:p>
          </p:txBody>
        </p:sp>
        <p:sp>
          <p:nvSpPr>
            <p:cNvPr id="22"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ZA"/>
            </a:p>
          </p:txBody>
        </p:sp>
        <p:sp>
          <p:nvSpPr>
            <p:cNvPr id="23"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ZA"/>
            </a:p>
          </p:txBody>
        </p:sp>
        <p:sp>
          <p:nvSpPr>
            <p:cNvPr id="24"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ZA"/>
            </a:p>
          </p:txBody>
        </p:sp>
        <p:sp>
          <p:nvSpPr>
            <p:cNvPr id="25"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ZA"/>
            </a:p>
          </p:txBody>
        </p:sp>
      </p:grpSp>
      <p:sp>
        <p:nvSpPr>
          <p:cNvPr id="27"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A9E781B-F9CE-82ED-35D6-2426964BEA01}"/>
              </a:ext>
            </a:extLst>
          </p:cNvPr>
          <p:cNvPicPr>
            <a:picLocks noGrp="1" noChangeAspect="1"/>
          </p:cNvPicPr>
          <p:nvPr>
            <p:ph idx="1"/>
          </p:nvPr>
        </p:nvPicPr>
        <p:blipFill>
          <a:blip r:embed="rId3"/>
          <a:stretch>
            <a:fillRect/>
          </a:stretch>
        </p:blipFill>
        <p:spPr>
          <a:xfrm>
            <a:off x="977550" y="1470806"/>
            <a:ext cx="6202778" cy="3628625"/>
          </a:xfrm>
          <a:prstGeom prst="rect">
            <a:avLst/>
          </a:prstGeom>
        </p:spPr>
      </p:pic>
    </p:spTree>
    <p:extLst>
      <p:ext uri="{BB962C8B-B14F-4D97-AF65-F5344CB8AC3E}">
        <p14:creationId xmlns:p14="http://schemas.microsoft.com/office/powerpoint/2010/main" val="411419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BBDE-002A-029C-9849-B89D048669D6}"/>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black"/>
                </a:solidFill>
                <a:effectLst/>
                <a:uLnTx/>
                <a:uFillTx/>
                <a:latin typeface="Aptos" panose="02110004020202020204"/>
                <a:ea typeface="+mj-ea"/>
                <a:cs typeface="+mj-cs"/>
              </a:rPr>
              <a:t>Key drivers of child marriage</a:t>
            </a:r>
            <a:endParaRPr lang="en-ZA" dirty="0"/>
          </a:p>
        </p:txBody>
      </p:sp>
      <p:sp>
        <p:nvSpPr>
          <p:cNvPr id="3" name="Content Placeholder 2">
            <a:extLst>
              <a:ext uri="{FF2B5EF4-FFF2-40B4-BE49-F238E27FC236}">
                <a16:creationId xmlns:a16="http://schemas.microsoft.com/office/drawing/2014/main" id="{A0CA93CB-5D2F-E224-5274-CD37546E308B}"/>
              </a:ext>
            </a:extLst>
          </p:cNvPr>
          <p:cNvSpPr>
            <a:spLocks noGrp="1"/>
          </p:cNvSpPr>
          <p:nvPr>
            <p:ph idx="1"/>
          </p:nvPr>
        </p:nvSpPr>
        <p:spPr/>
        <p:txBody>
          <a:bodyPr>
            <a:normAutofit fontScale="85000" lnSpcReduction="20000"/>
          </a:bodyPr>
          <a:lstStyle/>
          <a:p>
            <a:pPr algn="just"/>
            <a:r>
              <a:rPr lang="en-US" sz="2800" b="1" i="0" u="none" strike="noStrike" baseline="0" dirty="0">
                <a:solidFill>
                  <a:srgbClr val="000000"/>
                </a:solidFill>
                <a:latin typeface="Iowan Old Style"/>
              </a:rPr>
              <a:t>Lack of access to education for girls</a:t>
            </a:r>
            <a:r>
              <a:rPr lang="en-US" sz="2800" b="0" i="0" u="none" strike="noStrike" baseline="0" dirty="0">
                <a:solidFill>
                  <a:srgbClr val="000000"/>
                </a:solidFill>
                <a:latin typeface="Iowan Old Style"/>
              </a:rPr>
              <a:t>.</a:t>
            </a:r>
          </a:p>
          <a:p>
            <a:pPr algn="just"/>
            <a:r>
              <a:rPr lang="en-US" dirty="0">
                <a:solidFill>
                  <a:srgbClr val="000000"/>
                </a:solidFill>
                <a:latin typeface="Iowan Old Style"/>
              </a:rPr>
              <a:t>The majority of young girls involved in child marriage lack access to education once they get married. </a:t>
            </a:r>
          </a:p>
          <a:p>
            <a:pPr algn="just"/>
            <a:r>
              <a:rPr lang="en-US" sz="2800" b="1" dirty="0">
                <a:solidFill>
                  <a:srgbClr val="000000"/>
                </a:solidFill>
                <a:latin typeface="Iowan Old Style"/>
              </a:rPr>
              <a:t>L</a:t>
            </a:r>
            <a:r>
              <a:rPr lang="en-US" sz="2800" b="1" i="0" u="none" strike="noStrike" baseline="0" dirty="0">
                <a:solidFill>
                  <a:srgbClr val="000000"/>
                </a:solidFill>
                <a:latin typeface="Iowan Old Style"/>
              </a:rPr>
              <a:t>egal systems that allow for child marriage. </a:t>
            </a:r>
          </a:p>
          <a:p>
            <a:pPr algn="just"/>
            <a:r>
              <a:rPr lang="en-US" dirty="0">
                <a:solidFill>
                  <a:srgbClr val="000000"/>
                </a:solidFill>
                <a:latin typeface="Iowan Old Style"/>
              </a:rPr>
              <a:t>There are laws that permit child marriage </a:t>
            </a:r>
            <a:endParaRPr lang="en-US" sz="2800" i="0" u="none" strike="noStrike" baseline="0" dirty="0">
              <a:solidFill>
                <a:srgbClr val="000000"/>
              </a:solidFill>
              <a:latin typeface="Iowan Old Style"/>
            </a:endParaRPr>
          </a:p>
          <a:p>
            <a:pPr algn="just"/>
            <a:r>
              <a:rPr lang="en-US" b="1" dirty="0">
                <a:solidFill>
                  <a:srgbClr val="000000"/>
                </a:solidFill>
                <a:latin typeface="Iowan Old Style"/>
              </a:rPr>
              <a:t>Shortage</a:t>
            </a:r>
            <a:r>
              <a:rPr lang="en-US" sz="2800" b="1" i="0" u="none" strike="noStrike" baseline="0" dirty="0">
                <a:solidFill>
                  <a:srgbClr val="000000"/>
                </a:solidFill>
                <a:latin typeface="Iowan Old Style"/>
              </a:rPr>
              <a:t> of the systems that ensure registration of births and marriages.</a:t>
            </a:r>
          </a:p>
          <a:p>
            <a:pPr algn="just"/>
            <a:r>
              <a:rPr lang="en-US" dirty="0">
                <a:solidFill>
                  <a:srgbClr val="000000"/>
                </a:solidFill>
                <a:latin typeface="Iowan Old Style"/>
              </a:rPr>
              <a:t>Some child marriages are not registered as they are customary marriages, such as polygamy marriage. </a:t>
            </a:r>
          </a:p>
          <a:p>
            <a:endParaRPr lang="en-ZA" dirty="0"/>
          </a:p>
        </p:txBody>
      </p:sp>
    </p:spTree>
    <p:extLst>
      <p:ext uri="{BB962C8B-B14F-4D97-AF65-F5344CB8AC3E}">
        <p14:creationId xmlns:p14="http://schemas.microsoft.com/office/powerpoint/2010/main" val="341475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389C-E657-11E7-EA85-69DB8670546C}"/>
              </a:ext>
            </a:extLst>
          </p:cNvPr>
          <p:cNvSpPr>
            <a:spLocks noGrp="1"/>
          </p:cNvSpPr>
          <p:nvPr>
            <p:ph type="title"/>
          </p:nvPr>
        </p:nvSpPr>
        <p:spPr/>
        <p:txBody>
          <a:bodyPr>
            <a:noAutofit/>
          </a:bodyPr>
          <a:lstStyle/>
          <a:p>
            <a:pPr algn="ctr"/>
            <a:r>
              <a:rPr lang="en-US" sz="5400" b="1" i="0" u="none" strike="noStrike" baseline="-25000" dirty="0">
                <a:latin typeface="Tenorite" panose="00000500000000000000" pitchFamily="2" charset="0"/>
              </a:rPr>
              <a:t>DILEMMAS IN ADDRESSING </a:t>
            </a:r>
            <a:br>
              <a:rPr lang="en-US" sz="5400" b="1" i="0" u="none" strike="noStrike" baseline="-25000" dirty="0">
                <a:latin typeface="Tenorite" panose="00000500000000000000" pitchFamily="2" charset="0"/>
              </a:rPr>
            </a:br>
            <a:r>
              <a:rPr lang="en-US" sz="5400" b="1" i="0" u="none" strike="noStrike" baseline="-25000" dirty="0">
                <a:latin typeface="Tenorite" panose="00000500000000000000" pitchFamily="2" charset="0"/>
              </a:rPr>
              <a:t>CHILD MARRIAGE IN SOUTH AFRICA</a:t>
            </a:r>
            <a:endParaRPr lang="en-ZA" sz="5400" b="1" dirty="0">
              <a:latin typeface="Tenorite" panose="00000500000000000000" pitchFamily="2" charset="0"/>
            </a:endParaRPr>
          </a:p>
        </p:txBody>
      </p:sp>
      <p:sp>
        <p:nvSpPr>
          <p:cNvPr id="3" name="Content Placeholder 2">
            <a:extLst>
              <a:ext uri="{FF2B5EF4-FFF2-40B4-BE49-F238E27FC236}">
                <a16:creationId xmlns:a16="http://schemas.microsoft.com/office/drawing/2014/main" id="{BFBD9948-9B36-927E-C8C3-0F936F96E594}"/>
              </a:ext>
            </a:extLst>
          </p:cNvPr>
          <p:cNvSpPr>
            <a:spLocks noGrp="1"/>
          </p:cNvSpPr>
          <p:nvPr>
            <p:ph idx="1"/>
          </p:nvPr>
        </p:nvSpPr>
        <p:spPr/>
        <p:txBody>
          <a:bodyPr/>
          <a:lstStyle/>
          <a:p>
            <a:pPr>
              <a:lnSpc>
                <a:spcPct val="150000"/>
              </a:lnSpc>
            </a:pPr>
            <a:r>
              <a:rPr lang="en-ZA" i="0" u="none" strike="noStrike" baseline="0" dirty="0">
                <a:solidFill>
                  <a:srgbClr val="000000"/>
                </a:solidFill>
                <a:latin typeface="Abadi" panose="020B0604020104020204" pitchFamily="34" charset="0"/>
              </a:rPr>
              <a:t>Inadequacy Of Legislative Response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0000"/>
                </a:solidFill>
                <a:effectLst/>
                <a:uLnTx/>
                <a:uFillTx/>
                <a:latin typeface="Abadi" panose="020B0604020104020204" pitchFamily="34" charset="0"/>
              </a:rPr>
              <a:t>Human Rights Versus Cultural Rights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0000"/>
                </a:solidFill>
                <a:effectLst/>
                <a:uLnTx/>
                <a:uFillTx/>
                <a:latin typeface="Abadi" panose="020B0604020104020204" pitchFamily="34" charset="0"/>
                <a:ea typeface="+mj-ea"/>
                <a:cs typeface="+mj-cs"/>
              </a:rPr>
              <a:t>Transactional Intergenerational Sex In</a:t>
            </a:r>
            <a:br>
              <a:rPr kumimoji="0" lang="en-US" i="0" u="none" strike="noStrike" kern="1200" cap="none" spc="0" normalizeH="0" baseline="0" noProof="0" dirty="0">
                <a:ln>
                  <a:noFill/>
                </a:ln>
                <a:solidFill>
                  <a:srgbClr val="000000"/>
                </a:solidFill>
                <a:effectLst/>
                <a:uLnTx/>
                <a:uFillTx/>
                <a:latin typeface="Abadi" panose="020B0604020104020204" pitchFamily="34" charset="0"/>
                <a:ea typeface="+mj-ea"/>
                <a:cs typeface="+mj-cs"/>
              </a:rPr>
            </a:br>
            <a:r>
              <a:rPr kumimoji="0" lang="en-US" i="0" u="none" strike="noStrike" kern="1200" cap="none" spc="0" normalizeH="0" baseline="0" noProof="0" dirty="0">
                <a:ln>
                  <a:noFill/>
                </a:ln>
                <a:solidFill>
                  <a:srgbClr val="000000"/>
                </a:solidFill>
                <a:effectLst/>
                <a:uLnTx/>
                <a:uFillTx/>
                <a:latin typeface="Abadi" panose="020B0604020104020204" pitchFamily="34" charset="0"/>
                <a:ea typeface="+mj-ea"/>
                <a:cs typeface="+mj-cs"/>
              </a:rPr>
              <a:t> Relationships Other Than Marriages</a:t>
            </a:r>
            <a:endParaRPr kumimoji="0" lang="en-ZA" i="0" u="none" strike="noStrike" kern="1200" cap="none" spc="0" normalizeH="0" baseline="0" noProof="0" dirty="0">
              <a:ln>
                <a:noFill/>
              </a:ln>
              <a:solidFill>
                <a:prstClr val="black"/>
              </a:solidFill>
              <a:effectLst/>
              <a:uLnTx/>
              <a:uFillTx/>
              <a:latin typeface="Abadi" panose="020B0604020104020204" pitchFamily="34" charset="0"/>
            </a:endParaRPr>
          </a:p>
          <a:p>
            <a:endParaRPr lang="en-ZA" dirty="0"/>
          </a:p>
        </p:txBody>
      </p:sp>
    </p:spTree>
    <p:extLst>
      <p:ext uri="{BB962C8B-B14F-4D97-AF65-F5344CB8AC3E}">
        <p14:creationId xmlns:p14="http://schemas.microsoft.com/office/powerpoint/2010/main" val="2102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B302-2CAE-3A15-22D3-954004ED7628}"/>
              </a:ext>
            </a:extLst>
          </p:cNvPr>
          <p:cNvSpPr>
            <a:spLocks noGrp="1"/>
          </p:cNvSpPr>
          <p:nvPr>
            <p:ph type="title"/>
          </p:nvPr>
        </p:nvSpPr>
        <p:spPr/>
        <p:txBody>
          <a:bodyPr>
            <a:normAutofit/>
          </a:bodyPr>
          <a:lstStyle/>
          <a:p>
            <a:r>
              <a:rPr kumimoji="0" lang="en-ZA"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INADEQUACY OF LEGISLATIVE RESPONSE</a:t>
            </a:r>
            <a:endParaRPr lang="en-ZA" dirty="0"/>
          </a:p>
        </p:txBody>
      </p:sp>
      <p:sp>
        <p:nvSpPr>
          <p:cNvPr id="3" name="Content Placeholder 2">
            <a:extLst>
              <a:ext uri="{FF2B5EF4-FFF2-40B4-BE49-F238E27FC236}">
                <a16:creationId xmlns:a16="http://schemas.microsoft.com/office/drawing/2014/main" id="{8499B880-949C-DB53-0F71-C961C166BFEA}"/>
              </a:ext>
            </a:extLst>
          </p:cNvPr>
          <p:cNvSpPr>
            <a:spLocks noGrp="1"/>
          </p:cNvSpPr>
          <p:nvPr>
            <p:ph idx="1"/>
          </p:nvPr>
        </p:nvSpPr>
        <p:spPr/>
        <p:txBody>
          <a:bodyPr>
            <a:normAutofit fontScale="77500" lnSpcReduction="20000"/>
          </a:bodyPr>
          <a:lstStyle/>
          <a:p>
            <a:pPr algn="just"/>
            <a:r>
              <a:rPr lang="en-US" sz="2800" b="0" i="0" u="none" strike="noStrike" baseline="0" dirty="0">
                <a:solidFill>
                  <a:srgbClr val="000000"/>
                </a:solidFill>
                <a:latin typeface="Iowan Old Style"/>
              </a:rPr>
              <a:t>The majority of African countries outlaw child marriage, yet the practice is still very common.</a:t>
            </a:r>
          </a:p>
          <a:p>
            <a:pPr algn="just"/>
            <a:r>
              <a:rPr lang="en-US" sz="2800" b="0" i="0" u="none" strike="noStrike" baseline="0" dirty="0">
                <a:solidFill>
                  <a:srgbClr val="000000"/>
                </a:solidFill>
                <a:latin typeface="Iowan Old Style"/>
              </a:rPr>
              <a:t> Not all of the countries that </a:t>
            </a:r>
            <a:r>
              <a:rPr lang="en-US" sz="2800" b="0" i="0" u="none" strike="noStrike" baseline="0" dirty="0" err="1">
                <a:solidFill>
                  <a:srgbClr val="000000"/>
                </a:solidFill>
                <a:latin typeface="Iowan Old Style"/>
              </a:rPr>
              <a:t>criminalise</a:t>
            </a:r>
            <a:r>
              <a:rPr lang="en-US" sz="2800" b="0" i="0" u="none" strike="noStrike" baseline="0" dirty="0">
                <a:solidFill>
                  <a:srgbClr val="000000"/>
                </a:solidFill>
                <a:latin typeface="Iowan Old Style"/>
              </a:rPr>
              <a:t> it have the same minimum age for marriage, some have discriminatory minimum ages, or a minimum age lower than 18 years. </a:t>
            </a:r>
          </a:p>
          <a:p>
            <a:pPr algn="just"/>
            <a:r>
              <a:rPr lang="en-US" sz="2800" b="0" i="0" u="none" strike="noStrike" baseline="0" dirty="0">
                <a:solidFill>
                  <a:srgbClr val="000000"/>
                </a:solidFill>
                <a:latin typeface="Iowan Old Style"/>
              </a:rPr>
              <a:t>Furthermore, the penalties for child marriage vary, ranging from small fines to 10 years’ imprisonment.</a:t>
            </a:r>
          </a:p>
          <a:p>
            <a:pPr algn="just"/>
            <a:r>
              <a:rPr lang="en-US" sz="2800" b="0" i="0" u="none" strike="noStrike" baseline="0" dirty="0">
                <a:solidFill>
                  <a:srgbClr val="000000"/>
                </a:solidFill>
                <a:latin typeface="Iowan Old Style"/>
              </a:rPr>
              <a:t> A number of countries, including South Africa, ban or invalidate marriages that are below the minimum age.</a:t>
            </a:r>
            <a:endParaRPr lang="en-ZA" dirty="0"/>
          </a:p>
        </p:txBody>
      </p:sp>
    </p:spTree>
    <p:extLst>
      <p:ext uri="{BB962C8B-B14F-4D97-AF65-F5344CB8AC3E}">
        <p14:creationId xmlns:p14="http://schemas.microsoft.com/office/powerpoint/2010/main" val="159782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691</TotalTime>
  <Words>1184</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vt:lpstr>
      <vt:lpstr>Aptos</vt:lpstr>
      <vt:lpstr>Arial</vt:lpstr>
      <vt:lpstr>Corbel</vt:lpstr>
      <vt:lpstr>Iowan Old Style</vt:lpstr>
      <vt:lpstr>Rift Soft</vt:lpstr>
      <vt:lpstr>Tenorite</vt:lpstr>
      <vt:lpstr>Parallax</vt:lpstr>
      <vt:lpstr>Recognizing and responding to complex dilemmas: Child marriage in South Africa </vt:lpstr>
      <vt:lpstr>CHILD MARRIAGE</vt:lpstr>
      <vt:lpstr>CHILD MARRIAGE </vt:lpstr>
      <vt:lpstr>CHILD MARRIAGE </vt:lpstr>
      <vt:lpstr>Key drivers of child marriage</vt:lpstr>
      <vt:lpstr>Poverty </vt:lpstr>
      <vt:lpstr>Key drivers of child marriage</vt:lpstr>
      <vt:lpstr>DILEMMAS IN ADDRESSING  CHILD MARRIAGE IN SOUTH AFRICA</vt:lpstr>
      <vt:lpstr>INADEQUACY OF LEGISLATIVE RESPONSE</vt:lpstr>
      <vt:lpstr>INADEQUACY OF LEGISLATIVE RESPONSE</vt:lpstr>
      <vt:lpstr>HUMAN RIGHTS VERSUS CULTURAL RIGHTS </vt:lpstr>
      <vt:lpstr>HUMAN RIGHTS VERSUS CULTURAL RIGHTS</vt:lpstr>
      <vt:lpstr>HUMAN RIGHTS VERSUS CULTURAL RIGHTS</vt:lpstr>
      <vt:lpstr> Transactional intergenerational sex in  relationships other than marriages </vt:lpstr>
      <vt:lpstr> Transactional intergenerational sex  in relationships other than marriages </vt:lpstr>
      <vt:lpstr> Transactional intergenerational sex in  relationships other than marriages </vt:lpstr>
      <vt:lpstr>    CHILD MARRIAGE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Cecilia Z. Simelane</dc:creator>
  <cp:lastModifiedBy>Cecilia Z. Simelane</cp:lastModifiedBy>
  <cp:revision>10</cp:revision>
  <dcterms:created xsi:type="dcterms:W3CDTF">2024-09-26T22:24:26Z</dcterms:created>
  <dcterms:modified xsi:type="dcterms:W3CDTF">2024-09-27T09:55:37Z</dcterms:modified>
</cp:coreProperties>
</file>