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5" autoAdjust="0"/>
    <p:restoredTop sz="94660"/>
  </p:normalViewPr>
  <p:slideViewPr>
    <p:cSldViewPr snapToGrid="0">
      <p:cViewPr>
        <p:scale>
          <a:sx n="76" d="100"/>
          <a:sy n="76" d="100"/>
        </p:scale>
        <p:origin x="36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F084FA-DF5A-49EE-9073-04F367249BC0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BF710606-3D67-46ED-8505-EC927F4342F6}">
      <dgm:prSet/>
      <dgm:spPr/>
      <dgm:t>
        <a:bodyPr/>
        <a:lstStyle/>
        <a:p>
          <a:r>
            <a:rPr lang="en-ZA" b="0" i="0" baseline="0"/>
            <a:t>In a patriarchal </a:t>
          </a:r>
          <a:r>
            <a:rPr lang="en-US" b="0" i="0" baseline="0"/>
            <a:t>society, a man cannot rely on one woman, however that practice spreads diseases. </a:t>
          </a:r>
          <a:endParaRPr lang="en-US"/>
        </a:p>
      </dgm:t>
    </dgm:pt>
    <dgm:pt modelId="{EA97B7C6-0BF7-4BC0-A45A-4F9EBB3073CB}" type="parTrans" cxnId="{24F42820-6EB4-4100-8728-B9C7E8C72321}">
      <dgm:prSet/>
      <dgm:spPr/>
      <dgm:t>
        <a:bodyPr/>
        <a:lstStyle/>
        <a:p>
          <a:endParaRPr lang="en-US"/>
        </a:p>
      </dgm:t>
    </dgm:pt>
    <dgm:pt modelId="{56733926-9DE5-46FA-9FC1-0EC89A2182E2}" type="sibTrans" cxnId="{24F42820-6EB4-4100-8728-B9C7E8C72321}">
      <dgm:prSet/>
      <dgm:spPr/>
      <dgm:t>
        <a:bodyPr/>
        <a:lstStyle/>
        <a:p>
          <a:endParaRPr lang="en-US"/>
        </a:p>
      </dgm:t>
    </dgm:pt>
    <dgm:pt modelId="{AE759299-4C7A-4D3B-A86C-012E50D5E820}">
      <dgm:prSet/>
      <dgm:spPr/>
      <dgm:t>
        <a:bodyPr/>
        <a:lstStyle/>
        <a:p>
          <a:r>
            <a:rPr lang="en-US" b="0" i="0" baseline="0"/>
            <a:t>Women who are studying often do so through corresponding with universities such as the University of South Africa so that they develop themselves academically.</a:t>
          </a:r>
          <a:endParaRPr lang="en-US"/>
        </a:p>
      </dgm:t>
    </dgm:pt>
    <dgm:pt modelId="{F6D68B9F-5EE7-435D-85DE-5FE96BEA3F1F}" type="parTrans" cxnId="{A6EE367D-BDAE-48D0-A168-B918CBCE3E94}">
      <dgm:prSet/>
      <dgm:spPr/>
      <dgm:t>
        <a:bodyPr/>
        <a:lstStyle/>
        <a:p>
          <a:endParaRPr lang="en-US"/>
        </a:p>
      </dgm:t>
    </dgm:pt>
    <dgm:pt modelId="{BBDB363D-78FC-40E8-8380-A52B8DFAC6F2}" type="sibTrans" cxnId="{A6EE367D-BDAE-48D0-A168-B918CBCE3E94}">
      <dgm:prSet/>
      <dgm:spPr/>
      <dgm:t>
        <a:bodyPr/>
        <a:lstStyle/>
        <a:p>
          <a:endParaRPr lang="en-US"/>
        </a:p>
      </dgm:t>
    </dgm:pt>
    <dgm:pt modelId="{85CB8DB7-36FA-4338-BB5A-D40CDBA2D39F}">
      <dgm:prSet/>
      <dgm:spPr/>
      <dgm:t>
        <a:bodyPr/>
        <a:lstStyle/>
        <a:p>
          <a:r>
            <a:rPr lang="en-US" b="0" i="0" baseline="0"/>
            <a:t>Most men in patriarchal societies do not need educated women because they need women who will depend on them and give them the opportunity to control them.</a:t>
          </a:r>
          <a:endParaRPr lang="en-US"/>
        </a:p>
      </dgm:t>
    </dgm:pt>
    <dgm:pt modelId="{12199AB0-53D1-4159-9F18-F0C91514BCDC}" type="parTrans" cxnId="{B4B1A8F9-6A34-4DDD-AD75-39599C8C266A}">
      <dgm:prSet/>
      <dgm:spPr/>
      <dgm:t>
        <a:bodyPr/>
        <a:lstStyle/>
        <a:p>
          <a:endParaRPr lang="en-US"/>
        </a:p>
      </dgm:t>
    </dgm:pt>
    <dgm:pt modelId="{75EA23AB-3706-45EA-BB68-FCBBC4A727DA}" type="sibTrans" cxnId="{B4B1A8F9-6A34-4DDD-AD75-39599C8C266A}">
      <dgm:prSet/>
      <dgm:spPr/>
      <dgm:t>
        <a:bodyPr/>
        <a:lstStyle/>
        <a:p>
          <a:endParaRPr lang="en-US"/>
        </a:p>
      </dgm:t>
    </dgm:pt>
    <dgm:pt modelId="{0F916A3A-CFA0-4E9A-8D48-376174948512}" type="pres">
      <dgm:prSet presAssocID="{99F084FA-DF5A-49EE-9073-04F367249BC0}" presName="vert0" presStyleCnt="0">
        <dgm:presLayoutVars>
          <dgm:dir/>
          <dgm:animOne val="branch"/>
          <dgm:animLvl val="lvl"/>
        </dgm:presLayoutVars>
      </dgm:prSet>
      <dgm:spPr/>
    </dgm:pt>
    <dgm:pt modelId="{573E9FBD-6211-4A95-AFDF-91A92F00D2FA}" type="pres">
      <dgm:prSet presAssocID="{BF710606-3D67-46ED-8505-EC927F4342F6}" presName="thickLine" presStyleLbl="alignNode1" presStyleIdx="0" presStyleCnt="3"/>
      <dgm:spPr/>
    </dgm:pt>
    <dgm:pt modelId="{F8CDDED3-51BD-447F-A545-FFD43EAF7037}" type="pres">
      <dgm:prSet presAssocID="{BF710606-3D67-46ED-8505-EC927F4342F6}" presName="horz1" presStyleCnt="0"/>
      <dgm:spPr/>
    </dgm:pt>
    <dgm:pt modelId="{4C9833D2-E7C8-408C-8055-43AC453AE5D7}" type="pres">
      <dgm:prSet presAssocID="{BF710606-3D67-46ED-8505-EC927F4342F6}" presName="tx1" presStyleLbl="revTx" presStyleIdx="0" presStyleCnt="3"/>
      <dgm:spPr/>
    </dgm:pt>
    <dgm:pt modelId="{27D9D087-186F-41C0-A90A-EF538B66C8E1}" type="pres">
      <dgm:prSet presAssocID="{BF710606-3D67-46ED-8505-EC927F4342F6}" presName="vert1" presStyleCnt="0"/>
      <dgm:spPr/>
    </dgm:pt>
    <dgm:pt modelId="{0CA1365F-EEF5-4125-A3DA-A89B02CD7A51}" type="pres">
      <dgm:prSet presAssocID="{AE759299-4C7A-4D3B-A86C-012E50D5E820}" presName="thickLine" presStyleLbl="alignNode1" presStyleIdx="1" presStyleCnt="3"/>
      <dgm:spPr/>
    </dgm:pt>
    <dgm:pt modelId="{D742A958-79E5-44DB-9CF3-734A24CBBCCE}" type="pres">
      <dgm:prSet presAssocID="{AE759299-4C7A-4D3B-A86C-012E50D5E820}" presName="horz1" presStyleCnt="0"/>
      <dgm:spPr/>
    </dgm:pt>
    <dgm:pt modelId="{0E2439E2-26A8-48AC-B07F-28A6D8A889EB}" type="pres">
      <dgm:prSet presAssocID="{AE759299-4C7A-4D3B-A86C-012E50D5E820}" presName="tx1" presStyleLbl="revTx" presStyleIdx="1" presStyleCnt="3"/>
      <dgm:spPr/>
    </dgm:pt>
    <dgm:pt modelId="{72A9D1C1-B41C-4909-8519-0798A07FE860}" type="pres">
      <dgm:prSet presAssocID="{AE759299-4C7A-4D3B-A86C-012E50D5E820}" presName="vert1" presStyleCnt="0"/>
      <dgm:spPr/>
    </dgm:pt>
    <dgm:pt modelId="{1AF225DD-D0AF-4BFC-BDC3-B0E56E3E6908}" type="pres">
      <dgm:prSet presAssocID="{85CB8DB7-36FA-4338-BB5A-D40CDBA2D39F}" presName="thickLine" presStyleLbl="alignNode1" presStyleIdx="2" presStyleCnt="3"/>
      <dgm:spPr/>
    </dgm:pt>
    <dgm:pt modelId="{5E1FBB2A-D8D4-4D9E-8436-C9E06C41520F}" type="pres">
      <dgm:prSet presAssocID="{85CB8DB7-36FA-4338-BB5A-D40CDBA2D39F}" presName="horz1" presStyleCnt="0"/>
      <dgm:spPr/>
    </dgm:pt>
    <dgm:pt modelId="{A99A4B75-A06F-413B-9EF4-891713DE24CA}" type="pres">
      <dgm:prSet presAssocID="{85CB8DB7-36FA-4338-BB5A-D40CDBA2D39F}" presName="tx1" presStyleLbl="revTx" presStyleIdx="2" presStyleCnt="3"/>
      <dgm:spPr/>
    </dgm:pt>
    <dgm:pt modelId="{9D0B0701-6925-48A6-99D7-62AAFDC46C08}" type="pres">
      <dgm:prSet presAssocID="{85CB8DB7-36FA-4338-BB5A-D40CDBA2D39F}" presName="vert1" presStyleCnt="0"/>
      <dgm:spPr/>
    </dgm:pt>
  </dgm:ptLst>
  <dgm:cxnLst>
    <dgm:cxn modelId="{24F42820-6EB4-4100-8728-B9C7E8C72321}" srcId="{99F084FA-DF5A-49EE-9073-04F367249BC0}" destId="{BF710606-3D67-46ED-8505-EC927F4342F6}" srcOrd="0" destOrd="0" parTransId="{EA97B7C6-0BF7-4BC0-A45A-4F9EBB3073CB}" sibTransId="{56733926-9DE5-46FA-9FC1-0EC89A2182E2}"/>
    <dgm:cxn modelId="{3C871B5B-9045-44A9-94C4-FD46F2B30CD6}" type="presOf" srcId="{85CB8DB7-36FA-4338-BB5A-D40CDBA2D39F}" destId="{A99A4B75-A06F-413B-9EF4-891713DE24CA}" srcOrd="0" destOrd="0" presId="urn:microsoft.com/office/officeart/2008/layout/LinedList"/>
    <dgm:cxn modelId="{8739C442-A597-4F9A-9E03-201601257B56}" type="presOf" srcId="{99F084FA-DF5A-49EE-9073-04F367249BC0}" destId="{0F916A3A-CFA0-4E9A-8D48-376174948512}" srcOrd="0" destOrd="0" presId="urn:microsoft.com/office/officeart/2008/layout/LinedList"/>
    <dgm:cxn modelId="{4837AF7A-3CBA-4E21-BABA-8E787FA3A18E}" type="presOf" srcId="{AE759299-4C7A-4D3B-A86C-012E50D5E820}" destId="{0E2439E2-26A8-48AC-B07F-28A6D8A889EB}" srcOrd="0" destOrd="0" presId="urn:microsoft.com/office/officeart/2008/layout/LinedList"/>
    <dgm:cxn modelId="{A6EE367D-BDAE-48D0-A168-B918CBCE3E94}" srcId="{99F084FA-DF5A-49EE-9073-04F367249BC0}" destId="{AE759299-4C7A-4D3B-A86C-012E50D5E820}" srcOrd="1" destOrd="0" parTransId="{F6D68B9F-5EE7-435D-85DE-5FE96BEA3F1F}" sibTransId="{BBDB363D-78FC-40E8-8380-A52B8DFAC6F2}"/>
    <dgm:cxn modelId="{C90E16A7-C72F-4F33-86ED-C957EFCFEC39}" type="presOf" srcId="{BF710606-3D67-46ED-8505-EC927F4342F6}" destId="{4C9833D2-E7C8-408C-8055-43AC453AE5D7}" srcOrd="0" destOrd="0" presId="urn:microsoft.com/office/officeart/2008/layout/LinedList"/>
    <dgm:cxn modelId="{B4B1A8F9-6A34-4DDD-AD75-39599C8C266A}" srcId="{99F084FA-DF5A-49EE-9073-04F367249BC0}" destId="{85CB8DB7-36FA-4338-BB5A-D40CDBA2D39F}" srcOrd="2" destOrd="0" parTransId="{12199AB0-53D1-4159-9F18-F0C91514BCDC}" sibTransId="{75EA23AB-3706-45EA-BB68-FCBBC4A727DA}"/>
    <dgm:cxn modelId="{72F57CAD-CBBB-4648-8727-112B3B0C8528}" type="presParOf" srcId="{0F916A3A-CFA0-4E9A-8D48-376174948512}" destId="{573E9FBD-6211-4A95-AFDF-91A92F00D2FA}" srcOrd="0" destOrd="0" presId="urn:microsoft.com/office/officeart/2008/layout/LinedList"/>
    <dgm:cxn modelId="{D5658B00-2147-406E-8ED5-315CAB403494}" type="presParOf" srcId="{0F916A3A-CFA0-4E9A-8D48-376174948512}" destId="{F8CDDED3-51BD-447F-A545-FFD43EAF7037}" srcOrd="1" destOrd="0" presId="urn:microsoft.com/office/officeart/2008/layout/LinedList"/>
    <dgm:cxn modelId="{E165286A-EF8D-456D-8D62-9374E8680C8D}" type="presParOf" srcId="{F8CDDED3-51BD-447F-A545-FFD43EAF7037}" destId="{4C9833D2-E7C8-408C-8055-43AC453AE5D7}" srcOrd="0" destOrd="0" presId="urn:microsoft.com/office/officeart/2008/layout/LinedList"/>
    <dgm:cxn modelId="{EFE0E679-F282-4A6E-993B-65245F18E44D}" type="presParOf" srcId="{F8CDDED3-51BD-447F-A545-FFD43EAF7037}" destId="{27D9D087-186F-41C0-A90A-EF538B66C8E1}" srcOrd="1" destOrd="0" presId="urn:microsoft.com/office/officeart/2008/layout/LinedList"/>
    <dgm:cxn modelId="{44F68DF3-3794-4E61-9853-29614453EAA0}" type="presParOf" srcId="{0F916A3A-CFA0-4E9A-8D48-376174948512}" destId="{0CA1365F-EEF5-4125-A3DA-A89B02CD7A51}" srcOrd="2" destOrd="0" presId="urn:microsoft.com/office/officeart/2008/layout/LinedList"/>
    <dgm:cxn modelId="{F969EF7A-E4FD-4658-9416-A01737736D0C}" type="presParOf" srcId="{0F916A3A-CFA0-4E9A-8D48-376174948512}" destId="{D742A958-79E5-44DB-9CF3-734A24CBBCCE}" srcOrd="3" destOrd="0" presId="urn:microsoft.com/office/officeart/2008/layout/LinedList"/>
    <dgm:cxn modelId="{EB595F8B-5F51-4497-861B-FDD1A49B0AE1}" type="presParOf" srcId="{D742A958-79E5-44DB-9CF3-734A24CBBCCE}" destId="{0E2439E2-26A8-48AC-B07F-28A6D8A889EB}" srcOrd="0" destOrd="0" presId="urn:microsoft.com/office/officeart/2008/layout/LinedList"/>
    <dgm:cxn modelId="{EC529159-9E75-45DE-8B74-FAB1089C6F37}" type="presParOf" srcId="{D742A958-79E5-44DB-9CF3-734A24CBBCCE}" destId="{72A9D1C1-B41C-4909-8519-0798A07FE860}" srcOrd="1" destOrd="0" presId="urn:microsoft.com/office/officeart/2008/layout/LinedList"/>
    <dgm:cxn modelId="{A6C2F228-87F4-4C0A-AE3E-F3081CEB2681}" type="presParOf" srcId="{0F916A3A-CFA0-4E9A-8D48-376174948512}" destId="{1AF225DD-D0AF-4BFC-BDC3-B0E56E3E6908}" srcOrd="4" destOrd="0" presId="urn:microsoft.com/office/officeart/2008/layout/LinedList"/>
    <dgm:cxn modelId="{F5681A49-F47E-48F6-B00E-39BC8A85DA29}" type="presParOf" srcId="{0F916A3A-CFA0-4E9A-8D48-376174948512}" destId="{5E1FBB2A-D8D4-4D9E-8436-C9E06C41520F}" srcOrd="5" destOrd="0" presId="urn:microsoft.com/office/officeart/2008/layout/LinedList"/>
    <dgm:cxn modelId="{3B2FEFFD-5A00-4BD3-92CE-C64CE464EE0F}" type="presParOf" srcId="{5E1FBB2A-D8D4-4D9E-8436-C9E06C41520F}" destId="{A99A4B75-A06F-413B-9EF4-891713DE24CA}" srcOrd="0" destOrd="0" presId="urn:microsoft.com/office/officeart/2008/layout/LinedList"/>
    <dgm:cxn modelId="{2A77E7C4-B9AF-40A5-8EDC-9B73F0D76BEA}" type="presParOf" srcId="{5E1FBB2A-D8D4-4D9E-8436-C9E06C41520F}" destId="{9D0B0701-6925-48A6-99D7-62AAFDC46C0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E9FBD-6211-4A95-AFDF-91A92F00D2FA}">
      <dsp:nvSpPr>
        <dsp:cNvPr id="0" name=""/>
        <dsp:cNvSpPr/>
      </dsp:nvSpPr>
      <dsp:spPr>
        <a:xfrm>
          <a:off x="0" y="1567"/>
          <a:ext cx="1037844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9833D2-E7C8-408C-8055-43AC453AE5D7}">
      <dsp:nvSpPr>
        <dsp:cNvPr id="0" name=""/>
        <dsp:cNvSpPr/>
      </dsp:nvSpPr>
      <dsp:spPr>
        <a:xfrm>
          <a:off x="0" y="1567"/>
          <a:ext cx="10378440" cy="106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ZA" sz="2200" b="0" i="0" kern="1200" baseline="0"/>
            <a:t>In a patriarchal </a:t>
          </a:r>
          <a:r>
            <a:rPr lang="en-US" sz="2200" b="0" i="0" kern="1200" baseline="0"/>
            <a:t>society, a man cannot rely on one woman, however that practice spreads diseases. </a:t>
          </a:r>
          <a:endParaRPr lang="en-US" sz="2200" kern="1200"/>
        </a:p>
      </dsp:txBody>
      <dsp:txXfrm>
        <a:off x="0" y="1567"/>
        <a:ext cx="10378440" cy="1068922"/>
      </dsp:txXfrm>
    </dsp:sp>
    <dsp:sp modelId="{0CA1365F-EEF5-4125-A3DA-A89B02CD7A51}">
      <dsp:nvSpPr>
        <dsp:cNvPr id="0" name=""/>
        <dsp:cNvSpPr/>
      </dsp:nvSpPr>
      <dsp:spPr>
        <a:xfrm>
          <a:off x="0" y="1070489"/>
          <a:ext cx="1037844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439E2-26A8-48AC-B07F-28A6D8A889EB}">
      <dsp:nvSpPr>
        <dsp:cNvPr id="0" name=""/>
        <dsp:cNvSpPr/>
      </dsp:nvSpPr>
      <dsp:spPr>
        <a:xfrm>
          <a:off x="0" y="1070489"/>
          <a:ext cx="10378440" cy="106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Women who are studying often do so through corresponding with universities such as the University of South Africa so that they develop themselves academically.</a:t>
          </a:r>
          <a:endParaRPr lang="en-US" sz="2200" kern="1200"/>
        </a:p>
      </dsp:txBody>
      <dsp:txXfrm>
        <a:off x="0" y="1070489"/>
        <a:ext cx="10378440" cy="1068922"/>
      </dsp:txXfrm>
    </dsp:sp>
    <dsp:sp modelId="{1AF225DD-D0AF-4BFC-BDC3-B0E56E3E6908}">
      <dsp:nvSpPr>
        <dsp:cNvPr id="0" name=""/>
        <dsp:cNvSpPr/>
      </dsp:nvSpPr>
      <dsp:spPr>
        <a:xfrm>
          <a:off x="0" y="2139412"/>
          <a:ext cx="10378440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9A4B75-A06F-413B-9EF4-891713DE24CA}">
      <dsp:nvSpPr>
        <dsp:cNvPr id="0" name=""/>
        <dsp:cNvSpPr/>
      </dsp:nvSpPr>
      <dsp:spPr>
        <a:xfrm>
          <a:off x="0" y="2139412"/>
          <a:ext cx="10378440" cy="1068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0" i="0" kern="1200" baseline="0"/>
            <a:t>Most men in patriarchal societies do not need educated women because they need women who will depend on them and give them the opportunity to control them.</a:t>
          </a:r>
          <a:endParaRPr lang="en-US" sz="2200" kern="1200"/>
        </a:p>
      </dsp:txBody>
      <dsp:txXfrm>
        <a:off x="0" y="2139412"/>
        <a:ext cx="10378440" cy="1068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FABB5-3DD6-4D14-AF83-1A78BA1A3843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CDA43-7079-4931-8518-06F1A532B5E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47507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ECDA43-7079-4931-8518-06F1A532B5E2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52939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9BEB-D052-ADE5-5BD2-8FFEDA1F6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2E0931-2195-E935-F7A2-C2F53E48C3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A790C-D3FE-1A14-AA37-8F0D07481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D1CB2-E88C-0345-691F-062B16113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70686-1988-7628-4EEA-1B3E4C983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85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2249-B062-A486-1139-4149E8CA8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1A2DC5-681B-4BB3-550B-F663497298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E6EA0-159E-7B1E-4132-C075F92F8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4D2D1-E719-EE51-758E-E17367E9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2C8AB-DD3F-E0B6-E670-3FBF6E3AB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584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125329-1948-C39F-F66C-38BD9860B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C7776-9FAE-99D0-D8B1-42B5DD607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593D7-6D33-A687-40B8-7FD22371C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00C26-480D-9307-BECE-D7D0CAEA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40589-EA66-C457-2A23-682C7524F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3790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DB1B7-9B54-F859-4582-F25791D4C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6DF5D-64F1-7883-8960-3062D87F9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E9070-3E4A-FAC9-E5E4-DEB49B13D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07B22-78D8-8816-0536-FA75108E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B2A97-3B5E-3BB4-3D7D-264B3942A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8497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8E93-2928-D670-1F49-197715CCA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FFC4B-555E-23AC-D42B-0CD38D4977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DBEC4-54BB-781F-E3DF-0B7016121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4FA51-DB36-DB3D-6202-384A2A700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719C7-D33E-15EC-B39F-6C321C8DD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18009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D20A8-B1C8-3DE8-733B-CC38C7CB9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6D14C-7CC8-91F4-C3C1-FF1518BA48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5A8607-491F-2638-6E9B-04F60A05C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8B508C-B919-FA24-8205-2DABF807A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B5E20-E12D-A906-BEF8-4511ACEA0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85291-564A-4875-6BF1-0BDC65C5D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5485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A11CB-C391-7D35-2D42-577B8332D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B61E49-EA44-9E55-97CD-C42CD19F0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1247C-330C-247F-41CC-319E05CB1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1B12C9-9AF7-9C56-CAB7-D463C55A1C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6D8B7A-6135-E07D-1283-E7A69AA7B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90991-7D8D-5BDA-A1BF-A57D8E23F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A63903-E009-B3C7-04BC-1B1FB6C2A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AB46F8-DD83-B642-0045-DA6DB305D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94096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94F0C-9295-550E-FDE3-9520F4C4B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DC96D9-819E-0B82-4A85-5C4D386E4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03F00-C442-11B9-1C9C-60077C56E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B8107C-EB9A-4921-933F-E5AA2262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6218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CB641-E627-8039-3C30-EB91AEE2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E2D6FC-D66A-79CD-CDA4-85AC8F332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6D8398-6239-C9FE-C279-9F1E560FB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8952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3ED8D-CBD9-41CA-E51D-3CDFA82C2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43967-D38C-EAC6-CE55-E6660757D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16F834-5AC3-A548-62EC-56ADFA838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9AEB3-E59F-987B-CC45-C64F846E0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1C30A0-EA0D-8B68-1035-3714172BC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2BFE14-C919-B562-2AF8-71171101B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4819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FC79B-44C8-348A-4FB4-3BC265FB5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E8740C-272C-8079-ACD4-AD8DC3F57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7BE4-A766-1788-9271-679DC5C9B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41EA3-2EF8-960E-C431-C8DAB1F30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B30E3-BD60-E743-DDA7-C221D38CE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4EAF8-EB59-1E6C-1D21-EED8F1160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660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3DB59A-6317-9EFB-E7EB-9B9D1C1C9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48FA3-1092-F274-AC6F-3D2E5C9819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A7D90-B33D-A321-32C0-E823A4DA7F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809526-2144-4395-AD51-403CA00A71B9}" type="datetimeFigureOut">
              <a:rPr lang="en-ZA" smtClean="0"/>
              <a:t>2024/09/12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08F25-2704-CD08-5F3E-7C2D764538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D318D-5DDB-AB94-ED18-27B78427A1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1F2725-F85D-47FC-8B0E-27BBC30AABF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5535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FFEDCCB-923E-5605-AB4D-5DEEC6A8B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anchor="b">
            <a:normAutofit/>
          </a:bodyPr>
          <a:lstStyle/>
          <a:p>
            <a:r>
              <a:rPr lang="en-US" sz="5200" b="1" i="0" u="none" strike="noStrike" baseline="0">
                <a:solidFill>
                  <a:schemeClr val="tx2"/>
                </a:solidFill>
                <a:latin typeface="Times New Roman" panose="02020603050405020304" pitchFamily="18" charset="0"/>
              </a:rPr>
              <a:t>The Role of Patriarchy in Family Settings</a:t>
            </a:r>
            <a:endParaRPr lang="en-ZA" sz="520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B81E2A-DC1B-6ED3-181C-50669063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2135" y="4001587"/>
            <a:ext cx="5188034" cy="682079"/>
          </a:xfrm>
        </p:spPr>
        <p:txBody>
          <a:bodyPr>
            <a:normAutofit/>
          </a:bodyPr>
          <a:lstStyle/>
          <a:p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and its Implications to</a:t>
            </a:r>
            <a:b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</a:b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+mj-cs"/>
              </a:rPr>
              <a:t>Girls and Women in South Africa</a:t>
            </a:r>
            <a:endParaRPr lang="en-ZA" sz="2000">
              <a:solidFill>
                <a:schemeClr val="tx2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64258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B9A435-5917-6543-060C-ED017D3F6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FAVOURED SEX OF THE CHILD IN A FAMILY </a:t>
            </a:r>
            <a:endParaRPr lang="en-ZA" sz="360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3FDE0-1612-186F-1269-9A89F0FB5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prefer a boy child more than a girl because according to them the boy keeps the name of the family. </a:t>
            </a:r>
          </a:p>
          <a:p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They believe that he will ultimately be the head of the family. </a:t>
            </a:r>
          </a:p>
          <a:p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 woman fails to get a boy child culturally, a man will marry another wife so that a baby boy will be born.</a:t>
            </a:r>
          </a:p>
          <a:p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second woman fails, a third woman would be married.</a:t>
            </a:r>
          </a:p>
          <a:p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boy child is the heir of all the property of the house.</a:t>
            </a:r>
          </a:p>
          <a:p>
            <a:r>
              <a:rPr lang="en-US" sz="1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nlike a girl who will be married off </a:t>
            </a:r>
            <a:r>
              <a:rPr lang="en-ZA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another family</a:t>
            </a:r>
            <a:endParaRPr lang="en-ZA" sz="15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5001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F79A13-8B48-6AC8-E714-E7672B77E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FAVOURED SEX OF THE CHILD IN A FAMILY </a:t>
            </a:r>
            <a:endParaRPr lang="en-ZA" sz="360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6FD5B-FC3D-54C0-B504-46F83EA7D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in some families, girls were preferred more than boys because they believe that girls will take care of their aged ones.</a:t>
            </a:r>
          </a:p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support their children to get married because of </a:t>
            </a:r>
            <a:r>
              <a:rPr lang="en-US" sz="1800" b="0" i="1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lobola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families fail to attach value to their</a:t>
            </a:r>
            <a:r>
              <a:rPr lang="en-US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girl children.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43348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FFB022-6EB7-663D-9757-D2E7E24A3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PATRIACHAL PRACTICE IN A FAMILY SETUP </a:t>
            </a:r>
            <a:endParaRPr lang="en-ZA" sz="360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7A752-3315-9F8B-B139-5696A16C4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atriarchy disadvantages women, as they are not encouraged to go to school to further their studies or acquire  skills. </a:t>
            </a:r>
          </a:p>
          <a:p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 see patriarchy’s role as that which emphasizes that women must be pregnant and give birth to children.</a:t>
            </a:r>
          </a:p>
          <a:p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Patriarchy encourages young men to propose love and when pregnancy is conceived, they refuse responsibility.</a:t>
            </a:r>
          </a:p>
          <a:p>
            <a:r>
              <a:rPr lang="en-US" sz="1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oman </a:t>
            </a:r>
            <a:r>
              <a:rPr lang="en-US" sz="1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divorced </a:t>
            </a:r>
            <a:r>
              <a:rPr lang="en-ZA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failing to conceive.</a:t>
            </a:r>
          </a:p>
          <a:p>
            <a:r>
              <a:rPr lang="en-ZA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Patriarchy does not contribut</a:t>
            </a:r>
            <a:r>
              <a:rPr lang="en-ZA" sz="15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sz="15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raising children but the women or mothers will take the responsibility of providing food, shelter and education for the children</a:t>
            </a:r>
            <a:r>
              <a:rPr lang="en-US" sz="1500" b="0" i="0" u="none" strike="noStrike" baseline="0">
                <a:solidFill>
                  <a:schemeClr val="tx2"/>
                </a:solidFill>
                <a:latin typeface="Times New Roman" panose="02020603050405020304" pitchFamily="18" charset="0"/>
              </a:rPr>
              <a:t>.</a:t>
            </a:r>
            <a:endParaRPr lang="en-ZA" sz="15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90051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797BAD-598E-910B-D7DE-3E1C5AA98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PATRIACHAL PRACTICE IN A FAMILY SETUP </a:t>
            </a:r>
            <a:endParaRPr lang="en-ZA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CD06F6FF-AD35-F00E-A345-0226E6DD49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560376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276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DDDB96-66C6-4598-4B95-4EF93D984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b="1">
                <a:solidFill>
                  <a:schemeClr val="tx2"/>
                </a:solidFill>
              </a:rPr>
              <a:t>Patriarchy system </a:t>
            </a:r>
            <a:endParaRPr lang="en-ZA" sz="3600" b="1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97C6D-AB25-31AF-C179-C59889FF2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>
                <a:solidFill>
                  <a:schemeClr val="tx2"/>
                </a:solidFill>
              </a:rPr>
              <a:t>Patriarchy</a:t>
            </a:r>
            <a:r>
              <a:rPr lang="en-US" sz="1800">
                <a:solidFill>
                  <a:schemeClr val="tx2"/>
                </a:solidFill>
              </a:rPr>
              <a:t> is characterized by male dominance in societal roles, decision making and authority. </a:t>
            </a:r>
          </a:p>
          <a:p>
            <a:pPr marL="0" indent="0">
              <a:buNone/>
            </a:pPr>
            <a:r>
              <a:rPr lang="en-US" sz="1800" b="1" i="0">
                <a:solidFill>
                  <a:schemeClr val="tx2"/>
                </a:solidFill>
                <a:effectLst/>
                <a:latin typeface="Tahoma" panose="020B0604030504040204" pitchFamily="34" charset="0"/>
              </a:rPr>
              <a:t>Patriarchy</a:t>
            </a:r>
            <a:r>
              <a:rPr lang="en-US" sz="1800" b="0" i="0">
                <a:solidFill>
                  <a:schemeClr val="tx2"/>
                </a:solidFill>
                <a:effectLst/>
                <a:latin typeface="Tahoma" panose="020B0604030504040204" pitchFamily="34" charset="0"/>
              </a:rPr>
              <a:t> is a widespread </a:t>
            </a:r>
            <a:r>
              <a:rPr lang="en-US" sz="1800" b="0" i="0" u="none" strike="noStrike">
                <a:solidFill>
                  <a:schemeClr val="tx2"/>
                </a:solidFill>
                <a:effectLst/>
                <a:latin typeface="Tahoma" panose="020B0604030504040204" pitchFamily="34" charset="0"/>
              </a:rPr>
              <a:t>gender</a:t>
            </a:r>
            <a:r>
              <a:rPr lang="en-US" sz="1800" b="0" i="0">
                <a:solidFill>
                  <a:schemeClr val="tx2"/>
                </a:solidFill>
                <a:effectLst/>
                <a:latin typeface="Tahoma" panose="020B0604030504040204" pitchFamily="34" charset="0"/>
              </a:rPr>
              <a:t> </a:t>
            </a:r>
            <a:r>
              <a:rPr lang="en-US" sz="1800" b="0" i="0" u="none" strike="noStrike">
                <a:solidFill>
                  <a:schemeClr val="tx2"/>
                </a:solidFill>
                <a:effectLst/>
                <a:latin typeface="Tahoma" panose="020B0604030504040204" pitchFamily="34" charset="0"/>
              </a:rPr>
              <a:t>ideology</a:t>
            </a:r>
            <a:r>
              <a:rPr lang="en-US" sz="1800" b="0" i="0">
                <a:solidFill>
                  <a:schemeClr val="tx2"/>
                </a:solidFill>
                <a:effectLst/>
                <a:latin typeface="Tahoma" panose="020B0604030504040204" pitchFamily="34" charset="0"/>
              </a:rPr>
              <a:t> that positions men as rulers of private and public life. </a:t>
            </a:r>
            <a:endParaRPr lang="en-US" sz="1800">
              <a:solidFill>
                <a:schemeClr val="tx2"/>
              </a:solidFill>
            </a:endParaRPr>
          </a:p>
          <a:p>
            <a:endParaRPr lang="en-ZA" sz="18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6489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33EB0E-AC12-130C-D52B-E53718349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 Patriarchy system </a:t>
            </a:r>
            <a:endParaRPr lang="en-ZA" sz="360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ECA95-E9AB-19BA-C065-880194A1D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maintain their privilege by controlling women and anyone else who might threaten their</a:t>
            </a:r>
            <a:r>
              <a:rPr lang="en-US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positions. </a:t>
            </a:r>
          </a:p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 are subordinated and treated as inferior because they are culturally defined </a:t>
            </a:r>
            <a:r>
              <a:rPr lang="en-ZA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inferior. </a:t>
            </a:r>
          </a:p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 are oppressed by the culture that also believes that they are powerless and dependent </a:t>
            </a:r>
            <a:r>
              <a:rPr lang="en-ZA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men. </a:t>
            </a:r>
          </a:p>
          <a:p>
            <a:endParaRPr lang="en-ZA" sz="18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13143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F8C55E-7023-0EF4-1914-CE1A661D3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Patriarchy System </a:t>
            </a:r>
            <a:endParaRPr lang="en-ZA" sz="360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11F0D-DD1E-2FAD-C237-2F8E857A0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 are also controlled in every aspect of life, for example, in the reproduction process, number of children to bear, and the type of work women should do. </a:t>
            </a:r>
          </a:p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Patriarchy is experienced everywhere in South Africa among all ethnic groups and all </a:t>
            </a:r>
            <a:r>
              <a:rPr lang="en-ZA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racial groupings. </a:t>
            </a:r>
          </a:p>
          <a:p>
            <a:r>
              <a:rPr lang="en-US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 women in South Africa suffer a triple oppression in terms of gender, race and class position. </a:t>
            </a:r>
          </a:p>
          <a:p>
            <a:r>
              <a:rPr lang="en-ZA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ZA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control 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 in the private sphere and they are forced to do things they do not want.</a:t>
            </a:r>
            <a:endParaRPr lang="en-ZA" sz="18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151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CA01E6-A80B-8222-DA54-5C134831B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 b="1">
                <a:solidFill>
                  <a:schemeClr val="tx2"/>
                </a:solidFill>
                <a:latin typeface="Abadi" panose="020B0604020104020204" pitchFamily="34" charset="0"/>
              </a:rPr>
              <a:t>FACTORS SHAPING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badi" panose="020B0604020104020204" pitchFamily="34" charset="0"/>
              </a:rPr>
              <a:t> ROLE OF PATRIARCHY IN FAMILY SETTINGS</a:t>
            </a:r>
            <a:r>
              <a:rPr lang="en-US" sz="3600" b="1">
                <a:solidFill>
                  <a:schemeClr val="tx2"/>
                </a:solidFill>
                <a:latin typeface="Abadi" panose="020B0604020104020204" pitchFamily="34" charset="0"/>
              </a:rPr>
              <a:t>  </a:t>
            </a:r>
            <a:endParaRPr lang="en-ZA" sz="3600" b="1">
              <a:solidFill>
                <a:schemeClr val="tx2"/>
              </a:solidFill>
              <a:latin typeface="Abadi" panose="020B0604020104020204" pitchFamily="34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C3563-BC9F-D838-B21E-347BE60E2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kumimoji="0" lang="en-ZA" sz="18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DECISION-MAKING PROCESS ON THE SIZE OF THE FAMILY</a:t>
            </a:r>
          </a:p>
          <a:p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CULTURAL BELIEFS ON MARITAL ISSUES CONCERNING ARRANGEMENT OF MARRIAGE</a:t>
            </a:r>
          </a:p>
          <a:p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 COMMUNICATION BETWEEN HUSBAND AND WIFE </a:t>
            </a:r>
          </a:p>
          <a:p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BELIEFS OF MEN REGARDING CONTRACEPTIVES </a:t>
            </a: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badi" panose="020B0604020104020204" pitchFamily="34" charset="0"/>
              <a:ea typeface="+mj-ea"/>
              <a:cs typeface="+mj-cs"/>
            </a:endParaRPr>
          </a:p>
          <a:p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FAVOURED SEX OF THE CHILD IN A FAMILY</a:t>
            </a:r>
          </a:p>
          <a:p>
            <a:r>
              <a:rPr kumimoji="0" lang="en-US" sz="180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badi" panose="020B0604020104020204" pitchFamily="34" charset="0"/>
                <a:ea typeface="+mj-ea"/>
                <a:cs typeface="+mj-cs"/>
              </a:rPr>
              <a:t> PATRIACHAL PRACTICE IN A FAMILY SETUP </a:t>
            </a:r>
          </a:p>
          <a:p>
            <a:pPr marL="0" indent="0">
              <a:buNone/>
            </a:pPr>
            <a:endParaRPr kumimoji="0" lang="en-US" sz="180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badi" panose="020B0604020104020204" pitchFamily="34" charset="0"/>
              <a:ea typeface="+mj-ea"/>
              <a:cs typeface="+mj-cs"/>
            </a:endParaRPr>
          </a:p>
          <a:p>
            <a:endParaRPr lang="en-ZA" sz="1800">
              <a:solidFill>
                <a:schemeClr val="tx2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21227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12A498-6203-B136-F3DA-3BA87732A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ZA" sz="3600" b="1" i="0" u="none" strike="noStrike" baseline="0">
                <a:solidFill>
                  <a:schemeClr val="tx2"/>
                </a:solidFill>
                <a:latin typeface="Times New Roman" panose="02020603050405020304" pitchFamily="18" charset="0"/>
              </a:rPr>
              <a:t>Decision-making Process on the</a:t>
            </a:r>
            <a:br>
              <a:rPr lang="en-ZA" sz="3600" b="1" i="0" u="none" strike="noStrike" baseline="0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en-ZA" sz="3600" b="1" i="0" u="none" strike="noStrike" baseline="0">
                <a:solidFill>
                  <a:schemeClr val="tx2"/>
                </a:solidFill>
                <a:latin typeface="Times New Roman" panose="02020603050405020304" pitchFamily="18" charset="0"/>
              </a:rPr>
              <a:t>Size of the Family</a:t>
            </a:r>
            <a:endParaRPr lang="en-ZA" sz="360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B68C4-321A-41D0-AE02-4A26DA5B7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en-US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decide on their family size, specifically on the number of children they want. </a:t>
            </a:r>
          </a:p>
          <a:p>
            <a:r>
              <a:rPr lang="en-ZA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Female 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fertility is controlled by men in that women are expected to bear how many children to satisfy men.  </a:t>
            </a:r>
          </a:p>
          <a:p>
            <a:r>
              <a:rPr lang="en-ZA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ZA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ducation makes 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 socially and economically independent and makes them command respect both at the workplace and in the family.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23942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81F626-F24B-5349-D12F-DA295EBF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CULTURAL BELIEFS ON MARITAL ISSUES CONCERNING ARRANGEMENT OF MARRIAGE </a:t>
            </a:r>
            <a:endParaRPr lang="en-ZA" sz="360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239F5-A650-9249-C11C-B6F3A974D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ZA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ZA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lders from the f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amily select the family where their daughters should marry, because they knew the family background. </a:t>
            </a:r>
          </a:p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elders will send </a:t>
            </a:r>
            <a:r>
              <a:rPr lang="en-US" sz="1800" b="0" i="1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lobola 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(bride price) and marry for their young man. </a:t>
            </a:r>
          </a:p>
          <a:p>
            <a:r>
              <a:rPr lang="en-US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the family is poor, they may borrow money from a rich family. In such a context, they will then arrange marriage for the girl child without her consent while she is very young. </a:t>
            </a:r>
          </a:p>
          <a:p>
            <a:pPr marL="0" indent="0">
              <a:buNone/>
            </a:pPr>
            <a:endParaRPr lang="en-ZA" sz="18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53634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AAD2BA-4CFD-FE22-B9D8-2832E7982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280679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COMMUNICATION BETWEEN HUSBAND AND WIFE </a:t>
            </a:r>
            <a:endParaRPr lang="en-ZA" sz="360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B7ACA-0B6D-0CD6-680B-CEFB655A5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90979"/>
            <a:ext cx="9833548" cy="2693976"/>
          </a:xfrm>
        </p:spPr>
        <p:txBody>
          <a:bodyPr>
            <a:normAutofit/>
          </a:bodyPr>
          <a:lstStyle/>
          <a:p>
            <a:r>
              <a:rPr lang="en-US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800" b="0" i="1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auntie and men 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mediator in the family.</a:t>
            </a:r>
          </a:p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She is the one to take all decisions and communicates these to members of the family.</a:t>
            </a:r>
          </a:p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take women as part of their property as they pay </a:t>
            </a:r>
            <a:r>
              <a:rPr lang="en-US" sz="1800" b="0" i="1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lobola 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in-laws and while there were no problems in the past, </a:t>
            </a:r>
            <a:r>
              <a:rPr lang="en-ZA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 are changing.</a:t>
            </a:r>
          </a:p>
          <a:p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obvious explanation for this scenario is that education empowers the women </a:t>
            </a:r>
            <a:r>
              <a:rPr lang="en-ZA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voice their concerns.</a:t>
            </a:r>
          </a:p>
          <a:p>
            <a:r>
              <a:rPr lang="en-US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is very difficult in the family where sisters-in law have </a:t>
            </a:r>
            <a:r>
              <a:rPr lang="en-ZA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power.</a:t>
            </a:r>
            <a:endParaRPr lang="en-ZA" sz="180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34946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2A1234-6C0C-9600-96F7-DBFAF187F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BELIEFS OF MEN REGARDING CONTRACEPTIVES </a:t>
            </a:r>
            <a:endParaRPr lang="en-ZA" sz="3600">
              <a:solidFill>
                <a:schemeClr val="tx2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103C2-88F0-6722-9D66-9945BD0C7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r>
              <a:rPr lang="en-US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do not accept the use of contraceptives because they would like to select the method of prevention which suits them.</a:t>
            </a:r>
            <a:endParaRPr lang="en-ZA" sz="1800" b="0" i="0" u="none" strike="noStrike" baseline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prevent pregnancies by separating from their wives for many years without coming home. </a:t>
            </a:r>
          </a:p>
          <a:p>
            <a:r>
              <a:rPr lang="en-ZA"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Women use the practice of m</a:t>
            </a:r>
            <a:r>
              <a:rPr lang="en-ZA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enstrual </a:t>
            </a:r>
            <a:r>
              <a:rPr lang="en-US" sz="1800" b="0" i="0" u="none" strike="noStrike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 and herbs  mixed and the prepared mixture is hidden somewhere unknown to the woman but known by the practitioner. 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4573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898</Words>
  <Application>Microsoft Office PowerPoint</Application>
  <PresentationFormat>Widescreen</PresentationFormat>
  <Paragraphs>61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Abadi</vt:lpstr>
      <vt:lpstr>Aptos</vt:lpstr>
      <vt:lpstr>Aptos Display</vt:lpstr>
      <vt:lpstr>Arial</vt:lpstr>
      <vt:lpstr>Tahoma</vt:lpstr>
      <vt:lpstr>Times New Roman</vt:lpstr>
      <vt:lpstr>Office Theme</vt:lpstr>
      <vt:lpstr>The Role of Patriarchy in Family Settings</vt:lpstr>
      <vt:lpstr>Patriarchy system </vt:lpstr>
      <vt:lpstr> Patriarchy system </vt:lpstr>
      <vt:lpstr>Patriarchy System </vt:lpstr>
      <vt:lpstr>FACTORS SHAPING ROLE OF PATRIARCHY IN FAMILY SETTINGS  </vt:lpstr>
      <vt:lpstr>Decision-making Process on the Size of the Family</vt:lpstr>
      <vt:lpstr>CULTURAL BELIEFS ON MARITAL ISSUES CONCERNING ARRANGEMENT OF MARRIAGE </vt:lpstr>
      <vt:lpstr>COMMUNICATION BETWEEN HUSBAND AND WIFE </vt:lpstr>
      <vt:lpstr>BELIEFS OF MEN REGARDING CONTRACEPTIVES </vt:lpstr>
      <vt:lpstr>FAVOURED SEX OF THE CHILD IN A FAMILY </vt:lpstr>
      <vt:lpstr>FAVOURED SEX OF THE CHILD IN A FAMILY </vt:lpstr>
      <vt:lpstr>PATRIACHAL PRACTICE IN A FAMILY SETUP </vt:lpstr>
      <vt:lpstr>PATRIACHAL PRACTICE IN A FAMILY SETUP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Cecilia Z. Simelane</dc:creator>
  <cp:lastModifiedBy>Cecilia Z. Simelane</cp:lastModifiedBy>
  <cp:revision>3</cp:revision>
  <dcterms:created xsi:type="dcterms:W3CDTF">2024-09-11T13:44:51Z</dcterms:created>
  <dcterms:modified xsi:type="dcterms:W3CDTF">2024-09-12T08:01:32Z</dcterms:modified>
</cp:coreProperties>
</file>