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0" r:id="rId1"/>
  </p:sldMasterIdLst>
  <p:notesMasterIdLst>
    <p:notesMasterId r:id="rId46"/>
  </p:notesMasterIdLst>
  <p:sldIdLst>
    <p:sldId id="333" r:id="rId2"/>
    <p:sldId id="343" r:id="rId3"/>
    <p:sldId id="344" r:id="rId4"/>
    <p:sldId id="345" r:id="rId5"/>
    <p:sldId id="346" r:id="rId6"/>
    <p:sldId id="347" r:id="rId7"/>
    <p:sldId id="348" r:id="rId8"/>
    <p:sldId id="349" r:id="rId9"/>
    <p:sldId id="350" r:id="rId10"/>
    <p:sldId id="351" r:id="rId11"/>
    <p:sldId id="352" r:id="rId12"/>
    <p:sldId id="353" r:id="rId13"/>
    <p:sldId id="354" r:id="rId14"/>
    <p:sldId id="355" r:id="rId15"/>
    <p:sldId id="356" r:id="rId16"/>
    <p:sldId id="357" r:id="rId17"/>
    <p:sldId id="358" r:id="rId18"/>
    <p:sldId id="359" r:id="rId19"/>
    <p:sldId id="360" r:id="rId20"/>
    <p:sldId id="361" r:id="rId21"/>
    <p:sldId id="362" r:id="rId22"/>
    <p:sldId id="363" r:id="rId23"/>
    <p:sldId id="364" r:id="rId24"/>
    <p:sldId id="365" r:id="rId25"/>
    <p:sldId id="366" r:id="rId26"/>
    <p:sldId id="367" r:id="rId27"/>
    <p:sldId id="368" r:id="rId28"/>
    <p:sldId id="369" r:id="rId29"/>
    <p:sldId id="370" r:id="rId30"/>
    <p:sldId id="371" r:id="rId31"/>
    <p:sldId id="372" r:id="rId32"/>
    <p:sldId id="373" r:id="rId33"/>
    <p:sldId id="374" r:id="rId34"/>
    <p:sldId id="375" r:id="rId35"/>
    <p:sldId id="376" r:id="rId36"/>
    <p:sldId id="377" r:id="rId37"/>
    <p:sldId id="378" r:id="rId38"/>
    <p:sldId id="379" r:id="rId39"/>
    <p:sldId id="380" r:id="rId40"/>
    <p:sldId id="381" r:id="rId41"/>
    <p:sldId id="382" r:id="rId42"/>
    <p:sldId id="383" r:id="rId43"/>
    <p:sldId id="384" r:id="rId44"/>
    <p:sldId id="385" r:id="rId45"/>
  </p:sldIdLst>
  <p:sldSz cx="9144000" cy="6858000" type="screen4x3"/>
  <p:notesSz cx="6858000" cy="9144000"/>
  <p:custDataLst>
    <p:tags r:id="rId47"/>
  </p:custDataLst>
  <p:defaultTextStyle>
    <a:defPPr>
      <a:defRPr lang="en-US"/>
    </a:defPPr>
    <a:lvl1pPr algn="l" rtl="0" eaLnBrk="0" fontAlgn="base" hangingPunct="0">
      <a:spcBef>
        <a:spcPct val="0"/>
      </a:spcBef>
      <a:spcAft>
        <a:spcPct val="0"/>
      </a:spcAft>
      <a:defRPr sz="2400" kern="1200">
        <a:solidFill>
          <a:schemeClr val="tx1"/>
        </a:solidFill>
        <a:latin typeface="Arial"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Arial"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Arial"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Arial"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Arial" charset="0"/>
        <a:ea typeface="MS PGothic" pitchFamily="34" charset="-128"/>
        <a:cs typeface="+mn-cs"/>
      </a:defRPr>
    </a:lvl5pPr>
    <a:lvl6pPr marL="2286000" algn="l" defTabSz="914400" rtl="0" eaLnBrk="1" latinLnBrk="0" hangingPunct="1">
      <a:defRPr sz="2400" kern="1200">
        <a:solidFill>
          <a:schemeClr val="tx1"/>
        </a:solidFill>
        <a:latin typeface="Arial" charset="0"/>
        <a:ea typeface="MS PGothic" pitchFamily="34" charset="-128"/>
        <a:cs typeface="+mn-cs"/>
      </a:defRPr>
    </a:lvl6pPr>
    <a:lvl7pPr marL="2743200" algn="l" defTabSz="914400" rtl="0" eaLnBrk="1" latinLnBrk="0" hangingPunct="1">
      <a:defRPr sz="2400" kern="1200">
        <a:solidFill>
          <a:schemeClr val="tx1"/>
        </a:solidFill>
        <a:latin typeface="Arial" charset="0"/>
        <a:ea typeface="MS PGothic" pitchFamily="34" charset="-128"/>
        <a:cs typeface="+mn-cs"/>
      </a:defRPr>
    </a:lvl7pPr>
    <a:lvl8pPr marL="3200400" algn="l" defTabSz="914400" rtl="0" eaLnBrk="1" latinLnBrk="0" hangingPunct="1">
      <a:defRPr sz="2400" kern="1200">
        <a:solidFill>
          <a:schemeClr val="tx1"/>
        </a:solidFill>
        <a:latin typeface="Arial" charset="0"/>
        <a:ea typeface="MS PGothic" pitchFamily="34" charset="-128"/>
        <a:cs typeface="+mn-cs"/>
      </a:defRPr>
    </a:lvl8pPr>
    <a:lvl9pPr marL="3657600" algn="l" defTabSz="914400" rtl="0" eaLnBrk="1" latinLnBrk="0" hangingPunct="1">
      <a:defRPr sz="2400" kern="1200">
        <a:solidFill>
          <a:schemeClr val="tx1"/>
        </a:solidFill>
        <a:latin typeface="Arial" charset="0"/>
        <a:ea typeface="MS PGothic" pitchFamily="34" charset="-128"/>
        <a:cs typeface="+mn-cs"/>
      </a:defRPr>
    </a:lvl9pPr>
  </p:defaultTextStyle>
  <p:extLst>
    <p:ext uri="{EFAFB233-063F-42B5-8137-9DF3F51BA10A}">
      <p15:sldGuideLst xmlns:p15="http://schemas.microsoft.com/office/powerpoint/2012/main">
        <p15:guide id="1" orient="horz" pos="41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BChien" initials="" lastIdx="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4" autoAdjust="0"/>
    <p:restoredTop sz="90033" autoAdjust="0"/>
  </p:normalViewPr>
  <p:slideViewPr>
    <p:cSldViewPr>
      <p:cViewPr varScale="1">
        <p:scale>
          <a:sx n="62" d="100"/>
          <a:sy n="62" d="100"/>
        </p:scale>
        <p:origin x="1400" y="40"/>
      </p:cViewPr>
      <p:guideLst>
        <p:guide orient="horz" pos="410"/>
        <p:guide pos="2880"/>
      </p:guideLst>
    </p:cSldViewPr>
  </p:slideViewPr>
  <p:outlineViewPr>
    <p:cViewPr>
      <p:scale>
        <a:sx n="33" d="100"/>
        <a:sy n="33" d="100"/>
      </p:scale>
      <p:origin x="0" y="27174"/>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gs" Target="tags/tag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ABCD516-B9F2-4C78-8B72-BC50C902C5B7}"/>
              </a:ext>
            </a:extLst>
          </p:cNvPr>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Arial" charset="0"/>
                <a:ea typeface="ＭＳ Ｐゴシック" pitchFamily="-109" charset="-128"/>
                <a:cs typeface="+mn-cs"/>
              </a:defRPr>
            </a:lvl1pPr>
          </a:lstStyle>
          <a:p>
            <a:pPr>
              <a:defRPr/>
            </a:pPr>
            <a:endParaRPr lang="en-US" dirty="0"/>
          </a:p>
        </p:txBody>
      </p:sp>
      <p:sp>
        <p:nvSpPr>
          <p:cNvPr id="3" name="Date Placeholder 2">
            <a:extLst>
              <a:ext uri="{FF2B5EF4-FFF2-40B4-BE49-F238E27FC236}">
                <a16:creationId xmlns:a16="http://schemas.microsoft.com/office/drawing/2014/main" id="{2670F07D-521B-4C95-87BF-CB9D19926E89}"/>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Arial" panose="020B0604020202020204" pitchFamily="34" charset="0"/>
              </a:defRPr>
            </a:lvl1pPr>
          </a:lstStyle>
          <a:p>
            <a:pPr>
              <a:defRPr/>
            </a:pPr>
            <a:fld id="{2A5D35AC-C77B-4815-836E-9D74A9BA7FA3}" type="datetime1">
              <a:rPr lang="en-US" altLang="en-US"/>
              <a:pPr>
                <a:defRPr/>
              </a:pPr>
              <a:t>3/30/2021</a:t>
            </a:fld>
            <a:endParaRPr lang="en-US" altLang="en-US" dirty="0"/>
          </a:p>
        </p:txBody>
      </p:sp>
      <p:sp>
        <p:nvSpPr>
          <p:cNvPr id="4" name="Slide Image Placeholder 3">
            <a:extLst>
              <a:ext uri="{FF2B5EF4-FFF2-40B4-BE49-F238E27FC236}">
                <a16:creationId xmlns:a16="http://schemas.microsoft.com/office/drawing/2014/main" id="{8C33E9EA-5C2C-4951-81B4-F6119A49126C}"/>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dirty="0"/>
          </a:p>
        </p:txBody>
      </p:sp>
      <p:sp>
        <p:nvSpPr>
          <p:cNvPr id="5" name="Notes Placeholder 4">
            <a:extLst>
              <a:ext uri="{FF2B5EF4-FFF2-40B4-BE49-F238E27FC236}">
                <a16:creationId xmlns:a16="http://schemas.microsoft.com/office/drawing/2014/main" id="{2960172E-06B2-43C7-9986-7FBECFBED222}"/>
              </a:ext>
            </a:extLst>
          </p:cNvPr>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6B06AA93-734C-4B46-9720-F93F8E416CAE}"/>
              </a:ext>
            </a:extLst>
          </p:cNvPr>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Arial" charset="0"/>
                <a:ea typeface="ＭＳ Ｐゴシック" pitchFamily="-109" charset="-128"/>
                <a:cs typeface="+mn-cs"/>
              </a:defRPr>
            </a:lvl1pPr>
          </a:lstStyle>
          <a:p>
            <a:pPr>
              <a:defRPr/>
            </a:pPr>
            <a:endParaRPr lang="en-US" dirty="0"/>
          </a:p>
        </p:txBody>
      </p:sp>
      <p:sp>
        <p:nvSpPr>
          <p:cNvPr id="7" name="Slide Number Placeholder 6">
            <a:extLst>
              <a:ext uri="{FF2B5EF4-FFF2-40B4-BE49-F238E27FC236}">
                <a16:creationId xmlns:a16="http://schemas.microsoft.com/office/drawing/2014/main" id="{0BADCE24-2C34-4504-9ED0-A0C13A42D469}"/>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3E3770A9-4409-44E8-B281-3A59BAA70F53}" type="slidenum">
              <a:rPr lang="en-US" altLang="en-US"/>
              <a:pPr/>
              <a:t>‹#›</a:t>
            </a:fld>
            <a:endParaRPr lang="en-US" altLang="en-US" dirty="0"/>
          </a:p>
        </p:txBody>
      </p:sp>
    </p:spTree>
    <p:extLst>
      <p:ext uri="{BB962C8B-B14F-4D97-AF65-F5344CB8AC3E}">
        <p14:creationId xmlns:p14="http://schemas.microsoft.com/office/powerpoint/2010/main" val="187378099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ＭＳ Ｐゴシック" pitchFamily="-109" charset="-128"/>
      </a:defRPr>
    </a:lvl1pPr>
    <a:lvl2pPr marL="4572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Figure 2.1 DNA is organized in a double helix, with strands of phosphates and sugars linked by nucleotide bases.</a:t>
            </a:r>
          </a:p>
          <a:p>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3E3770A9-4409-44E8-B281-3A59BAA70F53}" type="slidenum">
              <a:rPr lang="en-US" altLang="en-US" smtClean="0"/>
              <a:pPr/>
              <a:t>7</a:t>
            </a:fld>
            <a:endParaRPr lang="en-US" altLang="en-US" dirty="0"/>
          </a:p>
        </p:txBody>
      </p:sp>
    </p:spTree>
    <p:extLst>
      <p:ext uri="{BB962C8B-B14F-4D97-AF65-F5344CB8AC3E}">
        <p14:creationId xmlns:p14="http://schemas.microsoft.com/office/powerpoint/2010/main" val="34993305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Figure 2.2 In single-gene inheritance, a heterozygous father and a heterozygous mother can have a healthy child, a child with sickle-cell trait, or a child with sickle-cell disease.</a:t>
            </a:r>
          </a:p>
          <a:p>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3E3770A9-4409-44E8-B281-3A59BAA70F53}" type="slidenum">
              <a:rPr lang="en-US" altLang="en-US" smtClean="0"/>
              <a:pPr/>
              <a:t>13</a:t>
            </a:fld>
            <a:endParaRPr lang="en-US" altLang="en-US" dirty="0"/>
          </a:p>
        </p:txBody>
      </p:sp>
    </p:spTree>
    <p:extLst>
      <p:ext uri="{BB962C8B-B14F-4D97-AF65-F5344CB8AC3E}">
        <p14:creationId xmlns:p14="http://schemas.microsoft.com/office/powerpoint/2010/main" val="14586913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solidFill>
                  <a:srgbClr val="FF3300"/>
                </a:solidFill>
              </a:rPr>
              <a:t>Figure 2.5 </a:t>
            </a:r>
            <a:r>
              <a:rPr lang="en-US" altLang="en-US" dirty="0" smtClean="0">
                <a:solidFill>
                  <a:srgbClr val="FF3300"/>
                </a:solidFill>
                <a:latin typeface="Arial" charset="0"/>
              </a:rPr>
              <a:t>Events of the period of the zygote.</a:t>
            </a:r>
          </a:p>
          <a:p>
            <a:endParaRPr lang="en-US" altLang="en-US" dirty="0" smtClean="0">
              <a:latin typeface="Arial" charset="0"/>
            </a:endParaRPr>
          </a:p>
          <a:p>
            <a:pPr eaLnBrk="1" hangingPunct="1">
              <a:spcBef>
                <a:spcPct val="0"/>
              </a:spcBef>
            </a:pPr>
            <a:endParaRPr lang="en-US" altLang="en-US" b="1" dirty="0" smtClean="0">
              <a:solidFill>
                <a:srgbClr val="FF3300"/>
              </a:solidFill>
            </a:endParaRPr>
          </a:p>
          <a:p>
            <a:endParaRPr lang="en-US" dirty="0"/>
          </a:p>
        </p:txBody>
      </p:sp>
      <p:sp>
        <p:nvSpPr>
          <p:cNvPr id="4" name="Slide Number Placeholder 3"/>
          <p:cNvSpPr>
            <a:spLocks noGrp="1"/>
          </p:cNvSpPr>
          <p:nvPr>
            <p:ph type="sldNum" sz="quarter" idx="10"/>
          </p:nvPr>
        </p:nvSpPr>
        <p:spPr/>
        <p:txBody>
          <a:bodyPr/>
          <a:lstStyle/>
          <a:p>
            <a:fld id="{3E3770A9-4409-44E8-B281-3A59BAA70F53}" type="slidenum">
              <a:rPr lang="en-US" altLang="en-US" smtClean="0"/>
              <a:pPr/>
              <a:t>23</a:t>
            </a:fld>
            <a:endParaRPr lang="en-US" altLang="en-US" dirty="0"/>
          </a:p>
        </p:txBody>
      </p:sp>
    </p:spTree>
    <p:extLst>
      <p:ext uri="{BB962C8B-B14F-4D97-AF65-F5344CB8AC3E}">
        <p14:creationId xmlns:p14="http://schemas.microsoft.com/office/powerpoint/2010/main" val="4417463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Figure 2.11 </a:t>
            </a:r>
            <a:r>
              <a:rPr lang="en-US" altLang="en-US" dirty="0" smtClean="0">
                <a:solidFill>
                  <a:srgbClr val="FF0000"/>
                </a:solidFill>
                <a:latin typeface="Arial" charset="0"/>
              </a:rPr>
              <a:t>Labor includes three stages, beginning when the uterus contracts and ending when the placenta is expelled.</a:t>
            </a:r>
          </a:p>
          <a:p>
            <a:endParaRPr lang="en-US" altLang="en-US" b="1" dirty="0" smtClean="0"/>
          </a:p>
          <a:p>
            <a:endParaRPr lang="en-US" dirty="0"/>
          </a:p>
        </p:txBody>
      </p:sp>
      <p:sp>
        <p:nvSpPr>
          <p:cNvPr id="4" name="Slide Number Placeholder 3"/>
          <p:cNvSpPr>
            <a:spLocks noGrp="1"/>
          </p:cNvSpPr>
          <p:nvPr>
            <p:ph type="sldNum" sz="quarter" idx="10"/>
          </p:nvPr>
        </p:nvSpPr>
        <p:spPr/>
        <p:txBody>
          <a:bodyPr/>
          <a:lstStyle/>
          <a:p>
            <a:fld id="{3E3770A9-4409-44E8-B281-3A59BAA70F53}" type="slidenum">
              <a:rPr lang="en-US" altLang="en-US" smtClean="0"/>
              <a:pPr/>
              <a:t>39</a:t>
            </a:fld>
            <a:endParaRPr lang="en-US" altLang="en-US" dirty="0"/>
          </a:p>
        </p:txBody>
      </p:sp>
    </p:spTree>
    <p:extLst>
      <p:ext uri="{BB962C8B-B14F-4D97-AF65-F5344CB8AC3E}">
        <p14:creationId xmlns:p14="http://schemas.microsoft.com/office/powerpoint/2010/main" val="26707475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smtClean="0"/>
              <a:t>Figure 2.13 </a:t>
            </a:r>
            <a:r>
              <a:rPr lang="en-US" altLang="en-US" dirty="0" smtClean="0">
                <a:solidFill>
                  <a:srgbClr val="FF0000"/>
                </a:solidFill>
                <a:latin typeface="Arial" charset="0"/>
              </a:rPr>
              <a:t>Compared to most developed countries, the United States has a high mortality rate.</a:t>
            </a:r>
          </a:p>
          <a:p>
            <a:pPr eaLnBrk="1" hangingPunct="1"/>
            <a:endParaRPr lang="en-US" altLang="en-US" b="1" dirty="0" smtClean="0">
              <a:solidFill>
                <a:srgbClr val="FF0000"/>
              </a:solidFill>
              <a:latin typeface="Arial" charset="0"/>
            </a:endParaRPr>
          </a:p>
          <a:p>
            <a:pPr eaLnBrk="1" hangingPunct="1"/>
            <a:endParaRPr lang="en-US" altLang="en-US" b="1" dirty="0" smtClean="0">
              <a:solidFill>
                <a:srgbClr val="FF0000"/>
              </a:solidFill>
              <a:latin typeface="Arial" charset="0"/>
            </a:endParaRPr>
          </a:p>
          <a:p>
            <a:endParaRPr lang="en-US" altLang="en-US" b="1" dirty="0" smtClean="0"/>
          </a:p>
          <a:p>
            <a:endParaRPr lang="en-US" dirty="0"/>
          </a:p>
        </p:txBody>
      </p:sp>
      <p:sp>
        <p:nvSpPr>
          <p:cNvPr id="4" name="Slide Number Placeholder 3"/>
          <p:cNvSpPr>
            <a:spLocks noGrp="1"/>
          </p:cNvSpPr>
          <p:nvPr>
            <p:ph type="sldNum" sz="quarter" idx="10"/>
          </p:nvPr>
        </p:nvSpPr>
        <p:spPr/>
        <p:txBody>
          <a:bodyPr/>
          <a:lstStyle/>
          <a:p>
            <a:fld id="{3E3770A9-4409-44E8-B281-3A59BAA70F53}" type="slidenum">
              <a:rPr lang="en-US" altLang="en-US" smtClean="0"/>
              <a:pPr/>
              <a:t>44</a:t>
            </a:fld>
            <a:endParaRPr lang="en-US" altLang="en-US" dirty="0"/>
          </a:p>
        </p:txBody>
      </p:sp>
    </p:spTree>
    <p:extLst>
      <p:ext uri="{BB962C8B-B14F-4D97-AF65-F5344CB8AC3E}">
        <p14:creationId xmlns:p14="http://schemas.microsoft.com/office/powerpoint/2010/main" val="9628797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Content Placeholder 7"/>
          <p:cNvSpPr>
            <a:spLocks noGrp="1"/>
          </p:cNvSpPr>
          <p:nvPr>
            <p:ph sz="quarter" idx="10"/>
          </p:nvPr>
        </p:nvSpPr>
        <p:spPr>
          <a:xfrm>
            <a:off x="2133600" y="6324600"/>
            <a:ext cx="5181600" cy="457200"/>
          </a:xfrm>
        </p:spPr>
        <p:txBody>
          <a:bodyPr>
            <a:noAutofit/>
          </a:bodyPr>
          <a:lstStyle>
            <a:lvl1pPr>
              <a:defRPr sz="1200"/>
            </a:lvl1pPr>
            <a:lvl2pPr>
              <a:defRPr sz="1200"/>
            </a:lvl2pPr>
            <a:lvl3pPr>
              <a:defRPr sz="1200"/>
            </a:lvl3pPr>
            <a:lvl4pPr>
              <a:defRPr sz="1200"/>
            </a:lvl4pPr>
            <a:lvl5pP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1609169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52044" y="63674"/>
            <a:ext cx="7215756" cy="1054368"/>
          </a:xfrm>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Box 6"/>
          <p:cNvSpPr txBox="1">
            <a:spLocks noChangeArrowheads="1"/>
          </p:cNvSpPr>
          <p:nvPr userDrawn="1"/>
        </p:nvSpPr>
        <p:spPr bwMode="auto">
          <a:xfrm>
            <a:off x="1507812" y="6491231"/>
            <a:ext cx="649318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lvl="0" indent="0" algn="ctr">
              <a:spcBef>
                <a:spcPts val="0"/>
              </a:spcBef>
              <a:buNone/>
              <a:defRPr/>
            </a:pPr>
            <a:r>
              <a:rPr lang="en-US" sz="1200" dirty="0" smtClean="0">
                <a:solidFill>
                  <a:schemeClr val="tx1"/>
                </a:solidFill>
              </a:rPr>
              <a:t>© 2019 Cengage. All rights reserved.</a:t>
            </a:r>
            <a:endParaRPr lang="en-US" sz="1200" dirty="0">
              <a:solidFill>
                <a:schemeClr val="tx1"/>
              </a:solidFill>
            </a:endParaRPr>
          </a:p>
        </p:txBody>
      </p:sp>
    </p:spTree>
    <p:extLst>
      <p:ext uri="{BB962C8B-B14F-4D97-AF65-F5344CB8AC3E}">
        <p14:creationId xmlns:p14="http://schemas.microsoft.com/office/powerpoint/2010/main" val="296071673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752600" y="228600"/>
            <a:ext cx="6934200" cy="79216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3"/>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676400" y="1029222"/>
            <a:ext cx="7467600" cy="320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4994" name="Picture 2"/>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7625" y="228600"/>
            <a:ext cx="162877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34229557"/>
      </p:ext>
    </p:extLst>
  </p:cSld>
  <p:clrMap bg1="lt1" tx1="dk1" bg2="lt2" tx2="dk2" accent1="accent1" accent2="accent2" accent3="accent3" accent4="accent4" accent5="accent5" accent6="accent6" hlink="hlink" folHlink="folHlink"/>
  <p:sldLayoutIdLst>
    <p:sldLayoutId id="2147483661" r:id="rId1"/>
    <p:sldLayoutId id="2147483662" r:id="rId2"/>
  </p:sldLayoutIdLst>
  <p:hf sldNum="0" hdr="0" dt="0"/>
  <p:txStyles>
    <p:titleStyle>
      <a:lvl1pPr algn="ctr" defTabSz="914400" rtl="0" eaLnBrk="1" latinLnBrk="0" hangingPunct="1">
        <a:spcBef>
          <a:spcPct val="0"/>
        </a:spcBef>
        <a:buNone/>
        <a:defRPr sz="3600"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noChangeArrowheads="1"/>
          </p:cNvSpPr>
          <p:nvPr>
            <p:ph type="ctrTitle"/>
          </p:nvPr>
        </p:nvSpPr>
        <p:spPr>
          <a:xfrm>
            <a:off x="685800" y="2366504"/>
            <a:ext cx="7772400" cy="1214896"/>
          </a:xfrm>
        </p:spPr>
        <p:txBody>
          <a:bodyPr>
            <a:normAutofit/>
          </a:bodyPr>
          <a:lstStyle/>
          <a:p>
            <a:pPr algn="ctr"/>
            <a:r>
              <a:rPr lang="en-US" altLang="en-US" sz="4000" b="1" dirty="0" smtClean="0"/>
              <a:t>Chapter Two</a:t>
            </a:r>
          </a:p>
        </p:txBody>
      </p:sp>
      <p:sp>
        <p:nvSpPr>
          <p:cNvPr id="3" name="Subtitle 2">
            <a:extLst>
              <a:ext uri="{FF2B5EF4-FFF2-40B4-BE49-F238E27FC236}">
                <a16:creationId xmlns:a16="http://schemas.microsoft.com/office/drawing/2014/main" id="{2AEBCC0B-BE0B-4CFE-9DC0-54116B15BD12}"/>
              </a:ext>
            </a:extLst>
          </p:cNvPr>
          <p:cNvSpPr>
            <a:spLocks noGrp="1"/>
          </p:cNvSpPr>
          <p:nvPr>
            <p:ph type="subTitle" idx="1"/>
          </p:nvPr>
        </p:nvSpPr>
        <p:spPr>
          <a:xfrm>
            <a:off x="762000" y="3793652"/>
            <a:ext cx="7744968" cy="1197050"/>
          </a:xfrm>
        </p:spPr>
        <p:txBody>
          <a:bodyPr>
            <a:normAutofit/>
          </a:bodyPr>
          <a:lstStyle/>
          <a:p>
            <a:pPr>
              <a:defRPr/>
            </a:pPr>
            <a:r>
              <a:rPr lang="en-US" dirty="0">
                <a:solidFill>
                  <a:schemeClr val="tx1"/>
                </a:solidFill>
                <a:ea typeface="ＭＳ Ｐゴシック" charset="0"/>
                <a:cs typeface="ＭＳ Ｐゴシック" charset="0"/>
              </a:rPr>
              <a:t>Biological Foundations: Heredity, Prenatal Development, and Birth</a:t>
            </a:r>
            <a:endParaRPr lang="en-US" dirty="0">
              <a:solidFill>
                <a:schemeClr val="tx1"/>
              </a:solidFill>
            </a:endParaRPr>
          </a:p>
        </p:txBody>
      </p:sp>
      <p:sp>
        <p:nvSpPr>
          <p:cNvPr id="2" name="Content Placeholder 1"/>
          <p:cNvSpPr>
            <a:spLocks noGrp="1"/>
          </p:cNvSpPr>
          <p:nvPr>
            <p:ph sz="quarter" idx="10"/>
          </p:nvPr>
        </p:nvSpPr>
        <p:spPr/>
        <p:txBody>
          <a:bodyPr anchor="ctr"/>
          <a:lstStyle/>
          <a:p>
            <a:pPr marL="0" lvl="0" indent="0" algn="ctr">
              <a:spcBef>
                <a:spcPts val="0"/>
              </a:spcBef>
              <a:buNone/>
              <a:defRPr/>
            </a:pPr>
            <a:r>
              <a:rPr lang="en-US" dirty="0" smtClean="0"/>
              <a:t>© 2019 </a:t>
            </a:r>
            <a:r>
              <a:rPr lang="en-US" dirty="0"/>
              <a:t>Cengage. All rights reserved.</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97497"/>
            <a:ext cx="7337963" cy="1054368"/>
          </a:xfrm>
        </p:spPr>
        <p:txBody>
          <a:bodyPr>
            <a:noAutofit/>
          </a:bodyPr>
          <a:lstStyle/>
          <a:p>
            <a:r>
              <a:rPr lang="en-US" altLang="en-US" dirty="0"/>
              <a:t>Mechanisms of </a:t>
            </a:r>
            <a:r>
              <a:rPr lang="en-US" altLang="en-US" dirty="0" smtClean="0"/>
              <a:t>Heredity: Homozygous/Heterozygous Alleles</a:t>
            </a:r>
            <a:endParaRPr lang="en-US" dirty="0"/>
          </a:p>
        </p:txBody>
      </p:sp>
      <p:sp>
        <p:nvSpPr>
          <p:cNvPr id="3" name="Content Placeholder 2"/>
          <p:cNvSpPr>
            <a:spLocks noGrp="1"/>
          </p:cNvSpPr>
          <p:nvPr>
            <p:ph idx="1"/>
          </p:nvPr>
        </p:nvSpPr>
        <p:spPr/>
        <p:txBody>
          <a:bodyPr/>
          <a:lstStyle/>
          <a:p>
            <a:r>
              <a:rPr lang="en-US" altLang="en-US" b="1" dirty="0"/>
              <a:t>Homozygous alleles: </a:t>
            </a:r>
            <a:r>
              <a:rPr lang="en-US" altLang="en-US" dirty="0"/>
              <a:t>When alleles are the same, both parents have contributed similar genes for a trait</a:t>
            </a:r>
          </a:p>
          <a:p>
            <a:pPr lvl="2">
              <a:buFont typeface="Wingdings" pitchFamily="2" charset="2"/>
              <a:buChar char="§"/>
            </a:pPr>
            <a:r>
              <a:rPr lang="en-US" altLang="en-US" dirty="0"/>
              <a:t>Example: both parents contribute the allele instructions for the same colored eyes </a:t>
            </a:r>
          </a:p>
          <a:p>
            <a:r>
              <a:rPr lang="en-US" altLang="en-US" b="1" dirty="0"/>
              <a:t>Heterozygous alleles: </a:t>
            </a:r>
            <a:r>
              <a:rPr lang="en-US" altLang="en-US" dirty="0"/>
              <a:t>The parents have contributed different versions of the trait</a:t>
            </a:r>
          </a:p>
          <a:p>
            <a:pPr lvl="2">
              <a:buFont typeface="Wingdings" pitchFamily="2" charset="2"/>
              <a:buChar char="§"/>
            </a:pPr>
            <a:r>
              <a:rPr lang="en-US" altLang="en-US" dirty="0"/>
              <a:t>Example: one parent contributes the allele for blue eyes and the other for brown </a:t>
            </a:r>
            <a:r>
              <a:rPr lang="en-US" altLang="en-US" dirty="0" smtClean="0"/>
              <a:t>eyes</a:t>
            </a:r>
            <a:endParaRPr lang="en-US" altLang="en-US" dirty="0"/>
          </a:p>
        </p:txBody>
      </p:sp>
    </p:spTree>
    <p:extLst>
      <p:ext uri="{BB962C8B-B14F-4D97-AF65-F5344CB8AC3E}">
        <p14:creationId xmlns:p14="http://schemas.microsoft.com/office/powerpoint/2010/main" val="33351546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97497"/>
            <a:ext cx="7337963" cy="1054368"/>
          </a:xfrm>
        </p:spPr>
        <p:txBody>
          <a:bodyPr>
            <a:noAutofit/>
          </a:bodyPr>
          <a:lstStyle/>
          <a:p>
            <a:r>
              <a:rPr lang="en-US" altLang="en-US" dirty="0"/>
              <a:t>Mechanisms of </a:t>
            </a:r>
            <a:r>
              <a:rPr lang="en-US" altLang="en-US" dirty="0" smtClean="0"/>
              <a:t>Heredity: Dominant </a:t>
            </a:r>
            <a:r>
              <a:rPr lang="en-US" altLang="en-US" dirty="0"/>
              <a:t>vs. Recessive </a:t>
            </a:r>
            <a:r>
              <a:rPr lang="en-US" altLang="en-US" dirty="0" smtClean="0"/>
              <a:t>Alleles (1 of 2)</a:t>
            </a:r>
            <a:endParaRPr lang="en-US" dirty="0"/>
          </a:p>
        </p:txBody>
      </p:sp>
      <p:sp>
        <p:nvSpPr>
          <p:cNvPr id="3" name="Content Placeholder 2"/>
          <p:cNvSpPr>
            <a:spLocks noGrp="1"/>
          </p:cNvSpPr>
          <p:nvPr>
            <p:ph idx="1"/>
          </p:nvPr>
        </p:nvSpPr>
        <p:spPr/>
        <p:txBody>
          <a:bodyPr/>
          <a:lstStyle/>
          <a:p>
            <a:r>
              <a:rPr lang="en-US" altLang="en-US" dirty="0"/>
              <a:t>Certain alleles are </a:t>
            </a:r>
            <a:r>
              <a:rPr lang="en-US" altLang="en-US" b="1" dirty="0"/>
              <a:t>dominant</a:t>
            </a:r>
            <a:r>
              <a:rPr lang="en-US" altLang="en-US" dirty="0"/>
              <a:t> over other alleles</a:t>
            </a:r>
          </a:p>
          <a:p>
            <a:pPr lvl="1"/>
            <a:r>
              <a:rPr lang="en-US" altLang="en-US" dirty="0"/>
              <a:t>The dominant allele</a:t>
            </a:r>
            <a:r>
              <a:rPr lang="fr-FR" altLang="ja-JP" dirty="0"/>
              <a:t>’</a:t>
            </a:r>
            <a:r>
              <a:rPr lang="en-US" altLang="ja-JP" dirty="0"/>
              <a:t>s instructions are followed, but the recessive is ignored</a:t>
            </a:r>
          </a:p>
          <a:p>
            <a:r>
              <a:rPr lang="en-US" altLang="en-US" dirty="0"/>
              <a:t>Other alleles are </a:t>
            </a:r>
            <a:r>
              <a:rPr lang="en-US" altLang="en-US" b="1" dirty="0"/>
              <a:t>recessive</a:t>
            </a:r>
          </a:p>
          <a:p>
            <a:pPr lvl="1"/>
            <a:r>
              <a:rPr lang="en-US" altLang="en-US" dirty="0"/>
              <a:t>Recessive instructions are followed only if both alleles are recessive (one form of a homozygous condition</a:t>
            </a:r>
            <a:r>
              <a:rPr lang="en-US" altLang="en-US" dirty="0" smtClean="0"/>
              <a:t>)</a:t>
            </a:r>
            <a:endParaRPr lang="en-US" altLang="en-US" dirty="0"/>
          </a:p>
        </p:txBody>
      </p:sp>
    </p:spTree>
    <p:extLst>
      <p:ext uri="{BB962C8B-B14F-4D97-AF65-F5344CB8AC3E}">
        <p14:creationId xmlns:p14="http://schemas.microsoft.com/office/powerpoint/2010/main" val="38226373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97497"/>
            <a:ext cx="7337963" cy="1054368"/>
          </a:xfrm>
        </p:spPr>
        <p:txBody>
          <a:bodyPr>
            <a:noAutofit/>
          </a:bodyPr>
          <a:lstStyle/>
          <a:p>
            <a:r>
              <a:rPr lang="en-US" altLang="en-US" dirty="0"/>
              <a:t>Mechanisms of </a:t>
            </a:r>
            <a:r>
              <a:rPr lang="en-US" altLang="en-US" dirty="0" smtClean="0"/>
              <a:t>Heredity: Dominant </a:t>
            </a:r>
            <a:r>
              <a:rPr lang="en-US" altLang="en-US" dirty="0"/>
              <a:t>vs. Recessive </a:t>
            </a:r>
            <a:r>
              <a:rPr lang="en-US" altLang="en-US" dirty="0" smtClean="0"/>
              <a:t>Alleles (2 of 2)</a:t>
            </a:r>
            <a:endParaRPr lang="en-US" dirty="0"/>
          </a:p>
        </p:txBody>
      </p:sp>
      <p:sp>
        <p:nvSpPr>
          <p:cNvPr id="3" name="Content Placeholder 2"/>
          <p:cNvSpPr>
            <a:spLocks noGrp="1"/>
          </p:cNvSpPr>
          <p:nvPr>
            <p:ph idx="1"/>
          </p:nvPr>
        </p:nvSpPr>
        <p:spPr/>
        <p:txBody>
          <a:bodyPr/>
          <a:lstStyle/>
          <a:p>
            <a:r>
              <a:rPr lang="en-US" altLang="en-US" b="1" dirty="0"/>
              <a:t>Incomplete dominance</a:t>
            </a:r>
            <a:r>
              <a:rPr lang="en-US" altLang="en-US" dirty="0"/>
              <a:t> can lead to a phenotype that falls in between the phenotype associated with either the dominant or the recessive allele</a:t>
            </a:r>
          </a:p>
          <a:p>
            <a:pPr lvl="1"/>
            <a:r>
              <a:rPr lang="en-US" altLang="en-US" dirty="0"/>
              <a:t>Example:  a mild form of the </a:t>
            </a:r>
            <a:r>
              <a:rPr lang="en-US" altLang="en-US" b="1" dirty="0"/>
              <a:t>sickle-cell trait </a:t>
            </a:r>
            <a:r>
              <a:rPr lang="en-US" altLang="en-US" dirty="0"/>
              <a:t>that appears under vigorous physical </a:t>
            </a:r>
            <a:r>
              <a:rPr lang="en-US" altLang="en-US" dirty="0" smtClean="0"/>
              <a:t>exertion</a:t>
            </a:r>
            <a:endParaRPr lang="en-US" altLang="en-US" dirty="0"/>
          </a:p>
        </p:txBody>
      </p:sp>
    </p:spTree>
    <p:extLst>
      <p:ext uri="{BB962C8B-B14F-4D97-AF65-F5344CB8AC3E}">
        <p14:creationId xmlns:p14="http://schemas.microsoft.com/office/powerpoint/2010/main" val="12719314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97497"/>
            <a:ext cx="7337963" cy="1054368"/>
          </a:xfrm>
        </p:spPr>
        <p:txBody>
          <a:bodyPr>
            <a:noAutofit/>
          </a:bodyPr>
          <a:lstStyle/>
          <a:p>
            <a:r>
              <a:rPr lang="en-US" altLang="en-US" dirty="0"/>
              <a:t>Single-Gene Inheritance </a:t>
            </a:r>
            <a:endParaRPr lang="en-US" dirty="0"/>
          </a:p>
        </p:txBody>
      </p:sp>
      <p:pic>
        <p:nvPicPr>
          <p:cNvPr id="5" name="Picture 4" descr="The allele for normal blood cells combined from the father and the mother makes a normal child. The allele for normal blood cells from the father combined with the allele for sickle-shaped cells from the mother makes a child with sickle-cell trait. The allele for normal blood cells from the mother combined with the allele for sickle-shaped cells from the father also makes a child with sickle-cell trait. The allele for sickle-shaped cells combined from the father and the mother makes a child with sickle-cell disease. "/>
          <p:cNvPicPr>
            <a:picLocks noChangeAspect="1" noChangeArrowheads="1"/>
          </p:cNvPicPr>
          <p:nvPr/>
        </p:nvPicPr>
        <p:blipFill>
          <a:blip r:embed="rId3">
            <a:extLst>
              <a:ext uri="{28A0092B-C50C-407E-A947-70E740481C1C}">
                <a14:useLocalDpi xmlns:a14="http://schemas.microsoft.com/office/drawing/2010/main" val="0"/>
              </a:ext>
            </a:extLst>
          </a:blip>
          <a:srcRect l="5602" t="7219" r="4337" b="7249"/>
          <a:stretch>
            <a:fillRect/>
          </a:stretch>
        </p:blipFill>
        <p:spPr bwMode="auto">
          <a:xfrm>
            <a:off x="1711325" y="1524000"/>
            <a:ext cx="5832475" cy="484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655544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97497"/>
            <a:ext cx="7337963" cy="1054368"/>
          </a:xfrm>
        </p:spPr>
        <p:txBody>
          <a:bodyPr>
            <a:noAutofit/>
          </a:bodyPr>
          <a:lstStyle/>
          <a:p>
            <a:r>
              <a:rPr lang="en-US" altLang="en-US" dirty="0"/>
              <a:t>Two Types of Genetic Disorders</a:t>
            </a:r>
            <a:endParaRPr lang="en-US" dirty="0"/>
          </a:p>
        </p:txBody>
      </p:sp>
      <p:sp>
        <p:nvSpPr>
          <p:cNvPr id="3" name="Content Placeholder 2"/>
          <p:cNvSpPr>
            <a:spLocks noGrp="1"/>
          </p:cNvSpPr>
          <p:nvPr>
            <p:ph idx="1"/>
          </p:nvPr>
        </p:nvSpPr>
        <p:spPr/>
        <p:txBody>
          <a:bodyPr/>
          <a:lstStyle/>
          <a:p>
            <a:pPr>
              <a:defRPr/>
            </a:pPr>
            <a:r>
              <a:rPr lang="en-US" altLang="en-US" b="1" dirty="0"/>
              <a:t>Inherited disorders:</a:t>
            </a:r>
            <a:r>
              <a:rPr lang="en-US" altLang="en-US" dirty="0"/>
              <a:t> often involve two recessive alleles</a:t>
            </a:r>
          </a:p>
          <a:p>
            <a:pPr lvl="1">
              <a:defRPr/>
            </a:pPr>
            <a:r>
              <a:rPr lang="en-US" altLang="en-US" dirty="0"/>
              <a:t> Examples: sickle-cell disease, PKU</a:t>
            </a:r>
          </a:p>
          <a:p>
            <a:pPr marL="457200" lvl="1" indent="0">
              <a:buFontTx/>
              <a:buNone/>
              <a:defRPr/>
            </a:pPr>
            <a:r>
              <a:rPr lang="en-US" altLang="en-US" dirty="0"/>
              <a:t> 	…but some involve a dominant allele</a:t>
            </a:r>
          </a:p>
          <a:p>
            <a:pPr lvl="1">
              <a:defRPr/>
            </a:pPr>
            <a:r>
              <a:rPr lang="en-US" altLang="en-US" dirty="0"/>
              <a:t> Example: Huntington</a:t>
            </a:r>
            <a:r>
              <a:rPr lang="fr-FR" altLang="ja-JP" dirty="0"/>
              <a:t>’</a:t>
            </a:r>
            <a:r>
              <a:rPr lang="en-US" altLang="ja-JP" dirty="0"/>
              <a:t>s disease</a:t>
            </a:r>
          </a:p>
          <a:p>
            <a:pPr>
              <a:defRPr/>
            </a:pPr>
            <a:r>
              <a:rPr lang="en-US" altLang="en-US" b="1" dirty="0"/>
              <a:t>Abnormal chromosomes:</a:t>
            </a:r>
            <a:r>
              <a:rPr lang="en-US" altLang="en-US" dirty="0"/>
              <a:t> extra, missing, or damaged chromosomes that result in abnormal development</a:t>
            </a:r>
          </a:p>
          <a:p>
            <a:pPr lvl="1">
              <a:defRPr/>
            </a:pPr>
            <a:r>
              <a:rPr lang="en-US" altLang="en-US" dirty="0"/>
              <a:t>Examples: Down syndrome, Turner</a:t>
            </a:r>
            <a:r>
              <a:rPr lang="fr-FR" altLang="ja-JP" dirty="0"/>
              <a:t>’</a:t>
            </a:r>
            <a:r>
              <a:rPr lang="en-US" altLang="ja-JP" dirty="0"/>
              <a:t>s syndrome, Klinefelter</a:t>
            </a:r>
            <a:r>
              <a:rPr lang="fr-FR" altLang="ja-JP" dirty="0"/>
              <a:t>’</a:t>
            </a:r>
            <a:r>
              <a:rPr lang="en-US" altLang="ja-JP" dirty="0"/>
              <a:t>s </a:t>
            </a:r>
            <a:r>
              <a:rPr lang="en-US" altLang="ja-JP" dirty="0" smtClean="0"/>
              <a:t>syndrome</a:t>
            </a:r>
            <a:endParaRPr lang="en-US" altLang="ja-JP" dirty="0"/>
          </a:p>
        </p:txBody>
      </p:sp>
    </p:spTree>
    <p:extLst>
      <p:ext uri="{BB962C8B-B14F-4D97-AF65-F5344CB8AC3E}">
        <p14:creationId xmlns:p14="http://schemas.microsoft.com/office/powerpoint/2010/main" val="37936858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97497"/>
            <a:ext cx="7337963" cy="1054368"/>
          </a:xfrm>
        </p:spPr>
        <p:txBody>
          <a:bodyPr>
            <a:noAutofit/>
          </a:bodyPr>
          <a:lstStyle/>
          <a:p>
            <a:r>
              <a:rPr lang="en-US" altLang="en-US" dirty="0"/>
              <a:t>Heredity, Environment, </a:t>
            </a:r>
            <a:r>
              <a:rPr lang="en-US" altLang="en-US" dirty="0" smtClean="0"/>
              <a:t>and Development (1 of 2)</a:t>
            </a:r>
            <a:endParaRPr lang="en-US" dirty="0"/>
          </a:p>
        </p:txBody>
      </p:sp>
      <p:sp>
        <p:nvSpPr>
          <p:cNvPr id="3" name="Content Placeholder 2"/>
          <p:cNvSpPr>
            <a:spLocks noGrp="1"/>
          </p:cNvSpPr>
          <p:nvPr>
            <p:ph idx="1"/>
          </p:nvPr>
        </p:nvSpPr>
        <p:spPr/>
        <p:txBody>
          <a:bodyPr/>
          <a:lstStyle/>
          <a:p>
            <a:pPr>
              <a:defRPr/>
            </a:pPr>
            <a:r>
              <a:rPr lang="en-US" altLang="en-US" b="1" dirty="0"/>
              <a:t>Behavioral genetics</a:t>
            </a:r>
          </a:p>
          <a:p>
            <a:pPr lvl="1">
              <a:defRPr/>
            </a:pPr>
            <a:r>
              <a:rPr lang="en-US" altLang="en-US" dirty="0"/>
              <a:t>Studies the inheritance of behavioral and psychological traits</a:t>
            </a:r>
          </a:p>
          <a:p>
            <a:pPr lvl="1">
              <a:defRPr/>
            </a:pPr>
            <a:r>
              <a:rPr lang="en-US" altLang="en-US" dirty="0"/>
              <a:t>Complex, because most traits are the result of many genes (alleles pairs) instead of only one gene or alleles </a:t>
            </a:r>
            <a:r>
              <a:rPr lang="en-US" altLang="en-US" dirty="0" smtClean="0"/>
              <a:t>pair</a:t>
            </a:r>
            <a:endParaRPr lang="en-US" altLang="en-US" dirty="0"/>
          </a:p>
        </p:txBody>
      </p:sp>
    </p:spTree>
    <p:extLst>
      <p:ext uri="{BB962C8B-B14F-4D97-AF65-F5344CB8AC3E}">
        <p14:creationId xmlns:p14="http://schemas.microsoft.com/office/powerpoint/2010/main" val="33465684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97497"/>
            <a:ext cx="7337963" cy="1054368"/>
          </a:xfrm>
        </p:spPr>
        <p:txBody>
          <a:bodyPr>
            <a:noAutofit/>
          </a:bodyPr>
          <a:lstStyle/>
          <a:p>
            <a:r>
              <a:rPr lang="en-US" altLang="en-US" dirty="0"/>
              <a:t>Heredity, Environment, and Development </a:t>
            </a:r>
            <a:r>
              <a:rPr lang="en-US" altLang="en-US" dirty="0" smtClean="0"/>
              <a:t>(2 </a:t>
            </a:r>
            <a:r>
              <a:rPr lang="en-US" altLang="en-US" dirty="0"/>
              <a:t>of 2)</a:t>
            </a:r>
            <a:endParaRPr lang="en-US" dirty="0"/>
          </a:p>
        </p:txBody>
      </p:sp>
      <p:sp>
        <p:nvSpPr>
          <p:cNvPr id="3" name="Content Placeholder 2"/>
          <p:cNvSpPr>
            <a:spLocks noGrp="1"/>
          </p:cNvSpPr>
          <p:nvPr>
            <p:ph idx="1"/>
          </p:nvPr>
        </p:nvSpPr>
        <p:spPr/>
        <p:txBody>
          <a:bodyPr/>
          <a:lstStyle/>
          <a:p>
            <a:r>
              <a:rPr lang="en-US" altLang="en-US" b="1" dirty="0"/>
              <a:t>Polygenetic inheritance</a:t>
            </a:r>
          </a:p>
          <a:p>
            <a:pPr lvl="1"/>
            <a:r>
              <a:rPr lang="en-US" altLang="en-US" dirty="0"/>
              <a:t>When many genes affect the phenotype of a physical, psychological, or behavioral trait</a:t>
            </a:r>
          </a:p>
          <a:p>
            <a:pPr lvl="2"/>
            <a:r>
              <a:rPr lang="en-US" altLang="en-US" dirty="0"/>
              <a:t>strongly expressed with more alleles that are dominant in the combination and weakly expressed with more recessive alleles in the </a:t>
            </a:r>
            <a:r>
              <a:rPr lang="en-US" altLang="en-US" dirty="0" smtClean="0"/>
              <a:t>combination</a:t>
            </a:r>
            <a:endParaRPr lang="en-US" altLang="en-US" dirty="0"/>
          </a:p>
        </p:txBody>
      </p:sp>
    </p:spTree>
    <p:extLst>
      <p:ext uri="{BB962C8B-B14F-4D97-AF65-F5344CB8AC3E}">
        <p14:creationId xmlns:p14="http://schemas.microsoft.com/office/powerpoint/2010/main" val="33775789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97497"/>
            <a:ext cx="7337963" cy="1054368"/>
          </a:xfrm>
        </p:spPr>
        <p:txBody>
          <a:bodyPr>
            <a:noAutofit/>
          </a:bodyPr>
          <a:lstStyle/>
          <a:p>
            <a:r>
              <a:rPr lang="en-US" altLang="en-US" dirty="0"/>
              <a:t>Behavioral Genetics: </a:t>
            </a:r>
            <a:r>
              <a:rPr lang="en-US" altLang="en-US" dirty="0" smtClean="0"/>
              <a:t>Mechanisms and Methods (1 of 2)</a:t>
            </a:r>
            <a:endParaRPr lang="en-US" dirty="0"/>
          </a:p>
        </p:txBody>
      </p:sp>
      <p:sp>
        <p:nvSpPr>
          <p:cNvPr id="3" name="Content Placeholder 2"/>
          <p:cNvSpPr>
            <a:spLocks noGrp="1"/>
          </p:cNvSpPr>
          <p:nvPr>
            <p:ph idx="1"/>
          </p:nvPr>
        </p:nvSpPr>
        <p:spPr/>
        <p:txBody>
          <a:bodyPr/>
          <a:lstStyle/>
          <a:p>
            <a:r>
              <a:rPr lang="en-US" altLang="en-US" b="1" dirty="0"/>
              <a:t>Dizygotic</a:t>
            </a:r>
            <a:r>
              <a:rPr lang="en-US" altLang="en-US" dirty="0"/>
              <a:t> or fraternal twins: result from two different eggs fertilized by two different sperm</a:t>
            </a:r>
          </a:p>
          <a:p>
            <a:pPr lvl="1"/>
            <a:r>
              <a:rPr lang="en-US" altLang="en-US" dirty="0"/>
              <a:t>No more genetically similar than other siblings</a:t>
            </a:r>
          </a:p>
          <a:p>
            <a:r>
              <a:rPr lang="en-US" altLang="en-US" b="1" dirty="0"/>
              <a:t>Monozygotic</a:t>
            </a:r>
            <a:r>
              <a:rPr lang="en-US" altLang="en-US" dirty="0"/>
              <a:t> or identical twins: result from the union of one egg and one sperm that splits in two soon after conception</a:t>
            </a:r>
          </a:p>
          <a:p>
            <a:pPr lvl="1"/>
            <a:r>
              <a:rPr lang="en-US" altLang="en-US" dirty="0"/>
              <a:t> Are genetically identical</a:t>
            </a:r>
          </a:p>
          <a:p>
            <a:r>
              <a:rPr lang="en-US" altLang="en-US" dirty="0"/>
              <a:t>Either type of twin may share much of the same experience and </a:t>
            </a:r>
            <a:r>
              <a:rPr lang="en-US" altLang="en-US" dirty="0" smtClean="0"/>
              <a:t>environment</a:t>
            </a:r>
            <a:endParaRPr lang="en-US" altLang="en-US" dirty="0"/>
          </a:p>
        </p:txBody>
      </p:sp>
    </p:spTree>
    <p:extLst>
      <p:ext uri="{BB962C8B-B14F-4D97-AF65-F5344CB8AC3E}">
        <p14:creationId xmlns:p14="http://schemas.microsoft.com/office/powerpoint/2010/main" val="13486650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97497"/>
            <a:ext cx="7337963" cy="1054368"/>
          </a:xfrm>
        </p:spPr>
        <p:txBody>
          <a:bodyPr>
            <a:noAutofit/>
          </a:bodyPr>
          <a:lstStyle/>
          <a:p>
            <a:r>
              <a:rPr lang="en-US" altLang="en-US" dirty="0"/>
              <a:t>Behavioral Genetics: Mechanisms and Methods </a:t>
            </a:r>
            <a:r>
              <a:rPr lang="en-US" altLang="en-US" dirty="0" smtClean="0"/>
              <a:t>(2 </a:t>
            </a:r>
            <a:r>
              <a:rPr lang="en-US" altLang="en-US" dirty="0"/>
              <a:t>of 2)</a:t>
            </a:r>
            <a:endParaRPr lang="en-US" dirty="0"/>
          </a:p>
        </p:txBody>
      </p:sp>
      <p:sp>
        <p:nvSpPr>
          <p:cNvPr id="3" name="Content Placeholder 2"/>
          <p:cNvSpPr>
            <a:spLocks noGrp="1"/>
          </p:cNvSpPr>
          <p:nvPr>
            <p:ph idx="1"/>
          </p:nvPr>
        </p:nvSpPr>
        <p:spPr>
          <a:xfrm>
            <a:off x="457200" y="1600200"/>
            <a:ext cx="8229600" cy="4800600"/>
          </a:xfrm>
        </p:spPr>
        <p:txBody>
          <a:bodyPr>
            <a:normAutofit/>
          </a:bodyPr>
          <a:lstStyle/>
          <a:p>
            <a:r>
              <a:rPr lang="en-US" altLang="en-US" dirty="0"/>
              <a:t>Scientists compare identical and fraternal twins to measure the influence of heredity</a:t>
            </a:r>
          </a:p>
          <a:p>
            <a:r>
              <a:rPr lang="en-US" altLang="en-US" dirty="0"/>
              <a:t>Adoption studies compare adopted children to their biological parents (heredity) and adoptive parents (environment)</a:t>
            </a:r>
          </a:p>
          <a:p>
            <a:r>
              <a:rPr lang="en-US" altLang="en-US" dirty="0"/>
              <a:t>DNA sampling creates a profile to see if the genotype is associated with behavior </a:t>
            </a:r>
            <a:r>
              <a:rPr lang="en-US" altLang="en-US" dirty="0" smtClean="0"/>
              <a:t>phenotypes.</a:t>
            </a:r>
          </a:p>
          <a:p>
            <a:pPr lvl="1"/>
            <a:r>
              <a:rPr lang="en-US" altLang="en-US" dirty="0" smtClean="0"/>
              <a:t>Example</a:t>
            </a:r>
            <a:r>
              <a:rPr lang="en-US" altLang="en-US" dirty="0"/>
              <a:t>: genes linked to disabilities in reading and mathematics</a:t>
            </a:r>
          </a:p>
        </p:txBody>
      </p:sp>
    </p:spTree>
    <p:extLst>
      <p:ext uri="{BB962C8B-B14F-4D97-AF65-F5344CB8AC3E}">
        <p14:creationId xmlns:p14="http://schemas.microsoft.com/office/powerpoint/2010/main" val="18744123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97497"/>
            <a:ext cx="7337963" cy="1054368"/>
          </a:xfrm>
        </p:spPr>
        <p:txBody>
          <a:bodyPr>
            <a:noAutofit/>
          </a:bodyPr>
          <a:lstStyle/>
          <a:p>
            <a:r>
              <a:rPr lang="en-US" altLang="en-US" dirty="0"/>
              <a:t>Paths from Genes to Behavior</a:t>
            </a:r>
            <a:endParaRPr lang="en-US" dirty="0"/>
          </a:p>
        </p:txBody>
      </p:sp>
      <p:sp>
        <p:nvSpPr>
          <p:cNvPr id="3" name="Content Placeholder 2"/>
          <p:cNvSpPr>
            <a:spLocks noGrp="1"/>
          </p:cNvSpPr>
          <p:nvPr>
            <p:ph idx="1"/>
          </p:nvPr>
        </p:nvSpPr>
        <p:spPr>
          <a:xfrm>
            <a:off x="457200" y="1600200"/>
            <a:ext cx="8229600" cy="4800600"/>
          </a:xfrm>
        </p:spPr>
        <p:txBody>
          <a:bodyPr>
            <a:normAutofit/>
          </a:bodyPr>
          <a:lstStyle/>
          <a:p>
            <a:r>
              <a:rPr lang="en-US" altLang="en-US" dirty="0"/>
              <a:t>Heredity and environment interact dynamically throughout development</a:t>
            </a:r>
          </a:p>
          <a:p>
            <a:pPr lvl="1"/>
            <a:r>
              <a:rPr lang="en-US" altLang="en-US" dirty="0"/>
              <a:t>Heritability coefficients </a:t>
            </a:r>
          </a:p>
          <a:p>
            <a:r>
              <a:rPr lang="en-US" altLang="en-US" dirty="0"/>
              <a:t>Genes can influence the kind of environment to which a person is exposed</a:t>
            </a:r>
          </a:p>
          <a:p>
            <a:pPr lvl="1"/>
            <a:r>
              <a:rPr lang="en-US" altLang="en-US" dirty="0"/>
              <a:t>Niche picking</a:t>
            </a:r>
          </a:p>
          <a:p>
            <a:r>
              <a:rPr lang="en-US" altLang="en-US" dirty="0"/>
              <a:t>Environmental influences typically make children within a family different</a:t>
            </a:r>
          </a:p>
          <a:p>
            <a:pPr lvl="1"/>
            <a:r>
              <a:rPr lang="en-US" altLang="en-US" dirty="0"/>
              <a:t>Nonshared environmental </a:t>
            </a:r>
            <a:r>
              <a:rPr lang="en-US" altLang="en-US" dirty="0" smtClean="0"/>
              <a:t>influences</a:t>
            </a:r>
            <a:endParaRPr lang="en-US" altLang="en-US" dirty="0"/>
          </a:p>
        </p:txBody>
      </p:sp>
    </p:spTree>
    <p:extLst>
      <p:ext uri="{BB962C8B-B14F-4D97-AF65-F5344CB8AC3E}">
        <p14:creationId xmlns:p14="http://schemas.microsoft.com/office/powerpoint/2010/main" val="21564836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6037" y="97497"/>
            <a:ext cx="7185563" cy="1054368"/>
          </a:xfrm>
        </p:spPr>
        <p:txBody>
          <a:bodyPr>
            <a:noAutofit/>
          </a:bodyPr>
          <a:lstStyle/>
          <a:p>
            <a:r>
              <a:rPr lang="en-US" altLang="en-US" dirty="0"/>
              <a:t>2.1 In the </a:t>
            </a:r>
            <a:r>
              <a:rPr lang="en-US" altLang="en-US" dirty="0" smtClean="0"/>
              <a:t>Beginning: Learning </a:t>
            </a:r>
            <a:r>
              <a:rPr lang="en-US" altLang="en-US" dirty="0"/>
              <a:t>Objectives</a:t>
            </a:r>
            <a:endParaRPr lang="en-US" dirty="0"/>
          </a:p>
        </p:txBody>
      </p:sp>
      <p:sp>
        <p:nvSpPr>
          <p:cNvPr id="3" name="Content Placeholder 2"/>
          <p:cNvSpPr>
            <a:spLocks noGrp="1"/>
          </p:cNvSpPr>
          <p:nvPr>
            <p:ph idx="1"/>
          </p:nvPr>
        </p:nvSpPr>
        <p:spPr/>
        <p:txBody>
          <a:bodyPr/>
          <a:lstStyle/>
          <a:p>
            <a:r>
              <a:rPr lang="en-US" altLang="en-US" dirty="0"/>
              <a:t>What are chromosomes and genes? How do they carry hereditary information from one generation to the next?</a:t>
            </a:r>
          </a:p>
          <a:p>
            <a:r>
              <a:rPr lang="en-US" altLang="en-US" dirty="0"/>
              <a:t>What are common problems involving chromosomes, and what are their consequences?</a:t>
            </a:r>
          </a:p>
          <a:p>
            <a:r>
              <a:rPr lang="en-US" altLang="en-US" dirty="0"/>
              <a:t>How is children</a:t>
            </a:r>
            <a:r>
              <a:rPr lang="fr-FR" altLang="ja-JP" dirty="0"/>
              <a:t>’</a:t>
            </a:r>
            <a:r>
              <a:rPr lang="en-US" altLang="ja-JP" dirty="0"/>
              <a:t>s heredity influenced by the environment in which they grow up?</a:t>
            </a:r>
            <a:endParaRPr lang="en-US" altLang="en-US" dirty="0"/>
          </a:p>
        </p:txBody>
      </p:sp>
    </p:spTree>
    <p:extLst>
      <p:ext uri="{BB962C8B-B14F-4D97-AF65-F5344CB8AC3E}">
        <p14:creationId xmlns:p14="http://schemas.microsoft.com/office/powerpoint/2010/main" val="35564162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97497"/>
            <a:ext cx="7337963" cy="1054368"/>
          </a:xfrm>
        </p:spPr>
        <p:txBody>
          <a:bodyPr>
            <a:noAutofit/>
          </a:bodyPr>
          <a:lstStyle/>
          <a:p>
            <a:r>
              <a:rPr lang="en-US" altLang="en-US" dirty="0"/>
              <a:t>2.2 From Conception to </a:t>
            </a:r>
            <a:r>
              <a:rPr lang="en-US" altLang="en-US" dirty="0" smtClean="0"/>
              <a:t>Birth: Learning </a:t>
            </a:r>
            <a:r>
              <a:rPr lang="en-US" altLang="en-US" dirty="0"/>
              <a:t>Objectives</a:t>
            </a:r>
            <a:endParaRPr lang="en-US" dirty="0"/>
          </a:p>
        </p:txBody>
      </p:sp>
      <p:sp>
        <p:nvSpPr>
          <p:cNvPr id="3" name="Content Placeholder 2"/>
          <p:cNvSpPr>
            <a:spLocks noGrp="1"/>
          </p:cNvSpPr>
          <p:nvPr>
            <p:ph idx="1"/>
          </p:nvPr>
        </p:nvSpPr>
        <p:spPr>
          <a:xfrm>
            <a:off x="457200" y="1600200"/>
            <a:ext cx="8229600" cy="4800600"/>
          </a:xfrm>
        </p:spPr>
        <p:txBody>
          <a:bodyPr>
            <a:normAutofit/>
          </a:bodyPr>
          <a:lstStyle/>
          <a:p>
            <a:r>
              <a:rPr lang="en-US" altLang="en-US" dirty="0"/>
              <a:t>What happens to a fertilized egg in the first two weeks after conception?</a:t>
            </a:r>
          </a:p>
          <a:p>
            <a:r>
              <a:rPr lang="en-US" altLang="en-US" dirty="0"/>
              <a:t>When do body structures and internal organs emerge in prenatal development?</a:t>
            </a:r>
          </a:p>
          <a:p>
            <a:r>
              <a:rPr lang="en-US" altLang="en-US" dirty="0"/>
              <a:t>When do body systems begin to function well enough to support life?</a:t>
            </a:r>
          </a:p>
        </p:txBody>
      </p:sp>
    </p:spTree>
    <p:extLst>
      <p:ext uri="{BB962C8B-B14F-4D97-AF65-F5344CB8AC3E}">
        <p14:creationId xmlns:p14="http://schemas.microsoft.com/office/powerpoint/2010/main" val="27282366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97497"/>
            <a:ext cx="7337963" cy="1054368"/>
          </a:xfrm>
        </p:spPr>
        <p:txBody>
          <a:bodyPr>
            <a:noAutofit/>
          </a:bodyPr>
          <a:lstStyle/>
          <a:p>
            <a:r>
              <a:rPr lang="en-US" altLang="en-US" dirty="0"/>
              <a:t>Periods of Prenatal Development</a:t>
            </a:r>
            <a:endParaRPr lang="en-US" dirty="0"/>
          </a:p>
        </p:txBody>
      </p:sp>
      <p:sp>
        <p:nvSpPr>
          <p:cNvPr id="3" name="Content Placeholder 2"/>
          <p:cNvSpPr>
            <a:spLocks noGrp="1"/>
          </p:cNvSpPr>
          <p:nvPr>
            <p:ph idx="1"/>
          </p:nvPr>
        </p:nvSpPr>
        <p:spPr>
          <a:xfrm>
            <a:off x="457200" y="1600200"/>
            <a:ext cx="8229600" cy="4800600"/>
          </a:xfrm>
        </p:spPr>
        <p:txBody>
          <a:bodyPr>
            <a:normAutofit/>
          </a:bodyPr>
          <a:lstStyle/>
          <a:p>
            <a:r>
              <a:rPr lang="en-US" altLang="en-US" dirty="0"/>
              <a:t>Prenatal development takes an average of 38 weeks</a:t>
            </a:r>
          </a:p>
          <a:p>
            <a:pPr lvl="1"/>
            <a:r>
              <a:rPr lang="en-US" altLang="en-US" dirty="0"/>
              <a:t>Time measured from date of conception</a:t>
            </a:r>
          </a:p>
          <a:p>
            <a:pPr lvl="2">
              <a:buFont typeface="Wingdings" pitchFamily="2" charset="2"/>
              <a:buChar char="§"/>
            </a:pPr>
            <a:r>
              <a:rPr lang="en-US" altLang="en-US" dirty="0"/>
              <a:t>Usually occurs about two weeks after woman’s last menstrual period</a:t>
            </a:r>
          </a:p>
          <a:p>
            <a:r>
              <a:rPr lang="en-US" altLang="en-US" dirty="0"/>
              <a:t>Divided into three periods:</a:t>
            </a:r>
          </a:p>
          <a:p>
            <a:pPr lvl="1"/>
            <a:r>
              <a:rPr lang="en-US" altLang="en-US" dirty="0"/>
              <a:t>Period of the zygote (weeks 1-2)</a:t>
            </a:r>
          </a:p>
          <a:p>
            <a:pPr lvl="1"/>
            <a:r>
              <a:rPr lang="en-US" altLang="en-US" dirty="0"/>
              <a:t>Period of the embryo (weeks 3-8)</a:t>
            </a:r>
          </a:p>
          <a:p>
            <a:pPr lvl="1"/>
            <a:r>
              <a:rPr lang="en-US" altLang="en-US" dirty="0"/>
              <a:t>Period of the fetus (weeks 9-38)</a:t>
            </a:r>
          </a:p>
        </p:txBody>
      </p:sp>
    </p:spTree>
    <p:extLst>
      <p:ext uri="{BB962C8B-B14F-4D97-AF65-F5344CB8AC3E}">
        <p14:creationId xmlns:p14="http://schemas.microsoft.com/office/powerpoint/2010/main" val="38033567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97497"/>
            <a:ext cx="7337963" cy="1054368"/>
          </a:xfrm>
        </p:spPr>
        <p:txBody>
          <a:bodyPr>
            <a:noAutofit/>
          </a:bodyPr>
          <a:lstStyle/>
          <a:p>
            <a:r>
              <a:rPr lang="en-US" altLang="en-US" dirty="0"/>
              <a:t>Periods of Prenatal </a:t>
            </a:r>
            <a:r>
              <a:rPr lang="en-US" altLang="en-US" dirty="0" smtClean="0"/>
              <a:t>Development: The </a:t>
            </a:r>
            <a:r>
              <a:rPr lang="en-US" altLang="en-US" dirty="0"/>
              <a:t>Zygote </a:t>
            </a:r>
            <a:endParaRPr lang="en-US" dirty="0"/>
          </a:p>
        </p:txBody>
      </p:sp>
      <p:sp>
        <p:nvSpPr>
          <p:cNvPr id="3" name="Content Placeholder 2"/>
          <p:cNvSpPr>
            <a:spLocks noGrp="1"/>
          </p:cNvSpPr>
          <p:nvPr>
            <p:ph idx="1"/>
          </p:nvPr>
        </p:nvSpPr>
        <p:spPr>
          <a:xfrm>
            <a:off x="457200" y="1600200"/>
            <a:ext cx="8229600" cy="4800600"/>
          </a:xfrm>
        </p:spPr>
        <p:txBody>
          <a:bodyPr>
            <a:normAutofit/>
          </a:bodyPr>
          <a:lstStyle/>
          <a:p>
            <a:r>
              <a:rPr lang="en-US" altLang="en-US" dirty="0"/>
              <a:t>Period of the </a:t>
            </a:r>
            <a:r>
              <a:rPr lang="en-US" altLang="en-US" b="1" dirty="0"/>
              <a:t>zygote</a:t>
            </a:r>
            <a:r>
              <a:rPr lang="en-US" altLang="en-US" dirty="0"/>
              <a:t> (weeks 1-2):</a:t>
            </a:r>
          </a:p>
          <a:p>
            <a:pPr lvl="1"/>
            <a:r>
              <a:rPr lang="en-US" altLang="en-US" dirty="0"/>
              <a:t>After fertilization (natural or in vitro), the zygote travels down the fallopian tube and is implanted in the uterine wall</a:t>
            </a:r>
          </a:p>
          <a:p>
            <a:pPr lvl="1"/>
            <a:r>
              <a:rPr lang="en-US" altLang="en-US" dirty="0"/>
              <a:t>Implantation triggers hormonal changes to prevent menstruation</a:t>
            </a:r>
          </a:p>
          <a:p>
            <a:pPr lvl="1"/>
            <a:r>
              <a:rPr lang="en-US" altLang="en-US" dirty="0"/>
              <a:t>Center of zygote contains the germ disc</a:t>
            </a:r>
          </a:p>
          <a:p>
            <a:pPr lvl="2">
              <a:buFont typeface="Wingdings" pitchFamily="2" charset="2"/>
              <a:buChar char="§"/>
            </a:pPr>
            <a:r>
              <a:rPr lang="en-US" altLang="en-US" dirty="0"/>
              <a:t>Cells that develop into a baby</a:t>
            </a:r>
          </a:p>
          <a:p>
            <a:pPr lvl="1"/>
            <a:r>
              <a:rPr lang="en-US" altLang="en-US" dirty="0"/>
              <a:t>Other cells form the placenta, which supports the baby</a:t>
            </a:r>
            <a:r>
              <a:rPr lang="fr-FR" altLang="ja-JP" dirty="0"/>
              <a:t>’</a:t>
            </a:r>
            <a:r>
              <a:rPr lang="en-US" altLang="ja-JP" dirty="0"/>
              <a:t>s development</a:t>
            </a:r>
            <a:endParaRPr lang="en-US" altLang="en-US" dirty="0"/>
          </a:p>
        </p:txBody>
      </p:sp>
    </p:spTree>
    <p:extLst>
      <p:ext uri="{BB962C8B-B14F-4D97-AF65-F5344CB8AC3E}">
        <p14:creationId xmlns:p14="http://schemas.microsoft.com/office/powerpoint/2010/main" val="15834236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97497"/>
            <a:ext cx="7337963" cy="1054368"/>
          </a:xfrm>
        </p:spPr>
        <p:txBody>
          <a:bodyPr>
            <a:noAutofit/>
          </a:bodyPr>
          <a:lstStyle/>
          <a:p>
            <a:r>
              <a:rPr lang="en-US" altLang="en-US" dirty="0"/>
              <a:t>Events of the Period of the Zygote</a:t>
            </a:r>
            <a:endParaRPr lang="en-US" dirty="0"/>
          </a:p>
        </p:txBody>
      </p:sp>
      <p:pic>
        <p:nvPicPr>
          <p:cNvPr id="4" name="Picture 3" descr="Step 1, ovulation: an egg cell from the ovary enters the Fallopian tube at 9 to 16 days of the menstrual cycle. The Fallopian tube is placed above the Ovary and leads to the uterus. Step 2: fertilization usually takes place in the upper third of the tube, within 24 hours after ovulation. Step 3: 24 to 30 hours after fertilization male sperm and female egg chromosome material unite. Step 4: egg cell divides for the first time. Step 5: 36 hours after fertilization, 2 cells. Step 6: 48 hours after fertilization, 4 cells. Step 7, 3 days: a cluster of 16-32 cells. Step 8, 4 days: a hollow ball of about 100 cells. Step 9, 4 to 5 days: Zygote enters the uterus. Step 10, 6 to 7 days: Zygote begins to attach to the wall of the uterus. Step 11, 12 to 14 days: Zygote is completely implanted in the uterine wall, right above the cavity of the uteru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688" y="1787525"/>
            <a:ext cx="8810625" cy="415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21475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97497"/>
            <a:ext cx="7337963" cy="1054368"/>
          </a:xfrm>
        </p:spPr>
        <p:txBody>
          <a:bodyPr>
            <a:noAutofit/>
          </a:bodyPr>
          <a:lstStyle/>
          <a:p>
            <a:r>
              <a:rPr lang="en-US" altLang="en-US" dirty="0"/>
              <a:t>Periods of Prenatal </a:t>
            </a:r>
            <a:r>
              <a:rPr lang="en-US" altLang="en-US" dirty="0" smtClean="0"/>
              <a:t>Development: The Embryo (1 of 3)</a:t>
            </a:r>
            <a:endParaRPr lang="en-US" dirty="0"/>
          </a:p>
        </p:txBody>
      </p:sp>
      <p:sp>
        <p:nvSpPr>
          <p:cNvPr id="3" name="Content Placeholder 2"/>
          <p:cNvSpPr>
            <a:spLocks noGrp="1"/>
          </p:cNvSpPr>
          <p:nvPr>
            <p:ph idx="1"/>
          </p:nvPr>
        </p:nvSpPr>
        <p:spPr>
          <a:xfrm>
            <a:off x="457200" y="1600200"/>
            <a:ext cx="8229600" cy="4800600"/>
          </a:xfrm>
        </p:spPr>
        <p:txBody>
          <a:bodyPr>
            <a:normAutofit/>
          </a:bodyPr>
          <a:lstStyle/>
          <a:p>
            <a:r>
              <a:rPr lang="en-US" altLang="en-US" dirty="0"/>
              <a:t>Period of the </a:t>
            </a:r>
            <a:r>
              <a:rPr lang="en-US" altLang="en-US" b="1" dirty="0"/>
              <a:t>embryo</a:t>
            </a:r>
            <a:r>
              <a:rPr lang="en-US" altLang="en-US" dirty="0"/>
              <a:t> (weeks 3-8):</a:t>
            </a:r>
          </a:p>
          <a:p>
            <a:pPr lvl="1"/>
            <a:r>
              <a:rPr lang="en-US" altLang="en-US" dirty="0"/>
              <a:t>Body structures, internal organs, and the three layers of the embryo develop:</a:t>
            </a:r>
          </a:p>
          <a:p>
            <a:pPr lvl="2">
              <a:buFont typeface="Wingdings" pitchFamily="2" charset="2"/>
              <a:buChar char="§"/>
            </a:pPr>
            <a:r>
              <a:rPr lang="en-US" altLang="en-US" dirty="0"/>
              <a:t>Ectoderm (outer layer: becomes hair, skin, nervous system)</a:t>
            </a:r>
          </a:p>
          <a:p>
            <a:pPr lvl="2">
              <a:buFont typeface="Wingdings" pitchFamily="2" charset="2"/>
              <a:buChar char="§"/>
            </a:pPr>
            <a:r>
              <a:rPr lang="en-US" altLang="en-US" dirty="0"/>
              <a:t>Mesoderm (middle layer: becomes muscles, bones, circulatory system)</a:t>
            </a:r>
          </a:p>
          <a:p>
            <a:pPr lvl="2">
              <a:buFont typeface="Wingdings" pitchFamily="2" charset="2"/>
              <a:buChar char="§"/>
            </a:pPr>
            <a:r>
              <a:rPr lang="en-US" altLang="en-US" dirty="0"/>
              <a:t>Endoderm (inner layer: becomes digestive system and lungs) </a:t>
            </a:r>
          </a:p>
        </p:txBody>
      </p:sp>
    </p:spTree>
    <p:extLst>
      <p:ext uri="{BB962C8B-B14F-4D97-AF65-F5344CB8AC3E}">
        <p14:creationId xmlns:p14="http://schemas.microsoft.com/office/powerpoint/2010/main" val="2424278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97497"/>
            <a:ext cx="7337963" cy="1054368"/>
          </a:xfrm>
        </p:spPr>
        <p:txBody>
          <a:bodyPr>
            <a:noAutofit/>
          </a:bodyPr>
          <a:lstStyle/>
          <a:p>
            <a:r>
              <a:rPr lang="en-US" altLang="en-US" dirty="0"/>
              <a:t>Periods of Prenatal Development: The Embryo </a:t>
            </a:r>
            <a:r>
              <a:rPr lang="en-US" altLang="en-US" dirty="0" smtClean="0"/>
              <a:t>(2 </a:t>
            </a:r>
            <a:r>
              <a:rPr lang="en-US" altLang="en-US" dirty="0"/>
              <a:t>of 3)</a:t>
            </a:r>
            <a:endParaRPr lang="en-US" dirty="0"/>
          </a:p>
        </p:txBody>
      </p:sp>
      <p:sp>
        <p:nvSpPr>
          <p:cNvPr id="3" name="Content Placeholder 2"/>
          <p:cNvSpPr>
            <a:spLocks noGrp="1"/>
          </p:cNvSpPr>
          <p:nvPr>
            <p:ph idx="1"/>
          </p:nvPr>
        </p:nvSpPr>
        <p:spPr>
          <a:xfrm>
            <a:off x="457200" y="1600200"/>
            <a:ext cx="8229600" cy="4800600"/>
          </a:xfrm>
        </p:spPr>
        <p:txBody>
          <a:bodyPr>
            <a:normAutofit/>
          </a:bodyPr>
          <a:lstStyle/>
          <a:p>
            <a:r>
              <a:rPr lang="en-US" altLang="en-US" dirty="0"/>
              <a:t>Period of the </a:t>
            </a:r>
            <a:r>
              <a:rPr lang="en-US" altLang="en-US" b="1" dirty="0"/>
              <a:t>embryo</a:t>
            </a:r>
            <a:r>
              <a:rPr lang="en-US" altLang="en-US" dirty="0"/>
              <a:t> (weeks 3-8):</a:t>
            </a:r>
          </a:p>
          <a:p>
            <a:pPr lvl="1"/>
            <a:r>
              <a:rPr lang="en-US" altLang="en-US" dirty="0"/>
              <a:t>The amniotic sac fills with fluid; the umbilical cord connects the embryo to the placenta</a:t>
            </a:r>
          </a:p>
          <a:p>
            <a:pPr lvl="1"/>
            <a:r>
              <a:rPr lang="en-US" altLang="en-US" dirty="0"/>
              <a:t>The umbilical cord</a:t>
            </a:r>
            <a:r>
              <a:rPr lang="fr-FR" altLang="ja-JP" dirty="0"/>
              <a:t>’</a:t>
            </a:r>
            <a:r>
              <a:rPr lang="en-US" altLang="ja-JP" dirty="0"/>
              <a:t>s blood vessels join the placenta to the embryo</a:t>
            </a:r>
          </a:p>
          <a:p>
            <a:pPr lvl="2">
              <a:buFont typeface="Wingdings" pitchFamily="2" charset="2"/>
              <a:buChar char="§"/>
            </a:pPr>
            <a:r>
              <a:rPr lang="en-US" altLang="ja-JP" dirty="0"/>
              <a:t>Allow exchange of nutrients, oxygen, vitamins, and waste products between mother and </a:t>
            </a:r>
            <a:r>
              <a:rPr lang="en-US" altLang="ja-JP" dirty="0" smtClean="0"/>
              <a:t>embryo</a:t>
            </a:r>
            <a:endParaRPr lang="en-US" altLang="ja-JP" dirty="0"/>
          </a:p>
        </p:txBody>
      </p:sp>
    </p:spTree>
    <p:extLst>
      <p:ext uri="{BB962C8B-B14F-4D97-AF65-F5344CB8AC3E}">
        <p14:creationId xmlns:p14="http://schemas.microsoft.com/office/powerpoint/2010/main" val="26459391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97497"/>
            <a:ext cx="7337963" cy="1054368"/>
          </a:xfrm>
        </p:spPr>
        <p:txBody>
          <a:bodyPr>
            <a:noAutofit/>
          </a:bodyPr>
          <a:lstStyle/>
          <a:p>
            <a:r>
              <a:rPr lang="en-US" altLang="en-US" dirty="0"/>
              <a:t>Periods of Prenatal Development: The Embryo </a:t>
            </a:r>
            <a:r>
              <a:rPr lang="en-US" altLang="en-US" dirty="0" smtClean="0"/>
              <a:t>(3 </a:t>
            </a:r>
            <a:r>
              <a:rPr lang="en-US" altLang="en-US" dirty="0"/>
              <a:t>of 3)</a:t>
            </a:r>
            <a:endParaRPr lang="en-US" dirty="0"/>
          </a:p>
        </p:txBody>
      </p:sp>
      <p:sp>
        <p:nvSpPr>
          <p:cNvPr id="3" name="Content Placeholder 2"/>
          <p:cNvSpPr>
            <a:spLocks noGrp="1"/>
          </p:cNvSpPr>
          <p:nvPr>
            <p:ph idx="1"/>
          </p:nvPr>
        </p:nvSpPr>
        <p:spPr>
          <a:xfrm>
            <a:off x="457200" y="1600200"/>
            <a:ext cx="8229600" cy="4800600"/>
          </a:xfrm>
        </p:spPr>
        <p:txBody>
          <a:bodyPr>
            <a:normAutofit/>
          </a:bodyPr>
          <a:lstStyle/>
          <a:p>
            <a:r>
              <a:rPr lang="en-US" altLang="en-US" dirty="0"/>
              <a:t>Growth of the embryo follows two important principles:</a:t>
            </a:r>
          </a:p>
          <a:p>
            <a:pPr lvl="1"/>
            <a:r>
              <a:rPr lang="en-US" altLang="en-US" dirty="0"/>
              <a:t>the </a:t>
            </a:r>
            <a:r>
              <a:rPr lang="en-US" altLang="en-US" b="1" dirty="0"/>
              <a:t>cephalocaudal principle</a:t>
            </a:r>
            <a:r>
              <a:rPr lang="en-US" altLang="en-US" dirty="0"/>
              <a:t>, where the head develops before the rest of the body</a:t>
            </a:r>
          </a:p>
          <a:p>
            <a:pPr lvl="1"/>
            <a:r>
              <a:rPr lang="en-US" altLang="en-US" dirty="0"/>
              <a:t>the </a:t>
            </a:r>
            <a:r>
              <a:rPr lang="en-US" altLang="en-US" b="1" dirty="0"/>
              <a:t>proximodistal principle</a:t>
            </a:r>
            <a:r>
              <a:rPr lang="en-US" altLang="en-US" dirty="0"/>
              <a:t>, in which growth of parts near the center of the body occurs before those that are more distant.</a:t>
            </a:r>
            <a:endParaRPr lang="en-US" altLang="en-US" sz="2000" dirty="0"/>
          </a:p>
        </p:txBody>
      </p:sp>
    </p:spTree>
    <p:extLst>
      <p:ext uri="{BB962C8B-B14F-4D97-AF65-F5344CB8AC3E}">
        <p14:creationId xmlns:p14="http://schemas.microsoft.com/office/powerpoint/2010/main" val="16023320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97497"/>
            <a:ext cx="7337963" cy="1054368"/>
          </a:xfrm>
        </p:spPr>
        <p:txBody>
          <a:bodyPr>
            <a:noAutofit/>
          </a:bodyPr>
          <a:lstStyle/>
          <a:p>
            <a:r>
              <a:rPr lang="en-US" altLang="en-US" dirty="0"/>
              <a:t>Periods of Prenatal </a:t>
            </a:r>
            <a:r>
              <a:rPr lang="en-US" altLang="en-US" dirty="0" smtClean="0"/>
              <a:t>Development: The Fetus (1 of 2)</a:t>
            </a:r>
            <a:endParaRPr lang="en-US" dirty="0"/>
          </a:p>
        </p:txBody>
      </p:sp>
      <p:sp>
        <p:nvSpPr>
          <p:cNvPr id="3" name="Content Placeholder 2"/>
          <p:cNvSpPr>
            <a:spLocks noGrp="1"/>
          </p:cNvSpPr>
          <p:nvPr>
            <p:ph idx="1"/>
          </p:nvPr>
        </p:nvSpPr>
        <p:spPr>
          <a:xfrm>
            <a:off x="457200" y="1600200"/>
            <a:ext cx="8229600" cy="4800600"/>
          </a:xfrm>
        </p:spPr>
        <p:txBody>
          <a:bodyPr>
            <a:normAutofit/>
          </a:bodyPr>
          <a:lstStyle/>
          <a:p>
            <a:r>
              <a:rPr lang="en-US" altLang="en-US" dirty="0"/>
              <a:t>Period of the </a:t>
            </a:r>
            <a:r>
              <a:rPr lang="en-US" altLang="en-US" b="1" dirty="0"/>
              <a:t>fetus</a:t>
            </a:r>
            <a:r>
              <a:rPr lang="en-US" altLang="en-US" dirty="0"/>
              <a:t> (weeks 9-38):</a:t>
            </a:r>
          </a:p>
          <a:p>
            <a:pPr lvl="1"/>
            <a:r>
              <a:rPr lang="en-US" altLang="en-US" dirty="0"/>
              <a:t>Begins at week 9 and ends at birth</a:t>
            </a:r>
          </a:p>
          <a:p>
            <a:r>
              <a:rPr lang="en-US" altLang="en-US" dirty="0"/>
              <a:t>Fetus becomes much larger and bodily systems begin to function</a:t>
            </a:r>
          </a:p>
          <a:p>
            <a:r>
              <a:rPr lang="en-US" altLang="en-US" dirty="0"/>
              <a:t>Final development of many systems essential to human life occurs</a:t>
            </a:r>
          </a:p>
          <a:p>
            <a:pPr lvl="1"/>
            <a:r>
              <a:rPr lang="en-US" altLang="en-US" dirty="0"/>
              <a:t>All regions of the brain grow, particularly the </a:t>
            </a:r>
            <a:r>
              <a:rPr lang="en-US" altLang="en-US" b="1" dirty="0"/>
              <a:t>cerebral cortex</a:t>
            </a:r>
          </a:p>
          <a:p>
            <a:pPr lvl="1"/>
            <a:r>
              <a:rPr lang="en-US" altLang="en-US" dirty="0"/>
              <a:t>Week 9: differentiation of the ovaries and </a:t>
            </a:r>
            <a:r>
              <a:rPr lang="en-US" altLang="en-US" dirty="0" smtClean="0"/>
              <a:t>testes</a:t>
            </a:r>
            <a:endParaRPr lang="en-US" altLang="en-US" dirty="0"/>
          </a:p>
        </p:txBody>
      </p:sp>
    </p:spTree>
    <p:extLst>
      <p:ext uri="{BB962C8B-B14F-4D97-AF65-F5344CB8AC3E}">
        <p14:creationId xmlns:p14="http://schemas.microsoft.com/office/powerpoint/2010/main" val="19880115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97497"/>
            <a:ext cx="7337963" cy="1054368"/>
          </a:xfrm>
        </p:spPr>
        <p:txBody>
          <a:bodyPr>
            <a:noAutofit/>
          </a:bodyPr>
          <a:lstStyle/>
          <a:p>
            <a:r>
              <a:rPr lang="en-US" altLang="en-US" dirty="0"/>
              <a:t>Periods of Prenatal Development: The Fetus </a:t>
            </a:r>
            <a:r>
              <a:rPr lang="en-US" altLang="en-US" dirty="0" smtClean="0"/>
              <a:t>(2 </a:t>
            </a:r>
            <a:r>
              <a:rPr lang="en-US" altLang="en-US" dirty="0"/>
              <a:t>of 2)</a:t>
            </a:r>
            <a:endParaRPr lang="en-US" dirty="0"/>
          </a:p>
        </p:txBody>
      </p:sp>
      <p:sp>
        <p:nvSpPr>
          <p:cNvPr id="3" name="Content Placeholder 2"/>
          <p:cNvSpPr>
            <a:spLocks noGrp="1"/>
          </p:cNvSpPr>
          <p:nvPr>
            <p:ph idx="1"/>
          </p:nvPr>
        </p:nvSpPr>
        <p:spPr>
          <a:xfrm>
            <a:off x="457200" y="1600200"/>
            <a:ext cx="8229600" cy="4800600"/>
          </a:xfrm>
        </p:spPr>
        <p:txBody>
          <a:bodyPr>
            <a:normAutofit/>
          </a:bodyPr>
          <a:lstStyle/>
          <a:p>
            <a:r>
              <a:rPr lang="en-US" altLang="en-US" dirty="0"/>
              <a:t>Period of the </a:t>
            </a:r>
            <a:r>
              <a:rPr lang="en-US" altLang="en-US" b="1" dirty="0"/>
              <a:t>fetus</a:t>
            </a:r>
            <a:r>
              <a:rPr lang="en-US" altLang="en-US" dirty="0"/>
              <a:t> (weeks 9-38)</a:t>
            </a:r>
          </a:p>
          <a:p>
            <a:pPr lvl="1"/>
            <a:r>
              <a:rPr lang="en-US" altLang="en-US" dirty="0"/>
              <a:t>Week 12: circulatory system begins to function</a:t>
            </a:r>
          </a:p>
          <a:p>
            <a:pPr lvl="1"/>
            <a:r>
              <a:rPr lang="en-US" altLang="en-US" dirty="0"/>
              <a:t>Week 16: movements felt by mother</a:t>
            </a:r>
          </a:p>
          <a:p>
            <a:pPr lvl="1"/>
            <a:r>
              <a:rPr lang="en-US" altLang="en-US" dirty="0"/>
              <a:t>Week 20: eyebrow, eyelashes, scalp hair</a:t>
            </a:r>
          </a:p>
          <a:p>
            <a:pPr lvl="2">
              <a:buFont typeface="Wingdings" pitchFamily="2" charset="2"/>
              <a:buChar char="§"/>
            </a:pPr>
            <a:r>
              <a:rPr lang="en-US" altLang="en-US" dirty="0"/>
              <a:t>Skin thickens and is covered by protective greasy substance (</a:t>
            </a:r>
            <a:r>
              <a:rPr lang="en-US" altLang="en-US" b="1" dirty="0"/>
              <a:t>vernix</a:t>
            </a:r>
            <a:r>
              <a:rPr lang="en-US" altLang="en-US" dirty="0"/>
              <a:t>)</a:t>
            </a:r>
          </a:p>
          <a:p>
            <a:pPr lvl="1"/>
            <a:r>
              <a:rPr lang="en-US" altLang="en-US" dirty="0"/>
              <a:t>Weeks 22-28: age of viability</a:t>
            </a:r>
          </a:p>
          <a:p>
            <a:pPr lvl="1"/>
            <a:r>
              <a:rPr lang="en-US" altLang="en-US" dirty="0"/>
              <a:t>Weeks 22 and beyond: senses active; fetus can remember voices, music, </a:t>
            </a:r>
            <a:r>
              <a:rPr lang="en-US" altLang="en-US" dirty="0" smtClean="0"/>
              <a:t>tastes</a:t>
            </a:r>
            <a:endParaRPr lang="en-US" altLang="en-US" dirty="0"/>
          </a:p>
        </p:txBody>
      </p:sp>
    </p:spTree>
    <p:extLst>
      <p:ext uri="{BB962C8B-B14F-4D97-AF65-F5344CB8AC3E}">
        <p14:creationId xmlns:p14="http://schemas.microsoft.com/office/powerpoint/2010/main" val="411592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97497"/>
            <a:ext cx="7337963" cy="1054368"/>
          </a:xfrm>
        </p:spPr>
        <p:txBody>
          <a:bodyPr>
            <a:noAutofit/>
          </a:bodyPr>
          <a:lstStyle/>
          <a:p>
            <a:r>
              <a:rPr lang="en-US" altLang="en-US" dirty="0"/>
              <a:t>2.3 Influences on </a:t>
            </a:r>
            <a:r>
              <a:rPr lang="en-US" altLang="en-US" dirty="0" smtClean="0"/>
              <a:t>Prenatal Development</a:t>
            </a:r>
            <a:r>
              <a:rPr lang="en-US" altLang="en-US" dirty="0"/>
              <a:t>: Learning Objectives</a:t>
            </a:r>
            <a:endParaRPr lang="en-US" dirty="0"/>
          </a:p>
        </p:txBody>
      </p:sp>
      <p:sp>
        <p:nvSpPr>
          <p:cNvPr id="3" name="Content Placeholder 2"/>
          <p:cNvSpPr>
            <a:spLocks noGrp="1"/>
          </p:cNvSpPr>
          <p:nvPr>
            <p:ph idx="1"/>
          </p:nvPr>
        </p:nvSpPr>
        <p:spPr>
          <a:xfrm>
            <a:off x="457200" y="1447800"/>
            <a:ext cx="8229600" cy="4953000"/>
          </a:xfrm>
        </p:spPr>
        <p:txBody>
          <a:bodyPr>
            <a:normAutofit lnSpcReduction="10000"/>
          </a:bodyPr>
          <a:lstStyle/>
          <a:p>
            <a:r>
              <a:rPr lang="en-US" altLang="en-US" dirty="0"/>
              <a:t>How is prenatal development influenced by a pregnant woman</a:t>
            </a:r>
            <a:r>
              <a:rPr lang="fr-FR" altLang="ja-JP" dirty="0"/>
              <a:t>’</a:t>
            </a:r>
            <a:r>
              <a:rPr lang="en-US" altLang="ja-JP" dirty="0"/>
              <a:t>s age, her nutrition, and the stress she experiences while pregnant?</a:t>
            </a:r>
          </a:p>
          <a:p>
            <a:r>
              <a:rPr lang="en-US" altLang="en-US" dirty="0"/>
              <a:t>How do diseases, drugs, and environmental hazards sometimes affect prenatal development?</a:t>
            </a:r>
          </a:p>
          <a:p>
            <a:r>
              <a:rPr lang="en-US" altLang="en-US" dirty="0"/>
              <a:t>What general principles affect the ways that prenatal development can be harmed?</a:t>
            </a:r>
          </a:p>
          <a:p>
            <a:r>
              <a:rPr lang="en-US" altLang="en-US" dirty="0"/>
              <a:t>How can prenatal development be monitored? Can abnormal prenatal development be corrected?</a:t>
            </a:r>
          </a:p>
        </p:txBody>
      </p:sp>
    </p:spTree>
    <p:extLst>
      <p:ext uri="{BB962C8B-B14F-4D97-AF65-F5344CB8AC3E}">
        <p14:creationId xmlns:p14="http://schemas.microsoft.com/office/powerpoint/2010/main" val="38493563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6037" y="97497"/>
            <a:ext cx="7185563" cy="1054368"/>
          </a:xfrm>
        </p:spPr>
        <p:txBody>
          <a:bodyPr>
            <a:noAutofit/>
          </a:bodyPr>
          <a:lstStyle/>
          <a:p>
            <a:r>
              <a:rPr lang="en-US" altLang="en-US" dirty="0"/>
              <a:t>Mechanisms of </a:t>
            </a:r>
            <a:r>
              <a:rPr lang="en-US" altLang="en-US" dirty="0" smtClean="0"/>
              <a:t>Heredity: Chromosomes</a:t>
            </a:r>
            <a:endParaRPr lang="en-US" dirty="0"/>
          </a:p>
        </p:txBody>
      </p:sp>
      <p:sp>
        <p:nvSpPr>
          <p:cNvPr id="3" name="Content Placeholder 2"/>
          <p:cNvSpPr>
            <a:spLocks noGrp="1"/>
          </p:cNvSpPr>
          <p:nvPr>
            <p:ph idx="1"/>
          </p:nvPr>
        </p:nvSpPr>
        <p:spPr/>
        <p:txBody>
          <a:bodyPr/>
          <a:lstStyle/>
          <a:p>
            <a:r>
              <a:rPr lang="en-US" altLang="en-US" dirty="0"/>
              <a:t>Mechanisms of heredity:</a:t>
            </a:r>
          </a:p>
          <a:p>
            <a:pPr lvl="1"/>
            <a:r>
              <a:rPr lang="en-US" altLang="en-US" dirty="0"/>
              <a:t>Human eggs contain 23 </a:t>
            </a:r>
            <a:r>
              <a:rPr lang="en-US" altLang="en-US" b="1" dirty="0"/>
              <a:t>chromosomes</a:t>
            </a:r>
            <a:r>
              <a:rPr lang="en-US" altLang="en-US" dirty="0"/>
              <a:t> selected from the mother</a:t>
            </a:r>
            <a:r>
              <a:rPr lang="fr-FR" altLang="ja-JP" dirty="0"/>
              <a:t>’</a:t>
            </a:r>
            <a:r>
              <a:rPr lang="en-US" altLang="ja-JP" dirty="0"/>
              <a:t>s 46  </a:t>
            </a:r>
          </a:p>
          <a:p>
            <a:pPr lvl="1"/>
            <a:r>
              <a:rPr lang="en-US" altLang="en-US" dirty="0"/>
              <a:t>Human sperm contain 23 chromosomes selected from the father</a:t>
            </a:r>
            <a:r>
              <a:rPr lang="fr-FR" altLang="ja-JP" dirty="0"/>
              <a:t>’</a:t>
            </a:r>
            <a:r>
              <a:rPr lang="en-US" altLang="ja-JP" dirty="0"/>
              <a:t>s 46  </a:t>
            </a:r>
          </a:p>
          <a:p>
            <a:pPr lvl="1"/>
            <a:r>
              <a:rPr lang="en-US" altLang="en-US" dirty="0"/>
              <a:t>Think of it as mixing two hands of cards </a:t>
            </a:r>
            <a:br>
              <a:rPr lang="en-US" altLang="en-US" dirty="0"/>
            </a:br>
            <a:r>
              <a:rPr lang="en-US" altLang="en-US" dirty="0"/>
              <a:t>(1 from mother and 1 from father), shuffling this mix, and then dealing a hand of cards</a:t>
            </a:r>
          </a:p>
          <a:p>
            <a:pPr lvl="1"/>
            <a:r>
              <a:rPr lang="en-US" altLang="en-US" dirty="0"/>
              <a:t>The dealt hand is your 23 pairs of </a:t>
            </a:r>
            <a:r>
              <a:rPr lang="en-US" altLang="en-US" dirty="0" smtClean="0"/>
              <a:t>chromosomes</a:t>
            </a:r>
            <a:endParaRPr lang="en-US" altLang="en-US" dirty="0"/>
          </a:p>
        </p:txBody>
      </p:sp>
    </p:spTree>
    <p:extLst>
      <p:ext uri="{BB962C8B-B14F-4D97-AF65-F5344CB8AC3E}">
        <p14:creationId xmlns:p14="http://schemas.microsoft.com/office/powerpoint/2010/main" val="36372881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97497"/>
            <a:ext cx="7337963" cy="1054368"/>
          </a:xfrm>
        </p:spPr>
        <p:txBody>
          <a:bodyPr>
            <a:noAutofit/>
          </a:bodyPr>
          <a:lstStyle/>
          <a:p>
            <a:r>
              <a:rPr lang="en-US" altLang="en-US" dirty="0"/>
              <a:t>General Risk Factors</a:t>
            </a:r>
            <a:endParaRPr lang="en-US" dirty="0"/>
          </a:p>
        </p:txBody>
      </p:sp>
      <p:sp>
        <p:nvSpPr>
          <p:cNvPr id="3" name="Content Placeholder 2"/>
          <p:cNvSpPr>
            <a:spLocks noGrp="1"/>
          </p:cNvSpPr>
          <p:nvPr>
            <p:ph idx="1"/>
          </p:nvPr>
        </p:nvSpPr>
        <p:spPr>
          <a:xfrm>
            <a:off x="457200" y="1447800"/>
            <a:ext cx="8229600" cy="4953000"/>
          </a:xfrm>
        </p:spPr>
        <p:txBody>
          <a:bodyPr>
            <a:normAutofit/>
          </a:bodyPr>
          <a:lstStyle/>
          <a:p>
            <a:r>
              <a:rPr lang="en-US" altLang="en-US" dirty="0"/>
              <a:t>Nutrition</a:t>
            </a:r>
          </a:p>
          <a:p>
            <a:pPr lvl="1"/>
            <a:r>
              <a:rPr lang="en-US" altLang="en-US" dirty="0"/>
              <a:t>A pregnant woman should increase both her caloric and nutrient intake</a:t>
            </a:r>
          </a:p>
          <a:p>
            <a:r>
              <a:rPr lang="en-US" altLang="en-US" dirty="0"/>
              <a:t>Stress</a:t>
            </a:r>
          </a:p>
          <a:p>
            <a:pPr lvl="1"/>
            <a:r>
              <a:rPr lang="en-US" altLang="en-US" dirty="0"/>
              <a:t>Causes greater harm when experienced early in pregnancy</a:t>
            </a:r>
          </a:p>
          <a:p>
            <a:r>
              <a:rPr lang="en-US" altLang="en-US" dirty="0"/>
              <a:t>Mother’s age</a:t>
            </a:r>
          </a:p>
          <a:p>
            <a:pPr lvl="1"/>
            <a:r>
              <a:rPr lang="en-US" altLang="en-US" dirty="0"/>
              <a:t>Prenatal development is most likely to proceed normally when women are between 20 and 35 years of </a:t>
            </a:r>
            <a:r>
              <a:rPr lang="en-US" altLang="en-US" dirty="0" smtClean="0"/>
              <a:t>age</a:t>
            </a:r>
            <a:endParaRPr lang="en-US" altLang="en-US" dirty="0"/>
          </a:p>
        </p:txBody>
      </p:sp>
    </p:spTree>
    <p:extLst>
      <p:ext uri="{BB962C8B-B14F-4D97-AF65-F5344CB8AC3E}">
        <p14:creationId xmlns:p14="http://schemas.microsoft.com/office/powerpoint/2010/main" val="15496864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97497"/>
            <a:ext cx="7337963" cy="1054368"/>
          </a:xfrm>
        </p:spPr>
        <p:txBody>
          <a:bodyPr>
            <a:noAutofit/>
          </a:bodyPr>
          <a:lstStyle/>
          <a:p>
            <a:r>
              <a:rPr lang="en-US" altLang="en-US" dirty="0"/>
              <a:t>Teratogens: Drugs, Diseases, and Environmental </a:t>
            </a:r>
            <a:r>
              <a:rPr lang="en-US" altLang="en-US" dirty="0" smtClean="0"/>
              <a:t>Hazards (1 of 3)</a:t>
            </a:r>
            <a:endParaRPr lang="en-US" dirty="0"/>
          </a:p>
        </p:txBody>
      </p:sp>
      <p:sp>
        <p:nvSpPr>
          <p:cNvPr id="3" name="Content Placeholder 2"/>
          <p:cNvSpPr>
            <a:spLocks noGrp="1"/>
          </p:cNvSpPr>
          <p:nvPr>
            <p:ph idx="1"/>
          </p:nvPr>
        </p:nvSpPr>
        <p:spPr>
          <a:xfrm>
            <a:off x="457200" y="1447800"/>
            <a:ext cx="8229600" cy="4953000"/>
          </a:xfrm>
        </p:spPr>
        <p:txBody>
          <a:bodyPr>
            <a:normAutofit/>
          </a:bodyPr>
          <a:lstStyle/>
          <a:p>
            <a:r>
              <a:rPr lang="en-US" altLang="en-US" b="1" dirty="0"/>
              <a:t>Teratogens:</a:t>
            </a:r>
            <a:r>
              <a:rPr lang="en-US" altLang="en-US" dirty="0"/>
              <a:t> drugs, diseases, or environmental hazards causing abnormal prenatal development</a:t>
            </a:r>
          </a:p>
          <a:p>
            <a:r>
              <a:rPr lang="en-US" altLang="en-US" b="1" dirty="0"/>
              <a:t>Drugs</a:t>
            </a:r>
            <a:r>
              <a:rPr lang="en-US" altLang="en-US" dirty="0"/>
              <a:t> (Examples: alcohol, aspirin, caffeine, and nicotine)</a:t>
            </a:r>
          </a:p>
          <a:p>
            <a:pPr lvl="1"/>
            <a:r>
              <a:rPr lang="en-US" altLang="en-US" dirty="0"/>
              <a:t>Fetal alcohol spectrum disorder (FASD)</a:t>
            </a:r>
          </a:p>
          <a:p>
            <a:pPr lvl="1"/>
            <a:r>
              <a:rPr lang="en-US" altLang="en-US" dirty="0"/>
              <a:t>Nicotine use increases likelihood of miscarriage, low birth weight, birth </a:t>
            </a:r>
            <a:r>
              <a:rPr lang="en-US" altLang="en-US" dirty="0" smtClean="0"/>
              <a:t>defects</a:t>
            </a:r>
            <a:endParaRPr lang="en-US" altLang="en-US" dirty="0"/>
          </a:p>
        </p:txBody>
      </p:sp>
    </p:spTree>
    <p:extLst>
      <p:ext uri="{BB962C8B-B14F-4D97-AF65-F5344CB8AC3E}">
        <p14:creationId xmlns:p14="http://schemas.microsoft.com/office/powerpoint/2010/main" val="20962933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97497"/>
            <a:ext cx="7337963" cy="1054368"/>
          </a:xfrm>
        </p:spPr>
        <p:txBody>
          <a:bodyPr>
            <a:noAutofit/>
          </a:bodyPr>
          <a:lstStyle/>
          <a:p>
            <a:r>
              <a:rPr lang="en-US" altLang="en-US" dirty="0"/>
              <a:t>Teratogens: Drugs, Diseases, and Environmental Hazards </a:t>
            </a:r>
            <a:r>
              <a:rPr lang="en-US" altLang="en-US" dirty="0" smtClean="0"/>
              <a:t>(2 </a:t>
            </a:r>
            <a:r>
              <a:rPr lang="en-US" altLang="en-US" dirty="0"/>
              <a:t>of 3)</a:t>
            </a:r>
            <a:endParaRPr lang="en-US" dirty="0"/>
          </a:p>
        </p:txBody>
      </p:sp>
      <p:sp>
        <p:nvSpPr>
          <p:cNvPr id="3" name="Content Placeholder 2"/>
          <p:cNvSpPr>
            <a:spLocks noGrp="1"/>
          </p:cNvSpPr>
          <p:nvPr>
            <p:ph idx="1"/>
          </p:nvPr>
        </p:nvSpPr>
        <p:spPr>
          <a:xfrm>
            <a:off x="457200" y="1447800"/>
            <a:ext cx="8229600" cy="4953000"/>
          </a:xfrm>
        </p:spPr>
        <p:txBody>
          <a:bodyPr>
            <a:normAutofit/>
          </a:bodyPr>
          <a:lstStyle/>
          <a:p>
            <a:r>
              <a:rPr lang="en-US" altLang="en-US" b="1" dirty="0"/>
              <a:t>Diseases</a:t>
            </a:r>
            <a:r>
              <a:rPr lang="en-US" altLang="en-US" dirty="0"/>
              <a:t> (Examples: AIDS, cytomegalovirus, genital herpes, rubella (German measles), syphilis)</a:t>
            </a:r>
          </a:p>
          <a:p>
            <a:pPr lvl="1"/>
            <a:r>
              <a:rPr lang="en-US" altLang="en-US" dirty="0"/>
              <a:t>Some (cytomegalovirus, rubella, syphilis) attack the fetus directly through the placenta; others (AIDS, genital herpes) attack the fetus during birth</a:t>
            </a:r>
          </a:p>
          <a:p>
            <a:pPr lvl="1"/>
            <a:r>
              <a:rPr lang="en-US" altLang="en-US" dirty="0"/>
              <a:t>Medications that may help treat a woman after she becomes ill do not prevent damage to the </a:t>
            </a:r>
            <a:r>
              <a:rPr lang="en-US" altLang="en-US" dirty="0" smtClean="0"/>
              <a:t>fetus</a:t>
            </a:r>
            <a:endParaRPr lang="en-US" altLang="en-US" dirty="0"/>
          </a:p>
        </p:txBody>
      </p:sp>
    </p:spTree>
    <p:extLst>
      <p:ext uri="{BB962C8B-B14F-4D97-AF65-F5344CB8AC3E}">
        <p14:creationId xmlns:p14="http://schemas.microsoft.com/office/powerpoint/2010/main" val="23350681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97497"/>
            <a:ext cx="7337963" cy="1054368"/>
          </a:xfrm>
        </p:spPr>
        <p:txBody>
          <a:bodyPr>
            <a:noAutofit/>
          </a:bodyPr>
          <a:lstStyle/>
          <a:p>
            <a:r>
              <a:rPr lang="en-US" altLang="en-US" dirty="0"/>
              <a:t>Teratogens: Drugs, Diseases, and Environmental Hazards </a:t>
            </a:r>
            <a:r>
              <a:rPr lang="en-US" altLang="en-US" dirty="0" smtClean="0"/>
              <a:t>(3 </a:t>
            </a:r>
            <a:r>
              <a:rPr lang="en-US" altLang="en-US" dirty="0"/>
              <a:t>of 3)</a:t>
            </a:r>
            <a:endParaRPr lang="en-US" dirty="0"/>
          </a:p>
        </p:txBody>
      </p:sp>
      <p:sp>
        <p:nvSpPr>
          <p:cNvPr id="3" name="Content Placeholder 2"/>
          <p:cNvSpPr>
            <a:spLocks noGrp="1"/>
          </p:cNvSpPr>
          <p:nvPr>
            <p:ph idx="1"/>
          </p:nvPr>
        </p:nvSpPr>
        <p:spPr>
          <a:xfrm>
            <a:off x="457200" y="1447800"/>
            <a:ext cx="8229600" cy="4953000"/>
          </a:xfrm>
        </p:spPr>
        <p:txBody>
          <a:bodyPr>
            <a:normAutofit/>
          </a:bodyPr>
          <a:lstStyle/>
          <a:p>
            <a:r>
              <a:rPr lang="en-US" altLang="en-US" b="1" dirty="0"/>
              <a:t>Environmental Hazards </a:t>
            </a:r>
            <a:r>
              <a:rPr lang="en-US" altLang="en-US" dirty="0"/>
              <a:t>(Examples: air pollution, lead, PCBs, X rays)</a:t>
            </a:r>
          </a:p>
          <a:p>
            <a:r>
              <a:rPr lang="en-US" altLang="en-US" dirty="0"/>
              <a:t>Exposing the fetus to environmental hazards such as polluted air, lead, and PCBs can affect both physical and mental development of the fetus before birth and of the child after birth</a:t>
            </a:r>
          </a:p>
          <a:p>
            <a:r>
              <a:rPr lang="en-US" altLang="en-US" dirty="0"/>
              <a:t>Can also lead to the child’s developing health issues such as leukemia after birth </a:t>
            </a:r>
          </a:p>
        </p:txBody>
      </p:sp>
    </p:spTree>
    <p:extLst>
      <p:ext uri="{BB962C8B-B14F-4D97-AF65-F5344CB8AC3E}">
        <p14:creationId xmlns:p14="http://schemas.microsoft.com/office/powerpoint/2010/main" val="12270082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97497"/>
            <a:ext cx="7337963" cy="1054368"/>
          </a:xfrm>
        </p:spPr>
        <p:txBody>
          <a:bodyPr>
            <a:noAutofit/>
          </a:bodyPr>
          <a:lstStyle/>
          <a:p>
            <a:r>
              <a:rPr lang="en-US" altLang="en-US" dirty="0"/>
              <a:t>How Teratogens Influence </a:t>
            </a:r>
            <a:r>
              <a:rPr lang="en-US" altLang="en-US" dirty="0" smtClean="0"/>
              <a:t>Prenatal Development</a:t>
            </a:r>
            <a:endParaRPr lang="en-US" dirty="0"/>
          </a:p>
        </p:txBody>
      </p:sp>
      <p:sp>
        <p:nvSpPr>
          <p:cNvPr id="3" name="Content Placeholder 2"/>
          <p:cNvSpPr>
            <a:spLocks noGrp="1"/>
          </p:cNvSpPr>
          <p:nvPr>
            <p:ph idx="1"/>
          </p:nvPr>
        </p:nvSpPr>
        <p:spPr>
          <a:xfrm>
            <a:off x="457200" y="1447800"/>
            <a:ext cx="8229600" cy="4953000"/>
          </a:xfrm>
        </p:spPr>
        <p:txBody>
          <a:bodyPr>
            <a:normAutofit/>
          </a:bodyPr>
          <a:lstStyle/>
          <a:p>
            <a:r>
              <a:rPr lang="en-US" altLang="en-US" dirty="0"/>
              <a:t>The effect of the teratogen depends upon the genotype of the organism</a:t>
            </a:r>
          </a:p>
          <a:p>
            <a:r>
              <a:rPr lang="en-US" altLang="en-US" dirty="0"/>
              <a:t>The impact of teratogens changes over the course of prenatal development</a:t>
            </a:r>
          </a:p>
          <a:p>
            <a:r>
              <a:rPr lang="en-US" altLang="en-US" dirty="0"/>
              <a:t>Each teratogen affects a specific aspect of prenatal development</a:t>
            </a:r>
          </a:p>
          <a:p>
            <a:r>
              <a:rPr lang="en-US" altLang="en-US" dirty="0"/>
              <a:t>The impact of teratogens depends on the dosage</a:t>
            </a:r>
          </a:p>
          <a:p>
            <a:r>
              <a:rPr lang="en-US" altLang="en-US" dirty="0"/>
              <a:t>Damage from teratogens is not always evident at </a:t>
            </a:r>
            <a:r>
              <a:rPr lang="en-US" altLang="en-US" dirty="0" smtClean="0"/>
              <a:t>birth</a:t>
            </a:r>
            <a:endParaRPr lang="en-US" altLang="en-US" dirty="0"/>
          </a:p>
        </p:txBody>
      </p:sp>
    </p:spTree>
    <p:extLst>
      <p:ext uri="{BB962C8B-B14F-4D97-AF65-F5344CB8AC3E}">
        <p14:creationId xmlns:p14="http://schemas.microsoft.com/office/powerpoint/2010/main" val="31164852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97497"/>
            <a:ext cx="7337963" cy="1054368"/>
          </a:xfrm>
        </p:spPr>
        <p:txBody>
          <a:bodyPr>
            <a:noAutofit/>
          </a:bodyPr>
          <a:lstStyle/>
          <a:p>
            <a:r>
              <a:rPr lang="en-US" altLang="en-US" dirty="0"/>
              <a:t>Prenatal Diagnosis and Treatment</a:t>
            </a:r>
            <a:endParaRPr lang="en-US" dirty="0"/>
          </a:p>
        </p:txBody>
      </p:sp>
      <p:sp>
        <p:nvSpPr>
          <p:cNvPr id="3" name="Content Placeholder 2"/>
          <p:cNvSpPr>
            <a:spLocks noGrp="1"/>
          </p:cNvSpPr>
          <p:nvPr>
            <p:ph idx="1"/>
          </p:nvPr>
        </p:nvSpPr>
        <p:spPr>
          <a:xfrm>
            <a:off x="457200" y="1447800"/>
            <a:ext cx="8229600" cy="4953000"/>
          </a:xfrm>
        </p:spPr>
        <p:txBody>
          <a:bodyPr>
            <a:normAutofit/>
          </a:bodyPr>
          <a:lstStyle/>
          <a:p>
            <a:r>
              <a:rPr lang="en-US" altLang="en-US" dirty="0"/>
              <a:t>Genetic counseling</a:t>
            </a:r>
          </a:p>
          <a:p>
            <a:pPr lvl="1"/>
            <a:r>
              <a:rPr lang="en-US" altLang="en-US" dirty="0"/>
              <a:t>Helps to assess the chances of inherited disorders</a:t>
            </a:r>
          </a:p>
          <a:p>
            <a:r>
              <a:rPr lang="en-US" altLang="en-US" dirty="0"/>
              <a:t>Prenatal diagnosis</a:t>
            </a:r>
          </a:p>
          <a:p>
            <a:pPr lvl="1"/>
            <a:r>
              <a:rPr lang="en-US" altLang="en-US" dirty="0"/>
              <a:t>Ultrasound</a:t>
            </a:r>
          </a:p>
          <a:p>
            <a:pPr lvl="1"/>
            <a:r>
              <a:rPr lang="en-US" altLang="en-US" dirty="0"/>
              <a:t>Amniocentesis</a:t>
            </a:r>
          </a:p>
          <a:p>
            <a:pPr lvl="1"/>
            <a:r>
              <a:rPr lang="en-US" altLang="en-US" dirty="0"/>
              <a:t>Chorionic villus sampling</a:t>
            </a:r>
          </a:p>
          <a:p>
            <a:pPr lvl="1"/>
            <a:r>
              <a:rPr lang="en-US" altLang="en-US" dirty="0"/>
              <a:t>Non-invasive prenatal testing (NIPT)</a:t>
            </a:r>
          </a:p>
          <a:p>
            <a:pPr lvl="2">
              <a:buFont typeface="Wingdings" pitchFamily="2" charset="2"/>
              <a:buChar char="§"/>
            </a:pPr>
            <a:r>
              <a:rPr lang="en-US" altLang="en-US" dirty="0"/>
              <a:t>samples genetic material that reflects the fetal genotype for testing</a:t>
            </a:r>
          </a:p>
        </p:txBody>
      </p:sp>
    </p:spTree>
    <p:extLst>
      <p:ext uri="{BB962C8B-B14F-4D97-AF65-F5344CB8AC3E}">
        <p14:creationId xmlns:p14="http://schemas.microsoft.com/office/powerpoint/2010/main" val="38645548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97497"/>
            <a:ext cx="7337963" cy="1054368"/>
          </a:xfrm>
        </p:spPr>
        <p:txBody>
          <a:bodyPr>
            <a:noAutofit/>
          </a:bodyPr>
          <a:lstStyle/>
          <a:p>
            <a:r>
              <a:rPr lang="en-US" altLang="en-US" dirty="0"/>
              <a:t>Prenatal Diagnosis and </a:t>
            </a:r>
            <a:r>
              <a:rPr lang="en-US" altLang="en-US" dirty="0" smtClean="0"/>
              <a:t>Treatment: Fetal </a:t>
            </a:r>
            <a:r>
              <a:rPr lang="en-US" altLang="en-US" dirty="0"/>
              <a:t>Medicine</a:t>
            </a:r>
            <a:endParaRPr lang="en-US" dirty="0"/>
          </a:p>
        </p:txBody>
      </p:sp>
      <p:sp>
        <p:nvSpPr>
          <p:cNvPr id="3" name="Content Placeholder 2"/>
          <p:cNvSpPr>
            <a:spLocks noGrp="1"/>
          </p:cNvSpPr>
          <p:nvPr>
            <p:ph idx="1"/>
          </p:nvPr>
        </p:nvSpPr>
        <p:spPr>
          <a:xfrm>
            <a:off x="457200" y="1447800"/>
            <a:ext cx="8229600" cy="4953000"/>
          </a:xfrm>
        </p:spPr>
        <p:txBody>
          <a:bodyPr>
            <a:normAutofit/>
          </a:bodyPr>
          <a:lstStyle/>
          <a:p>
            <a:r>
              <a:rPr lang="en-US" altLang="en-US" b="1" dirty="0"/>
              <a:t>Fetal therapy</a:t>
            </a:r>
          </a:p>
          <a:p>
            <a:pPr lvl="1"/>
            <a:r>
              <a:rPr lang="en-US" altLang="en-US" dirty="0"/>
              <a:t>Administering medicine to the fetus</a:t>
            </a:r>
          </a:p>
          <a:p>
            <a:pPr lvl="1"/>
            <a:r>
              <a:rPr lang="en-US" altLang="en-US" dirty="0"/>
              <a:t>Fetal surgery to correct spina bifida and circulatory problems</a:t>
            </a:r>
          </a:p>
          <a:p>
            <a:pPr lvl="1"/>
            <a:r>
              <a:rPr lang="en-US" altLang="en-US" dirty="0"/>
              <a:t>Genetic engineering involves replacing defective genes with synthetic normal genes</a:t>
            </a:r>
          </a:p>
          <a:p>
            <a:pPr lvl="2">
              <a:buFont typeface="Wingdings" pitchFamily="2" charset="2"/>
              <a:buChar char="§"/>
            </a:pPr>
            <a:r>
              <a:rPr lang="en-US" altLang="en-US" dirty="0"/>
              <a:t>CRISPR: experimental technique that allows scientists to edit hereditary material.</a:t>
            </a:r>
          </a:p>
        </p:txBody>
      </p:sp>
    </p:spTree>
    <p:extLst>
      <p:ext uri="{BB962C8B-B14F-4D97-AF65-F5344CB8AC3E}">
        <p14:creationId xmlns:p14="http://schemas.microsoft.com/office/powerpoint/2010/main" val="23135835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97497"/>
            <a:ext cx="7337963" cy="1054368"/>
          </a:xfrm>
        </p:spPr>
        <p:txBody>
          <a:bodyPr>
            <a:noAutofit/>
          </a:bodyPr>
          <a:lstStyle/>
          <a:p>
            <a:r>
              <a:rPr lang="en-US" altLang="en-US" dirty="0"/>
              <a:t>2.4 Labor and </a:t>
            </a:r>
            <a:r>
              <a:rPr lang="en-US" altLang="en-US" dirty="0" smtClean="0"/>
              <a:t>Delivery: Learning </a:t>
            </a:r>
            <a:r>
              <a:rPr lang="en-US" altLang="en-US" dirty="0"/>
              <a:t>Objectives</a:t>
            </a:r>
            <a:endParaRPr lang="en-US" dirty="0"/>
          </a:p>
        </p:txBody>
      </p:sp>
      <p:sp>
        <p:nvSpPr>
          <p:cNvPr id="3" name="Content Placeholder 2"/>
          <p:cNvSpPr>
            <a:spLocks noGrp="1"/>
          </p:cNvSpPr>
          <p:nvPr>
            <p:ph idx="1"/>
          </p:nvPr>
        </p:nvSpPr>
        <p:spPr>
          <a:xfrm>
            <a:off x="457200" y="1447800"/>
            <a:ext cx="8229600" cy="4953000"/>
          </a:xfrm>
        </p:spPr>
        <p:txBody>
          <a:bodyPr>
            <a:normAutofit/>
          </a:bodyPr>
          <a:lstStyle/>
          <a:p>
            <a:r>
              <a:rPr lang="en-US" altLang="en-US" dirty="0"/>
              <a:t>What are the different phases of labor and delivery?</a:t>
            </a:r>
          </a:p>
          <a:p>
            <a:r>
              <a:rPr lang="en-US" altLang="en-US" dirty="0"/>
              <a:t>What are </a:t>
            </a:r>
            <a:r>
              <a:rPr lang="ja-JP" altLang="en-US" dirty="0"/>
              <a:t>“</a:t>
            </a:r>
            <a:r>
              <a:rPr lang="en-US" altLang="ja-JP" dirty="0"/>
              <a:t>natural</a:t>
            </a:r>
            <a:r>
              <a:rPr lang="ja-JP" altLang="en-US" dirty="0"/>
              <a:t>”</a:t>
            </a:r>
            <a:r>
              <a:rPr lang="en-US" altLang="ja-JP" dirty="0"/>
              <a:t> ways of coping with the pain of childbirth? Is childbirth at home safe?</a:t>
            </a:r>
          </a:p>
          <a:p>
            <a:r>
              <a:rPr lang="en-US" altLang="en-US" dirty="0"/>
              <a:t>What adjustments do parents face after a baby</a:t>
            </a:r>
            <a:r>
              <a:rPr lang="fr-FR" altLang="ja-JP" dirty="0"/>
              <a:t>’</a:t>
            </a:r>
            <a:r>
              <a:rPr lang="en-US" altLang="ja-JP" dirty="0"/>
              <a:t>s birth?</a:t>
            </a:r>
          </a:p>
          <a:p>
            <a:r>
              <a:rPr lang="en-US" altLang="en-US" dirty="0"/>
              <a:t>What are some complications that can occur during birth?</a:t>
            </a:r>
          </a:p>
          <a:p>
            <a:r>
              <a:rPr lang="en-US" altLang="en-US" dirty="0"/>
              <a:t>What contributes to infant mortality in developed and less developed countries</a:t>
            </a:r>
            <a:r>
              <a:rPr lang="en-US" altLang="en-US" dirty="0" smtClean="0"/>
              <a:t>?</a:t>
            </a:r>
            <a:endParaRPr lang="en-US" altLang="en-US" dirty="0"/>
          </a:p>
        </p:txBody>
      </p:sp>
    </p:spTree>
    <p:extLst>
      <p:ext uri="{BB962C8B-B14F-4D97-AF65-F5344CB8AC3E}">
        <p14:creationId xmlns:p14="http://schemas.microsoft.com/office/powerpoint/2010/main" val="29704680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97497"/>
            <a:ext cx="7337963" cy="1054368"/>
          </a:xfrm>
        </p:spPr>
        <p:txBody>
          <a:bodyPr>
            <a:noAutofit/>
          </a:bodyPr>
          <a:lstStyle/>
          <a:p>
            <a:r>
              <a:rPr lang="en-US" altLang="en-US" dirty="0"/>
              <a:t>Stages of Labor</a:t>
            </a:r>
            <a:endParaRPr lang="en-US" dirty="0"/>
          </a:p>
        </p:txBody>
      </p:sp>
      <p:sp>
        <p:nvSpPr>
          <p:cNvPr id="3" name="Content Placeholder 2"/>
          <p:cNvSpPr>
            <a:spLocks noGrp="1"/>
          </p:cNvSpPr>
          <p:nvPr>
            <p:ph idx="1"/>
          </p:nvPr>
        </p:nvSpPr>
        <p:spPr>
          <a:xfrm>
            <a:off x="457200" y="1447800"/>
            <a:ext cx="8229600" cy="4953000"/>
          </a:xfrm>
        </p:spPr>
        <p:txBody>
          <a:bodyPr>
            <a:normAutofit/>
          </a:bodyPr>
          <a:lstStyle/>
          <a:p>
            <a:r>
              <a:rPr lang="en-US" altLang="en-US" dirty="0"/>
              <a:t>Stage 1 (12-24 hours before birth):</a:t>
            </a:r>
          </a:p>
          <a:p>
            <a:pPr lvl="1"/>
            <a:r>
              <a:rPr lang="en-US" altLang="en-US" dirty="0"/>
              <a:t>Contractions become increasingly stronger and more rhythmic </a:t>
            </a:r>
          </a:p>
          <a:p>
            <a:pPr lvl="1"/>
            <a:r>
              <a:rPr lang="en-US" altLang="en-US" dirty="0"/>
              <a:t>Cervix enlarges to ~10 centimeters</a:t>
            </a:r>
          </a:p>
          <a:p>
            <a:r>
              <a:rPr lang="en-US" altLang="en-US" dirty="0"/>
              <a:t>Stage 2 (&lt;1 hour before birth):</a:t>
            </a:r>
          </a:p>
          <a:p>
            <a:pPr lvl="1"/>
            <a:r>
              <a:rPr lang="en-US" altLang="en-US" dirty="0"/>
              <a:t>Baby passes through cervix to vagina</a:t>
            </a:r>
          </a:p>
          <a:p>
            <a:pPr lvl="1"/>
            <a:r>
              <a:rPr lang="en-US" altLang="en-US" dirty="0"/>
              <a:t>Baby</a:t>
            </a:r>
            <a:r>
              <a:rPr lang="fr-FR" altLang="ja-JP" dirty="0"/>
              <a:t>’</a:t>
            </a:r>
            <a:r>
              <a:rPr lang="en-US" altLang="ja-JP" dirty="0"/>
              <a:t>s head appears (crowning); birth</a:t>
            </a:r>
          </a:p>
          <a:p>
            <a:r>
              <a:rPr lang="en-US" altLang="en-US" dirty="0"/>
              <a:t>Stage 3 (minutes after birth):</a:t>
            </a:r>
          </a:p>
          <a:p>
            <a:pPr lvl="1"/>
            <a:r>
              <a:rPr lang="en-US" altLang="en-US" dirty="0"/>
              <a:t>Placenta is </a:t>
            </a:r>
            <a:r>
              <a:rPr lang="en-US" altLang="en-US" dirty="0" smtClean="0"/>
              <a:t>expelled</a:t>
            </a:r>
            <a:endParaRPr lang="en-US" altLang="en-US" dirty="0"/>
          </a:p>
        </p:txBody>
      </p:sp>
    </p:spTree>
    <p:extLst>
      <p:ext uri="{BB962C8B-B14F-4D97-AF65-F5344CB8AC3E}">
        <p14:creationId xmlns:p14="http://schemas.microsoft.com/office/powerpoint/2010/main" val="30626428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97497"/>
            <a:ext cx="7337963" cy="1054368"/>
          </a:xfrm>
        </p:spPr>
        <p:txBody>
          <a:bodyPr>
            <a:noAutofit/>
          </a:bodyPr>
          <a:lstStyle/>
          <a:p>
            <a:r>
              <a:rPr lang="en-US" altLang="en-US" dirty="0"/>
              <a:t>The Stages of Labor</a:t>
            </a:r>
            <a:endParaRPr lang="en-US" dirty="0"/>
          </a:p>
        </p:txBody>
      </p:sp>
      <p:pic>
        <p:nvPicPr>
          <p:cNvPr id="5" name="Picture 4" descr="In stage 3 of the labor, which is after birth, the cut umbilical cord hangs out of the vagin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915" y="2321591"/>
            <a:ext cx="8449467" cy="2640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047868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6037" y="97497"/>
            <a:ext cx="7185563" cy="1054368"/>
          </a:xfrm>
        </p:spPr>
        <p:txBody>
          <a:bodyPr>
            <a:noAutofit/>
          </a:bodyPr>
          <a:lstStyle/>
          <a:p>
            <a:r>
              <a:rPr lang="en-US" altLang="en-US" dirty="0"/>
              <a:t>Mechanisms of </a:t>
            </a:r>
            <a:r>
              <a:rPr lang="en-US" altLang="en-US" dirty="0" smtClean="0"/>
              <a:t>Heredity: Egg </a:t>
            </a:r>
            <a:r>
              <a:rPr lang="en-US" altLang="en-US" dirty="0"/>
              <a:t>and Sperm United</a:t>
            </a:r>
            <a:endParaRPr lang="en-US" dirty="0"/>
          </a:p>
        </p:txBody>
      </p:sp>
      <p:sp>
        <p:nvSpPr>
          <p:cNvPr id="3" name="Content Placeholder 2"/>
          <p:cNvSpPr>
            <a:spLocks noGrp="1"/>
          </p:cNvSpPr>
          <p:nvPr>
            <p:ph idx="1"/>
          </p:nvPr>
        </p:nvSpPr>
        <p:spPr/>
        <p:txBody>
          <a:bodyPr/>
          <a:lstStyle/>
          <a:p>
            <a:r>
              <a:rPr lang="en-US" altLang="en-US" dirty="0"/>
              <a:t>The human egg and sperm unite, resulting in a zygote that contains a complete set of 23 paired chromosomes (46 in total)</a:t>
            </a:r>
          </a:p>
          <a:p>
            <a:r>
              <a:rPr lang="en-US" altLang="en-US" dirty="0"/>
              <a:t>The 46 chromosomes contain around 25,000 genes</a:t>
            </a:r>
          </a:p>
          <a:p>
            <a:r>
              <a:rPr lang="en-US" altLang="en-US" b="1" dirty="0"/>
              <a:t>Autosomes</a:t>
            </a:r>
            <a:r>
              <a:rPr lang="en-US" altLang="en-US" dirty="0"/>
              <a:t> are the first 22 pairs of chromosomes</a:t>
            </a:r>
          </a:p>
          <a:p>
            <a:r>
              <a:rPr lang="en-US" altLang="en-US" b="1" dirty="0"/>
              <a:t>Sex chromosomes</a:t>
            </a:r>
            <a:r>
              <a:rPr lang="en-US" altLang="en-US" dirty="0"/>
              <a:t>: 23rd pair determines the child</a:t>
            </a:r>
            <a:r>
              <a:rPr lang="fr-FR" altLang="ja-JP" dirty="0"/>
              <a:t>’</a:t>
            </a:r>
            <a:r>
              <a:rPr lang="en-US" altLang="ja-JP" dirty="0"/>
              <a:t>s </a:t>
            </a:r>
            <a:r>
              <a:rPr lang="en-US" altLang="ja-JP" dirty="0" smtClean="0"/>
              <a:t>sex</a:t>
            </a:r>
            <a:endParaRPr lang="en-US" altLang="ja-JP" dirty="0"/>
          </a:p>
        </p:txBody>
      </p:sp>
    </p:spTree>
    <p:extLst>
      <p:ext uri="{BB962C8B-B14F-4D97-AF65-F5344CB8AC3E}">
        <p14:creationId xmlns:p14="http://schemas.microsoft.com/office/powerpoint/2010/main" val="28695568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97497"/>
            <a:ext cx="7337963" cy="1054368"/>
          </a:xfrm>
        </p:spPr>
        <p:txBody>
          <a:bodyPr>
            <a:noAutofit/>
          </a:bodyPr>
          <a:lstStyle/>
          <a:p>
            <a:r>
              <a:rPr lang="en-US" altLang="en-US" dirty="0"/>
              <a:t>Approaches to Childbirth</a:t>
            </a:r>
            <a:endParaRPr lang="en-US" dirty="0"/>
          </a:p>
        </p:txBody>
      </p:sp>
      <p:sp>
        <p:nvSpPr>
          <p:cNvPr id="3" name="Content Placeholder 2"/>
          <p:cNvSpPr>
            <a:spLocks noGrp="1"/>
          </p:cNvSpPr>
          <p:nvPr>
            <p:ph idx="1"/>
          </p:nvPr>
        </p:nvSpPr>
        <p:spPr>
          <a:xfrm>
            <a:off x="457200" y="1447800"/>
            <a:ext cx="8229600" cy="4953000"/>
          </a:xfrm>
        </p:spPr>
        <p:txBody>
          <a:bodyPr>
            <a:normAutofit/>
          </a:bodyPr>
          <a:lstStyle/>
          <a:p>
            <a:r>
              <a:rPr lang="en-US" altLang="en-US" dirty="0"/>
              <a:t>Prepared childbirth</a:t>
            </a:r>
          </a:p>
          <a:p>
            <a:pPr lvl="1"/>
            <a:r>
              <a:rPr lang="en-US" altLang="en-US" dirty="0"/>
              <a:t>Classes to explain pregnancy and delivery processes</a:t>
            </a:r>
          </a:p>
          <a:p>
            <a:pPr lvl="1"/>
            <a:r>
              <a:rPr lang="en-US" altLang="en-US" dirty="0"/>
              <a:t>Teach relaxation and coaching techniques to manage pain without using anesthetics</a:t>
            </a:r>
          </a:p>
          <a:p>
            <a:pPr lvl="2">
              <a:buFont typeface="Wingdings" pitchFamily="2" charset="2"/>
              <a:buChar char="§"/>
            </a:pPr>
            <a:r>
              <a:rPr lang="en-US" altLang="en-US" dirty="0"/>
              <a:t>Anesthesia limits mother</a:t>
            </a:r>
            <a:r>
              <a:rPr lang="fr-FR" altLang="ja-JP" dirty="0"/>
              <a:t>’</a:t>
            </a:r>
            <a:r>
              <a:rPr lang="en-US" altLang="ja-JP" dirty="0"/>
              <a:t>s ability to push</a:t>
            </a:r>
          </a:p>
          <a:p>
            <a:pPr lvl="2">
              <a:buFont typeface="Wingdings" pitchFamily="2" charset="2"/>
              <a:buChar char="§"/>
            </a:pPr>
            <a:r>
              <a:rPr lang="en-US" altLang="en-US" dirty="0"/>
              <a:t>May result in use of mechanical devices that could hurt baby</a:t>
            </a:r>
          </a:p>
          <a:p>
            <a:pPr lvl="1"/>
            <a:r>
              <a:rPr lang="en-US" altLang="en-US" dirty="0"/>
              <a:t>One percent of births are at </a:t>
            </a:r>
            <a:r>
              <a:rPr lang="en-US" altLang="en-US" dirty="0" smtClean="0"/>
              <a:t>home</a:t>
            </a:r>
            <a:endParaRPr lang="en-US" altLang="en-US" dirty="0"/>
          </a:p>
        </p:txBody>
      </p:sp>
    </p:spTree>
    <p:extLst>
      <p:ext uri="{BB962C8B-B14F-4D97-AF65-F5344CB8AC3E}">
        <p14:creationId xmlns:p14="http://schemas.microsoft.com/office/powerpoint/2010/main" val="5956303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97497"/>
            <a:ext cx="7337963" cy="1054368"/>
          </a:xfrm>
        </p:spPr>
        <p:txBody>
          <a:bodyPr>
            <a:noAutofit/>
          </a:bodyPr>
          <a:lstStyle/>
          <a:p>
            <a:r>
              <a:rPr lang="en-US" altLang="ja-JP" dirty="0"/>
              <a:t>Adjustment to Parenthood</a:t>
            </a:r>
            <a:endParaRPr lang="en-US" dirty="0"/>
          </a:p>
        </p:txBody>
      </p:sp>
      <p:sp>
        <p:nvSpPr>
          <p:cNvPr id="3" name="Content Placeholder 2"/>
          <p:cNvSpPr>
            <a:spLocks noGrp="1"/>
          </p:cNvSpPr>
          <p:nvPr>
            <p:ph idx="1"/>
          </p:nvPr>
        </p:nvSpPr>
        <p:spPr>
          <a:xfrm>
            <a:off x="457200" y="1447800"/>
            <a:ext cx="8229600" cy="4953000"/>
          </a:xfrm>
        </p:spPr>
        <p:txBody>
          <a:bodyPr>
            <a:normAutofit/>
          </a:bodyPr>
          <a:lstStyle/>
          <a:p>
            <a:r>
              <a:rPr lang="en-US" altLang="en-US" dirty="0"/>
              <a:t>1–2 weeks after birth: 50% experience irritation, resentment, and crying, reflecting stress and physiological changes</a:t>
            </a:r>
          </a:p>
          <a:p>
            <a:r>
              <a:rPr lang="en-US" altLang="en-US" dirty="0"/>
              <a:t>Months after birth: 10–15% experience postpartum depression; may affect baby</a:t>
            </a:r>
          </a:p>
          <a:p>
            <a:pPr lvl="1"/>
            <a:r>
              <a:rPr lang="en-US" altLang="en-US" dirty="0"/>
              <a:t>Low self-worth, irritability, disturbed sleep, poor appetite, apathy</a:t>
            </a:r>
          </a:p>
          <a:p>
            <a:pPr lvl="1"/>
            <a:r>
              <a:rPr lang="en-US" altLang="en-US" dirty="0"/>
              <a:t>Risk factors: high hormonal levels; pre-pregnancy depression, stress, lack of support</a:t>
            </a:r>
          </a:p>
          <a:p>
            <a:pPr lvl="1"/>
            <a:r>
              <a:rPr lang="en-US" altLang="en-US" dirty="0"/>
              <a:t>Breast-feeding reduces risk</a:t>
            </a:r>
          </a:p>
        </p:txBody>
      </p:sp>
    </p:spTree>
    <p:extLst>
      <p:ext uri="{BB962C8B-B14F-4D97-AF65-F5344CB8AC3E}">
        <p14:creationId xmlns:p14="http://schemas.microsoft.com/office/powerpoint/2010/main" val="325367683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97497"/>
            <a:ext cx="7337963" cy="1054368"/>
          </a:xfrm>
        </p:spPr>
        <p:txBody>
          <a:bodyPr>
            <a:noAutofit/>
          </a:bodyPr>
          <a:lstStyle/>
          <a:p>
            <a:r>
              <a:rPr lang="en-US" altLang="en-US" dirty="0"/>
              <a:t>Birth Complications</a:t>
            </a:r>
            <a:endParaRPr lang="en-US" dirty="0"/>
          </a:p>
        </p:txBody>
      </p:sp>
      <p:sp>
        <p:nvSpPr>
          <p:cNvPr id="3" name="Content Placeholder 2"/>
          <p:cNvSpPr>
            <a:spLocks noGrp="1"/>
          </p:cNvSpPr>
          <p:nvPr>
            <p:ph idx="1"/>
          </p:nvPr>
        </p:nvSpPr>
        <p:spPr>
          <a:xfrm>
            <a:off x="457200" y="1447800"/>
            <a:ext cx="8229600" cy="4953000"/>
          </a:xfrm>
        </p:spPr>
        <p:txBody>
          <a:bodyPr>
            <a:normAutofit/>
          </a:bodyPr>
          <a:lstStyle/>
          <a:p>
            <a:r>
              <a:rPr lang="en-US" altLang="en-US" b="1" dirty="0"/>
              <a:t>Hypoxia </a:t>
            </a:r>
            <a:r>
              <a:rPr lang="en-US" altLang="en-US" dirty="0"/>
              <a:t>(inadequate blood and oxygen to baby)</a:t>
            </a:r>
          </a:p>
          <a:p>
            <a:r>
              <a:rPr lang="en-US" altLang="en-US" dirty="0"/>
              <a:t>Complications may necessitate </a:t>
            </a:r>
            <a:r>
              <a:rPr lang="en-US" altLang="en-US" b="1" dirty="0"/>
              <a:t>Cesarean section (C-section)</a:t>
            </a:r>
          </a:p>
          <a:p>
            <a:r>
              <a:rPr lang="en-US" altLang="en-US" dirty="0"/>
              <a:t>Births before week 36: </a:t>
            </a:r>
            <a:r>
              <a:rPr lang="en-US" altLang="en-US" b="1" dirty="0"/>
              <a:t>premature</a:t>
            </a:r>
            <a:r>
              <a:rPr lang="en-US" altLang="en-US" dirty="0"/>
              <a:t> or </a:t>
            </a:r>
            <a:r>
              <a:rPr lang="en-US" altLang="en-US" b="1" dirty="0"/>
              <a:t>preterm</a:t>
            </a:r>
          </a:p>
          <a:p>
            <a:pPr lvl="1"/>
            <a:r>
              <a:rPr lang="en-US" altLang="en-US" b="1" dirty="0"/>
              <a:t>Low birth weight:</a:t>
            </a:r>
            <a:r>
              <a:rPr lang="en-US" altLang="en-US" dirty="0"/>
              <a:t> 5.5 pounds or less</a:t>
            </a:r>
          </a:p>
          <a:p>
            <a:pPr lvl="1"/>
            <a:r>
              <a:rPr lang="en-US" altLang="en-US" b="1" dirty="0"/>
              <a:t>Very low birth weight:</a:t>
            </a:r>
            <a:r>
              <a:rPr lang="en-US" altLang="en-US" dirty="0"/>
              <a:t> less than 3.3 pounds</a:t>
            </a:r>
          </a:p>
          <a:p>
            <a:pPr lvl="1"/>
            <a:r>
              <a:rPr lang="en-US" altLang="en-US" b="1" dirty="0"/>
              <a:t>Extremely low birth weight:</a:t>
            </a:r>
            <a:r>
              <a:rPr lang="en-US" altLang="en-US" dirty="0"/>
              <a:t> less than 2.2 </a:t>
            </a:r>
            <a:r>
              <a:rPr lang="en-US" altLang="en-US" dirty="0" smtClean="0"/>
              <a:t>pounds</a:t>
            </a:r>
            <a:endParaRPr lang="en-US" altLang="en-US" dirty="0"/>
          </a:p>
        </p:txBody>
      </p:sp>
    </p:spTree>
    <p:extLst>
      <p:ext uri="{BB962C8B-B14F-4D97-AF65-F5344CB8AC3E}">
        <p14:creationId xmlns:p14="http://schemas.microsoft.com/office/powerpoint/2010/main" val="425415146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97497"/>
            <a:ext cx="7337963" cy="1054368"/>
          </a:xfrm>
        </p:spPr>
        <p:txBody>
          <a:bodyPr>
            <a:noAutofit/>
          </a:bodyPr>
          <a:lstStyle/>
          <a:p>
            <a:r>
              <a:rPr lang="en-US" altLang="en-US" dirty="0"/>
              <a:t>Infant Mortality</a:t>
            </a:r>
            <a:endParaRPr lang="en-US" dirty="0"/>
          </a:p>
        </p:txBody>
      </p:sp>
      <p:sp>
        <p:nvSpPr>
          <p:cNvPr id="3" name="Content Placeholder 2"/>
          <p:cNvSpPr>
            <a:spLocks noGrp="1"/>
          </p:cNvSpPr>
          <p:nvPr>
            <p:ph idx="1"/>
          </p:nvPr>
        </p:nvSpPr>
        <p:spPr>
          <a:xfrm>
            <a:off x="457200" y="1447800"/>
            <a:ext cx="8229600" cy="4953000"/>
          </a:xfrm>
        </p:spPr>
        <p:txBody>
          <a:bodyPr>
            <a:normAutofit/>
          </a:bodyPr>
          <a:lstStyle/>
          <a:p>
            <a:r>
              <a:rPr lang="en-US" altLang="en-US" b="1" dirty="0"/>
              <a:t>Infant mortality rate: </a:t>
            </a:r>
            <a:r>
              <a:rPr lang="en-US" altLang="en-US" dirty="0"/>
              <a:t>percentage of infants  who die before the age of 1 year</a:t>
            </a:r>
          </a:p>
          <a:p>
            <a:r>
              <a:rPr lang="en-US" altLang="en-US" dirty="0"/>
              <a:t>U.S. mortality rate just under 1% (7 of 1,000)</a:t>
            </a:r>
          </a:p>
          <a:p>
            <a:pPr lvl="1"/>
            <a:r>
              <a:rPr lang="en-US" altLang="en-US" dirty="0"/>
              <a:t>15 industrialized nations have lower infant mortality than the United States</a:t>
            </a:r>
          </a:p>
          <a:p>
            <a:r>
              <a:rPr lang="en-US" altLang="en-US" dirty="0"/>
              <a:t>Possible factors:</a:t>
            </a:r>
          </a:p>
          <a:p>
            <a:pPr lvl="1"/>
            <a:r>
              <a:rPr lang="en-US" altLang="en-US" dirty="0"/>
              <a:t>low birth weight due to lack of free or inexpensive prenatal care</a:t>
            </a:r>
          </a:p>
          <a:p>
            <a:pPr lvl="1"/>
            <a:r>
              <a:rPr lang="en-US" altLang="en-US" dirty="0"/>
              <a:t>fewer paid leaves of absence for pregnant </a:t>
            </a:r>
            <a:r>
              <a:rPr lang="en-US" altLang="en-US" dirty="0" smtClean="0"/>
              <a:t>women</a:t>
            </a:r>
            <a:endParaRPr lang="en-US" altLang="en-US" dirty="0"/>
          </a:p>
        </p:txBody>
      </p:sp>
    </p:spTree>
    <p:extLst>
      <p:ext uri="{BB962C8B-B14F-4D97-AF65-F5344CB8AC3E}">
        <p14:creationId xmlns:p14="http://schemas.microsoft.com/office/powerpoint/2010/main" val="429301853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97497"/>
            <a:ext cx="7337963" cy="1054368"/>
          </a:xfrm>
        </p:spPr>
        <p:txBody>
          <a:bodyPr>
            <a:noAutofit/>
          </a:bodyPr>
          <a:lstStyle/>
          <a:p>
            <a:r>
              <a:rPr lang="en-US" altLang="en-US" dirty="0"/>
              <a:t>Infant Mortality Rates</a:t>
            </a:r>
            <a:endParaRPr lang="en-US" dirty="0"/>
          </a:p>
        </p:txBody>
      </p:sp>
      <p:pic>
        <p:nvPicPr>
          <p:cNvPr id="1026" name="Picture 2" descr="Two bar graphs show the infant mortality rates amongst various nations. The first graph shows the infant mortality amongst the developed nations, and the second one shows amongst the least developed nations. Infant mortality in developed nations are as follows. Japan, 2. Sweden, 3. Italy, 3.5. France, 3.5. Spain, 3.5. Germany, 3.8. Netherlands, 4. Ireland, 4. Israel, 4.2. Australia, 4.5. United Kingdom, 4.5. New Zealand, 4.6. Canada, 4.9. United States, 6. Turkey, 22. Infant mortality in least developed nations are as follows. Bhutan, 40. Madagascar, 43. Cambodia, 54. Senegal, 55. Mauritania, 58. Burundi, 59. Rwanda, 61. Uganda, 62. Zambia, 70. Mozambique, 75. Sierra Leone, 75. Angola, 81. Somalia, 101. Afghanistan, 120. All values estimat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5777" y="1953959"/>
            <a:ext cx="7952423" cy="38263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031914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6037" y="97497"/>
            <a:ext cx="7185563" cy="1054368"/>
          </a:xfrm>
        </p:spPr>
        <p:txBody>
          <a:bodyPr>
            <a:noAutofit/>
          </a:bodyPr>
          <a:lstStyle/>
          <a:p>
            <a:r>
              <a:rPr lang="en-US" altLang="en-US" dirty="0"/>
              <a:t>Mechanisms of </a:t>
            </a:r>
            <a:r>
              <a:rPr lang="en-US" altLang="en-US" dirty="0" smtClean="0"/>
              <a:t>Heredity: Sex </a:t>
            </a:r>
            <a:r>
              <a:rPr lang="en-US" altLang="en-US" dirty="0"/>
              <a:t>Chromosomes</a:t>
            </a:r>
            <a:endParaRPr lang="en-US" dirty="0"/>
          </a:p>
        </p:txBody>
      </p:sp>
      <p:sp>
        <p:nvSpPr>
          <p:cNvPr id="3" name="Content Placeholder 2"/>
          <p:cNvSpPr>
            <a:spLocks noGrp="1"/>
          </p:cNvSpPr>
          <p:nvPr>
            <p:ph idx="1"/>
          </p:nvPr>
        </p:nvSpPr>
        <p:spPr/>
        <p:txBody>
          <a:bodyPr/>
          <a:lstStyle/>
          <a:p>
            <a:r>
              <a:rPr lang="en-US" altLang="en-US" dirty="0"/>
              <a:t>Sex chromosomes (23rd pair)</a:t>
            </a:r>
          </a:p>
          <a:p>
            <a:pPr lvl="1"/>
            <a:r>
              <a:rPr lang="en-US" altLang="en-US" dirty="0"/>
              <a:t>Males: XY chromosomes</a:t>
            </a:r>
          </a:p>
          <a:p>
            <a:pPr lvl="2">
              <a:buFont typeface="Wingdings" pitchFamily="2" charset="2"/>
              <a:buChar char="§"/>
            </a:pPr>
            <a:r>
              <a:rPr lang="en-US" altLang="en-US" dirty="0"/>
              <a:t> X from mother and Y from father</a:t>
            </a:r>
          </a:p>
          <a:p>
            <a:pPr lvl="1"/>
            <a:r>
              <a:rPr lang="en-US" altLang="en-US" dirty="0"/>
              <a:t>Females: XX chromosomes</a:t>
            </a:r>
          </a:p>
          <a:p>
            <a:pPr lvl="2">
              <a:buFont typeface="Wingdings" pitchFamily="2" charset="2"/>
              <a:buChar char="§"/>
            </a:pPr>
            <a:r>
              <a:rPr lang="en-US" altLang="en-US" dirty="0"/>
              <a:t>X from mother and X from father</a:t>
            </a:r>
          </a:p>
        </p:txBody>
      </p:sp>
    </p:spTree>
    <p:extLst>
      <p:ext uri="{BB962C8B-B14F-4D97-AF65-F5344CB8AC3E}">
        <p14:creationId xmlns:p14="http://schemas.microsoft.com/office/powerpoint/2010/main" val="32013832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6037" y="97497"/>
            <a:ext cx="7185563" cy="1054368"/>
          </a:xfrm>
        </p:spPr>
        <p:txBody>
          <a:bodyPr>
            <a:noAutofit/>
          </a:bodyPr>
          <a:lstStyle/>
          <a:p>
            <a:r>
              <a:rPr lang="en-US" altLang="en-US" dirty="0"/>
              <a:t>Mechanisms of </a:t>
            </a:r>
            <a:r>
              <a:rPr lang="en-US" altLang="en-US" dirty="0" smtClean="0"/>
              <a:t>Heredity: DNA</a:t>
            </a:r>
            <a:endParaRPr lang="en-US" dirty="0"/>
          </a:p>
        </p:txBody>
      </p:sp>
      <p:sp>
        <p:nvSpPr>
          <p:cNvPr id="3" name="Content Placeholder 2"/>
          <p:cNvSpPr>
            <a:spLocks noGrp="1"/>
          </p:cNvSpPr>
          <p:nvPr>
            <p:ph idx="1"/>
          </p:nvPr>
        </p:nvSpPr>
        <p:spPr/>
        <p:txBody>
          <a:bodyPr/>
          <a:lstStyle/>
          <a:p>
            <a:r>
              <a:rPr lang="en-US" altLang="en-US" b="1" dirty="0"/>
              <a:t>DNA:</a:t>
            </a:r>
            <a:r>
              <a:rPr lang="en-US" altLang="en-US" dirty="0"/>
              <a:t> each chromosome consists of one DNA molecule</a:t>
            </a:r>
          </a:p>
          <a:p>
            <a:pPr lvl="1"/>
            <a:r>
              <a:rPr lang="en-US" altLang="en-US" dirty="0"/>
              <a:t>DNA is instructional code for cells to create amino acids, proteins, and enzymes</a:t>
            </a:r>
          </a:p>
          <a:p>
            <a:pPr lvl="1"/>
            <a:r>
              <a:rPr lang="en-US" altLang="en-US" dirty="0"/>
              <a:t>DNA instructional code is a double string of chemical compounds</a:t>
            </a:r>
          </a:p>
          <a:p>
            <a:pPr lvl="2">
              <a:buFont typeface="Wingdings" pitchFamily="2" charset="2"/>
              <a:buChar char="§"/>
            </a:pPr>
            <a:r>
              <a:rPr lang="en-US" altLang="en-US" dirty="0"/>
              <a:t>A (adenine)</a:t>
            </a:r>
          </a:p>
          <a:p>
            <a:pPr lvl="2">
              <a:buFont typeface="Wingdings" pitchFamily="2" charset="2"/>
              <a:buChar char="§"/>
            </a:pPr>
            <a:r>
              <a:rPr lang="en-US" altLang="en-US" dirty="0"/>
              <a:t>T (thymine)</a:t>
            </a:r>
          </a:p>
          <a:p>
            <a:pPr lvl="2">
              <a:buFont typeface="Wingdings" pitchFamily="2" charset="2"/>
              <a:buChar char="§"/>
            </a:pPr>
            <a:r>
              <a:rPr lang="en-US" altLang="en-US" dirty="0"/>
              <a:t>G (guanine)</a:t>
            </a:r>
          </a:p>
          <a:p>
            <a:pPr lvl="2">
              <a:buFont typeface="Wingdings" pitchFamily="2" charset="2"/>
              <a:buChar char="§"/>
            </a:pPr>
            <a:r>
              <a:rPr lang="en-US" altLang="en-US" dirty="0"/>
              <a:t>C (cytosine</a:t>
            </a:r>
            <a:r>
              <a:rPr lang="en-US" altLang="en-US" dirty="0" smtClean="0"/>
              <a:t>)</a:t>
            </a:r>
            <a:endParaRPr lang="en-US" altLang="en-US" dirty="0"/>
          </a:p>
        </p:txBody>
      </p:sp>
    </p:spTree>
    <p:extLst>
      <p:ext uri="{BB962C8B-B14F-4D97-AF65-F5344CB8AC3E}">
        <p14:creationId xmlns:p14="http://schemas.microsoft.com/office/powerpoint/2010/main" val="2809514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6037" y="97497"/>
            <a:ext cx="7185563" cy="1054368"/>
          </a:xfrm>
        </p:spPr>
        <p:txBody>
          <a:bodyPr>
            <a:noAutofit/>
          </a:bodyPr>
          <a:lstStyle/>
          <a:p>
            <a:r>
              <a:rPr lang="en-US" altLang="en-US" dirty="0"/>
              <a:t>The Organization of DNA</a:t>
            </a:r>
            <a:endParaRPr lang="en-US" dirty="0"/>
          </a:p>
        </p:txBody>
      </p:sp>
      <p:sp>
        <p:nvSpPr>
          <p:cNvPr id="3" name="Content Placeholder 2"/>
          <p:cNvSpPr>
            <a:spLocks noGrp="1"/>
          </p:cNvSpPr>
          <p:nvPr>
            <p:ph idx="1"/>
          </p:nvPr>
        </p:nvSpPr>
        <p:spPr>
          <a:xfrm>
            <a:off x="457200" y="1447800"/>
            <a:ext cx="8229600" cy="2011680"/>
          </a:xfrm>
        </p:spPr>
        <p:txBody>
          <a:bodyPr>
            <a:normAutofit/>
          </a:bodyPr>
          <a:lstStyle/>
          <a:p>
            <a:r>
              <a:rPr lang="en-US" altLang="en-US" dirty="0"/>
              <a:t>DNA: order of A, C, T, and G and the number of each creates the code</a:t>
            </a:r>
          </a:p>
          <a:p>
            <a:r>
              <a:rPr lang="en-US" altLang="en-US" b="1" dirty="0"/>
              <a:t>Gene:</a:t>
            </a:r>
            <a:r>
              <a:rPr lang="en-US" altLang="en-US" dirty="0"/>
              <a:t> a group of compounds that provides a specific set of biochemical instructions</a:t>
            </a:r>
          </a:p>
        </p:txBody>
      </p:sp>
      <p:pic>
        <p:nvPicPr>
          <p:cNvPr id="4" name="Picture 2" descr="The four nucleotide bases that link the strands of phosphates and sugars in the d n ay are as follows. Ay, adenine. T, thymine. G, guanine. C, cytosine.">
            <a:extLst>
              <a:ext uri="{FF2B5EF4-FFF2-40B4-BE49-F238E27FC236}">
                <a16:creationId xmlns:a16="http://schemas.microsoft.com/office/drawing/2014/main" id="{046F1E7E-352A-4626-A608-C00BE73230DC}"/>
              </a:ext>
            </a:extLst>
          </p:cNvPr>
          <p:cNvPicPr>
            <a:picLocks noChangeAspect="1" noChangeArrowheads="1"/>
          </p:cNvPicPr>
          <p:nvPr/>
        </p:nvPicPr>
        <p:blipFill rotWithShape="1">
          <a:blip r:embed="rId3"/>
          <a:srcRect l="-1" t="33622" r="1351" b="19592"/>
          <a:stretch/>
        </p:blipFill>
        <p:spPr bwMode="auto">
          <a:xfrm>
            <a:off x="2819400" y="3352800"/>
            <a:ext cx="2868613" cy="3017838"/>
          </a:xfrm>
          <a:prstGeom prst="rect">
            <a:avLst/>
          </a:prstGeom>
          <a:ln w="9525">
            <a:solidFill>
              <a:srgbClr val="000000"/>
            </a:solid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77267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6037" y="97497"/>
            <a:ext cx="7185563" cy="1054368"/>
          </a:xfrm>
        </p:spPr>
        <p:txBody>
          <a:bodyPr>
            <a:noAutofit/>
          </a:bodyPr>
          <a:lstStyle/>
          <a:p>
            <a:r>
              <a:rPr lang="en-US" altLang="en-US" dirty="0"/>
              <a:t>Mechanisms of </a:t>
            </a:r>
            <a:r>
              <a:rPr lang="en-US" altLang="en-US" dirty="0" smtClean="0"/>
              <a:t>Heredity: Genotype </a:t>
            </a:r>
            <a:r>
              <a:rPr lang="en-US" altLang="en-US" dirty="0"/>
              <a:t>and Phenotype</a:t>
            </a:r>
            <a:endParaRPr lang="en-US" dirty="0"/>
          </a:p>
        </p:txBody>
      </p:sp>
      <p:sp>
        <p:nvSpPr>
          <p:cNvPr id="3" name="Content Placeholder 2"/>
          <p:cNvSpPr>
            <a:spLocks noGrp="1"/>
          </p:cNvSpPr>
          <p:nvPr>
            <p:ph idx="1"/>
          </p:nvPr>
        </p:nvSpPr>
        <p:spPr/>
        <p:txBody>
          <a:bodyPr/>
          <a:lstStyle/>
          <a:p>
            <a:r>
              <a:rPr lang="en-US" altLang="en-US" b="1" dirty="0"/>
              <a:t>Genotype:</a:t>
            </a:r>
            <a:r>
              <a:rPr lang="en-US" altLang="en-US" dirty="0"/>
              <a:t> complete set of genes one has inherited</a:t>
            </a:r>
          </a:p>
          <a:p>
            <a:r>
              <a:rPr lang="en-US" altLang="en-US" b="1" dirty="0"/>
              <a:t>Phenotype:</a:t>
            </a:r>
            <a:r>
              <a:rPr lang="en-US" altLang="en-US" dirty="0"/>
              <a:t> combination of genotype and environmental influences resulting in the actual expression of traits</a:t>
            </a:r>
          </a:p>
          <a:p>
            <a:pPr lvl="1"/>
            <a:r>
              <a:rPr lang="en-US" altLang="en-US" dirty="0"/>
              <a:t> Physical</a:t>
            </a:r>
          </a:p>
          <a:p>
            <a:pPr lvl="1"/>
            <a:r>
              <a:rPr lang="en-US" altLang="en-US" dirty="0"/>
              <a:t> Behavioral </a:t>
            </a:r>
          </a:p>
          <a:p>
            <a:pPr lvl="1"/>
            <a:r>
              <a:rPr lang="en-US" altLang="en-US" dirty="0"/>
              <a:t> </a:t>
            </a:r>
            <a:r>
              <a:rPr lang="en-US" altLang="en-US" dirty="0" smtClean="0"/>
              <a:t>Psychological</a:t>
            </a:r>
            <a:endParaRPr lang="en-US" altLang="en-US" dirty="0"/>
          </a:p>
        </p:txBody>
      </p:sp>
    </p:spTree>
    <p:extLst>
      <p:ext uri="{BB962C8B-B14F-4D97-AF65-F5344CB8AC3E}">
        <p14:creationId xmlns:p14="http://schemas.microsoft.com/office/powerpoint/2010/main" val="1577981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6037" y="97497"/>
            <a:ext cx="7185563" cy="1054368"/>
          </a:xfrm>
        </p:spPr>
        <p:txBody>
          <a:bodyPr>
            <a:noAutofit/>
          </a:bodyPr>
          <a:lstStyle/>
          <a:p>
            <a:r>
              <a:rPr lang="en-US" altLang="en-US" dirty="0"/>
              <a:t>Mechanisms of </a:t>
            </a:r>
            <a:r>
              <a:rPr lang="en-US" altLang="en-US" dirty="0" smtClean="0"/>
              <a:t>Heredity: Alleles</a:t>
            </a:r>
            <a:endParaRPr lang="en-US" dirty="0"/>
          </a:p>
        </p:txBody>
      </p:sp>
      <p:sp>
        <p:nvSpPr>
          <p:cNvPr id="3" name="Content Placeholder 2"/>
          <p:cNvSpPr>
            <a:spLocks noGrp="1"/>
          </p:cNvSpPr>
          <p:nvPr>
            <p:ph idx="1"/>
          </p:nvPr>
        </p:nvSpPr>
        <p:spPr/>
        <p:txBody>
          <a:bodyPr/>
          <a:lstStyle/>
          <a:p>
            <a:r>
              <a:rPr lang="en-US" altLang="en-US" dirty="0"/>
              <a:t>The interaction of genes on each pair of chromosomes produces traits</a:t>
            </a:r>
          </a:p>
          <a:p>
            <a:r>
              <a:rPr lang="en-US" altLang="en-US" dirty="0"/>
              <a:t>Each chromosome of a pair contains one parent</a:t>
            </a:r>
            <a:r>
              <a:rPr lang="fr-FR" altLang="ja-JP" dirty="0"/>
              <a:t>’</a:t>
            </a:r>
            <a:r>
              <a:rPr lang="en-US" altLang="ja-JP" dirty="0"/>
              <a:t>s gene contribution to a specific trait</a:t>
            </a:r>
          </a:p>
          <a:p>
            <a:r>
              <a:rPr lang="en-US" altLang="en-US" b="1" dirty="0"/>
              <a:t>Alleles:</a:t>
            </a:r>
            <a:r>
              <a:rPr lang="en-US" altLang="en-US" dirty="0"/>
              <a:t> different forms in which genes come</a:t>
            </a:r>
          </a:p>
          <a:p>
            <a:pPr lvl="1"/>
            <a:r>
              <a:rPr lang="en-US" altLang="en-US" dirty="0"/>
              <a:t>Each allele carries instructions for a specific variation on a </a:t>
            </a:r>
            <a:r>
              <a:rPr lang="en-US" altLang="en-US" dirty="0" smtClean="0"/>
              <a:t>trait</a:t>
            </a:r>
            <a:endParaRPr lang="en-US" altLang="en-US" dirty="0"/>
          </a:p>
        </p:txBody>
      </p:sp>
    </p:spTree>
    <p:extLst>
      <p:ext uri="{BB962C8B-B14F-4D97-AF65-F5344CB8AC3E}">
        <p14:creationId xmlns:p14="http://schemas.microsoft.com/office/powerpoint/2010/main" val="214178812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PVERSION" val="5"/>
  <p:tag name="TPFULLVERSION" val="5.3.1.3337"/>
  <p:tag name="PPTVERSION" val="15"/>
  <p:tag name="TPOS" val="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3025</TotalTime>
  <Words>2322</Words>
  <Application>Microsoft Office PowerPoint</Application>
  <PresentationFormat>On-screen Show (4:3)</PresentationFormat>
  <Paragraphs>246</Paragraphs>
  <Slides>44</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44</vt:i4>
      </vt:variant>
    </vt:vector>
  </HeadingPairs>
  <TitlesOfParts>
    <vt:vector size="50" baseType="lpstr">
      <vt:lpstr>ＭＳ Ｐゴシック</vt:lpstr>
      <vt:lpstr>ＭＳ Ｐゴシック</vt:lpstr>
      <vt:lpstr>Arial</vt:lpstr>
      <vt:lpstr>Calibri</vt:lpstr>
      <vt:lpstr>Wingdings</vt:lpstr>
      <vt:lpstr>Office Theme</vt:lpstr>
      <vt:lpstr>Chapter Two</vt:lpstr>
      <vt:lpstr>2.1 In the Beginning: Learning Objectives</vt:lpstr>
      <vt:lpstr>Mechanisms of Heredity: Chromosomes</vt:lpstr>
      <vt:lpstr>Mechanisms of Heredity: Egg and Sperm United</vt:lpstr>
      <vt:lpstr>Mechanisms of Heredity: Sex Chromosomes</vt:lpstr>
      <vt:lpstr>Mechanisms of Heredity: DNA</vt:lpstr>
      <vt:lpstr>The Organization of DNA</vt:lpstr>
      <vt:lpstr>Mechanisms of Heredity: Genotype and Phenotype</vt:lpstr>
      <vt:lpstr>Mechanisms of Heredity: Alleles</vt:lpstr>
      <vt:lpstr>Mechanisms of Heredity: Homozygous/Heterozygous Alleles</vt:lpstr>
      <vt:lpstr>Mechanisms of Heredity: Dominant vs. Recessive Alleles (1 of 2)</vt:lpstr>
      <vt:lpstr>Mechanisms of Heredity: Dominant vs. Recessive Alleles (2 of 2)</vt:lpstr>
      <vt:lpstr>Single-Gene Inheritance </vt:lpstr>
      <vt:lpstr>Two Types of Genetic Disorders</vt:lpstr>
      <vt:lpstr>Heredity, Environment, and Development (1 of 2)</vt:lpstr>
      <vt:lpstr>Heredity, Environment, and Development (2 of 2)</vt:lpstr>
      <vt:lpstr>Behavioral Genetics: Mechanisms and Methods (1 of 2)</vt:lpstr>
      <vt:lpstr>Behavioral Genetics: Mechanisms and Methods (2 of 2)</vt:lpstr>
      <vt:lpstr>Paths from Genes to Behavior</vt:lpstr>
      <vt:lpstr>2.2 From Conception to Birth: Learning Objectives</vt:lpstr>
      <vt:lpstr>Periods of Prenatal Development</vt:lpstr>
      <vt:lpstr>Periods of Prenatal Development: The Zygote </vt:lpstr>
      <vt:lpstr>Events of the Period of the Zygote</vt:lpstr>
      <vt:lpstr>Periods of Prenatal Development: The Embryo (1 of 3)</vt:lpstr>
      <vt:lpstr>Periods of Prenatal Development: The Embryo (2 of 3)</vt:lpstr>
      <vt:lpstr>Periods of Prenatal Development: The Embryo (3 of 3)</vt:lpstr>
      <vt:lpstr>Periods of Prenatal Development: The Fetus (1 of 2)</vt:lpstr>
      <vt:lpstr>Periods of Prenatal Development: The Fetus (2 of 2)</vt:lpstr>
      <vt:lpstr>2.3 Influences on Prenatal Development: Learning Objectives</vt:lpstr>
      <vt:lpstr>General Risk Factors</vt:lpstr>
      <vt:lpstr>Teratogens: Drugs, Diseases, and Environmental Hazards (1 of 3)</vt:lpstr>
      <vt:lpstr>Teratogens: Drugs, Diseases, and Environmental Hazards (2 of 3)</vt:lpstr>
      <vt:lpstr>Teratogens: Drugs, Diseases, and Environmental Hazards (3 of 3)</vt:lpstr>
      <vt:lpstr>How Teratogens Influence Prenatal Development</vt:lpstr>
      <vt:lpstr>Prenatal Diagnosis and Treatment</vt:lpstr>
      <vt:lpstr>Prenatal Diagnosis and Treatment: Fetal Medicine</vt:lpstr>
      <vt:lpstr>2.4 Labor and Delivery: Learning Objectives</vt:lpstr>
      <vt:lpstr>Stages of Labor</vt:lpstr>
      <vt:lpstr>The Stages of Labor</vt:lpstr>
      <vt:lpstr>Approaches to Childbirth</vt:lpstr>
      <vt:lpstr>Adjustment to Parenthood</vt:lpstr>
      <vt:lpstr>Birth Complications</vt:lpstr>
      <vt:lpstr>Infant Mortality</vt:lpstr>
      <vt:lpstr>Infant Mortality Rates</vt:lpstr>
    </vt:vector>
  </TitlesOfParts>
  <Company>Thomson Wadsworth</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 Biological Foundations: Heredity, Prenatal Development, and Birth</dc:title>
  <dc:creator>Kail</dc:creator>
  <cp:lastModifiedBy>Melanie Govender</cp:lastModifiedBy>
  <cp:revision>201</cp:revision>
  <dcterms:created xsi:type="dcterms:W3CDTF">2011-06-24T20:53:44Z</dcterms:created>
  <dcterms:modified xsi:type="dcterms:W3CDTF">2021-03-30T13:04:45Z</dcterms:modified>
</cp:coreProperties>
</file>