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1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7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4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3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1C72E-6086-4B29-AAEB-8DD941E06A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78FA-886D-4A10-9333-7E03E2B3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COOPERATIVE </a:t>
            </a:r>
            <a:r>
              <a:rPr lang="en-US" b="1" dirty="0" smtClean="0"/>
              <a:t>PRINCIPLE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COOPERATIVE PRINCIPLE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05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CONVERSATIONAL IMPLICATURE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People normally abide by the four maxims</a:t>
            </a:r>
          </a:p>
          <a:p>
            <a:r>
              <a:rPr lang="en-ZA" dirty="0" smtClean="0"/>
              <a:t>Hearer makes the assumption that the speaker is not violating the cooperative principle and thus will find a reason why any of the maxims have been violated.</a:t>
            </a:r>
          </a:p>
          <a:p>
            <a:r>
              <a:rPr lang="en-ZA" dirty="0" smtClean="0"/>
              <a:t>Relationship </a:t>
            </a:r>
            <a:r>
              <a:rPr lang="en-ZA" dirty="0" smtClean="0"/>
              <a:t>between concept of direct and indirect speech acts and </a:t>
            </a:r>
            <a:r>
              <a:rPr lang="en-ZA" dirty="0" err="1" smtClean="0"/>
              <a:t>implicature</a:t>
            </a: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01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CONVERSATIONAL IMPLICATURE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Identify the maxims violated in the following exchanges and point out the </a:t>
            </a:r>
            <a:r>
              <a:rPr lang="en-ZA" dirty="0" err="1" smtClean="0"/>
              <a:t>implicature</a:t>
            </a:r>
            <a:r>
              <a:rPr lang="en-ZA" dirty="0" smtClean="0"/>
              <a:t>: </a:t>
            </a:r>
          </a:p>
          <a:p>
            <a:r>
              <a:rPr lang="en-ZA" i="1" dirty="0" smtClean="0"/>
              <a:t>A: “Who is the woman you were  talking to?”</a:t>
            </a:r>
          </a:p>
          <a:p>
            <a:r>
              <a:rPr lang="en-ZA" i="1" dirty="0" smtClean="0"/>
              <a:t>B: “That was my father’s wife.”</a:t>
            </a:r>
          </a:p>
          <a:p>
            <a:r>
              <a:rPr lang="en-ZA" b="1" dirty="0" smtClean="0"/>
              <a:t>B’s father’s wife is not B’s mother and that you don’t get along. Maxim: Manner?</a:t>
            </a:r>
          </a:p>
          <a:p>
            <a:r>
              <a:rPr lang="en-ZA" i="1" dirty="0"/>
              <a:t>A: ‘I may win the </a:t>
            </a:r>
            <a:r>
              <a:rPr lang="en-ZA" i="1" dirty="0" smtClean="0"/>
              <a:t>lotto </a:t>
            </a:r>
            <a:r>
              <a:rPr lang="en-ZA" i="1" dirty="0"/>
              <a:t>for </a:t>
            </a:r>
            <a:r>
              <a:rPr lang="en-ZA" i="1" dirty="0" smtClean="0"/>
              <a:t>R15 million</a:t>
            </a:r>
            <a:r>
              <a:rPr lang="en-ZA" i="1" dirty="0"/>
              <a:t>.’</a:t>
            </a:r>
          </a:p>
          <a:p>
            <a:r>
              <a:rPr lang="en-ZA" i="1" dirty="0"/>
              <a:t>B: ‘There may be people on Mars, too</a:t>
            </a:r>
            <a:r>
              <a:rPr lang="en-ZA" i="1" dirty="0" smtClean="0"/>
              <a:t>.’</a:t>
            </a:r>
          </a:p>
          <a:p>
            <a:r>
              <a:rPr lang="en-ZA" b="1" dirty="0" smtClean="0"/>
              <a:t>Maxim: Manner? It’s unlikely that A will win the lotto.</a:t>
            </a:r>
          </a:p>
          <a:p>
            <a:endParaRPr lang="en-ZA" b="1" dirty="0" smtClean="0"/>
          </a:p>
          <a:p>
            <a:endParaRPr lang="en-ZA" i="1" dirty="0" smtClean="0"/>
          </a:p>
          <a:p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14101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26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COOPERATIVE </a:t>
            </a:r>
            <a:r>
              <a:rPr lang="en-US" b="1" dirty="0" smtClean="0"/>
              <a:t>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Grice 1975 argued that a basic foundational principle which is followed by all rational adults is to co-operate with one another when engaged in spoken interaction</a:t>
            </a:r>
            <a:r>
              <a:rPr lang="en-ZA" dirty="0" smtClean="0"/>
              <a:t>.</a:t>
            </a:r>
            <a:endParaRPr lang="en-US" i="1" dirty="0" smtClean="0"/>
          </a:p>
          <a:p>
            <a:r>
              <a:rPr lang="en-US" i="1" dirty="0" smtClean="0"/>
              <a:t>‘make your contribution such as required, at the stage at which it occurs, by the accepted purpose or direction of the talk exchange in which you are engaged.’ </a:t>
            </a:r>
            <a:r>
              <a:rPr lang="en-US" dirty="0" smtClean="0"/>
              <a:t>Grice 1975: 45</a:t>
            </a:r>
          </a:p>
          <a:p>
            <a:r>
              <a:rPr lang="en-ZA" dirty="0"/>
              <a:t>There is thus an assumption of co-operation between the speaker and the listener. We cooperate to achieve mutual conversational ends. 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868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COOPERATIVE </a:t>
            </a:r>
            <a:r>
              <a:rPr lang="en-ZA" b="1" dirty="0" smtClean="0"/>
              <a:t>PRINCIPLE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Man: </a:t>
            </a:r>
            <a:r>
              <a:rPr lang="en-ZA" i="1" dirty="0" smtClean="0"/>
              <a:t>Does your dog bite?</a:t>
            </a:r>
          </a:p>
          <a:p>
            <a:r>
              <a:rPr lang="en-ZA" b="1" dirty="0" smtClean="0"/>
              <a:t>Woman: </a:t>
            </a:r>
            <a:r>
              <a:rPr lang="en-ZA" i="1" dirty="0" smtClean="0"/>
              <a:t>No.</a:t>
            </a:r>
            <a:endParaRPr lang="en-ZA" dirty="0" smtClean="0"/>
          </a:p>
          <a:p>
            <a:r>
              <a:rPr lang="en-ZA" dirty="0"/>
              <a:t> </a:t>
            </a:r>
            <a:r>
              <a:rPr lang="en-ZA" dirty="0" smtClean="0"/>
              <a:t>                  (The man reaches down to pet the dog. The dog bites the man’s hand.)</a:t>
            </a:r>
          </a:p>
          <a:p>
            <a:r>
              <a:rPr lang="en-ZA" b="1" dirty="0" smtClean="0"/>
              <a:t>Man: </a:t>
            </a:r>
            <a:r>
              <a:rPr lang="en-ZA" i="1" dirty="0" smtClean="0"/>
              <a:t>Ouch! Hey! You said  your dog does not bite.</a:t>
            </a:r>
          </a:p>
          <a:p>
            <a:r>
              <a:rPr lang="en-ZA" b="1" dirty="0" smtClean="0"/>
              <a:t>Woman: </a:t>
            </a:r>
            <a:r>
              <a:rPr lang="en-ZA" i="1" dirty="0" smtClean="0"/>
              <a:t>He doesn’t but that’s not my dog.</a:t>
            </a:r>
          </a:p>
          <a:p>
            <a:r>
              <a:rPr lang="en-ZA" b="1" dirty="0" smtClean="0"/>
              <a:t>(Yule 1996: 45)</a:t>
            </a:r>
          </a:p>
        </p:txBody>
      </p:sp>
    </p:spTree>
    <p:extLst>
      <p:ext uri="{BB962C8B-B14F-4D97-AF65-F5344CB8AC3E}">
        <p14:creationId xmlns:p14="http://schemas.microsoft.com/office/powerpoint/2010/main" val="23797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COOPERATIVE </a:t>
            </a:r>
            <a:r>
              <a:rPr lang="en-ZA" b="1" dirty="0" smtClean="0"/>
              <a:t>PRINCIPLE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Grice devised four conversational maxims</a:t>
            </a:r>
          </a:p>
          <a:p>
            <a:r>
              <a:rPr lang="en-ZA" b="1" dirty="0" smtClean="0"/>
              <a:t>Maxim of quantity </a:t>
            </a:r>
          </a:p>
          <a:p>
            <a:r>
              <a:rPr lang="en-ZA" dirty="0" smtClean="0"/>
              <a:t>Make your contribution to the conversation as informative as necessary</a:t>
            </a:r>
          </a:p>
          <a:p>
            <a:r>
              <a:rPr lang="en-ZA" dirty="0" smtClean="0"/>
              <a:t>Do not make your contribution to the conversation more informative than necessary</a:t>
            </a:r>
          </a:p>
          <a:p>
            <a:r>
              <a:rPr lang="en-ZA" b="1" dirty="0" smtClean="0"/>
              <a:t>Example : </a:t>
            </a:r>
            <a:r>
              <a:rPr lang="en-ZA" dirty="0" smtClean="0"/>
              <a:t>Conversation between two friends over lunch:</a:t>
            </a:r>
          </a:p>
          <a:p>
            <a:r>
              <a:rPr lang="en-ZA" i="1" dirty="0" smtClean="0"/>
              <a:t>‘Do you want some ice cream?’</a:t>
            </a:r>
          </a:p>
          <a:p>
            <a:r>
              <a:rPr lang="en-ZA" i="1" dirty="0" smtClean="0"/>
              <a:t>‘I had ice cream yesterday it was chocolate flavour really soft and creamy. I do like vanilla too although I find it flat at times.</a:t>
            </a:r>
          </a:p>
          <a:p>
            <a:r>
              <a:rPr lang="en-ZA" b="1" dirty="0" smtClean="0"/>
              <a:t>unnecessary detail.</a:t>
            </a:r>
          </a:p>
          <a:p>
            <a:endParaRPr lang="en-ZA" b="1" dirty="0" smtClean="0"/>
          </a:p>
          <a:p>
            <a:endParaRPr lang="en-ZA" i="1" dirty="0" smtClean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08401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COOPERATIVE </a:t>
            </a:r>
            <a:r>
              <a:rPr lang="en-ZA" b="1" dirty="0" smtClean="0"/>
              <a:t>PRINCIPLE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Maxim of relevance/relation:</a:t>
            </a:r>
          </a:p>
          <a:p>
            <a:r>
              <a:rPr lang="en-ZA" dirty="0" smtClean="0"/>
              <a:t>Say only things that are relevant.</a:t>
            </a:r>
          </a:p>
          <a:p>
            <a:r>
              <a:rPr lang="en-ZA" b="1" dirty="0" smtClean="0"/>
              <a:t>Example : </a:t>
            </a:r>
            <a:r>
              <a:rPr lang="en-ZA" dirty="0" smtClean="0"/>
              <a:t>Conversation between father and son:</a:t>
            </a:r>
          </a:p>
          <a:p>
            <a:r>
              <a:rPr lang="en-ZA" i="1" dirty="0" smtClean="0"/>
              <a:t>‘Have you watered the garden?’</a:t>
            </a:r>
          </a:p>
          <a:p>
            <a:r>
              <a:rPr lang="en-ZA" i="1" dirty="0" smtClean="0"/>
              <a:t>‘ My teacher was absent today.’</a:t>
            </a:r>
          </a:p>
          <a:p>
            <a:r>
              <a:rPr lang="en-ZA" b="1" dirty="0" smtClean="0"/>
              <a:t>Response totally irrelevant.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9020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COOPERATIVE PRINCIPLE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Maxim of quality: </a:t>
            </a:r>
          </a:p>
          <a:p>
            <a:r>
              <a:rPr lang="en-ZA" dirty="0" smtClean="0"/>
              <a:t>Do not say what you believe is false.</a:t>
            </a:r>
          </a:p>
          <a:p>
            <a:r>
              <a:rPr lang="en-ZA" dirty="0" smtClean="0"/>
              <a:t>Do not say that for which you lack adequate evidence.</a:t>
            </a:r>
          </a:p>
          <a:p>
            <a:r>
              <a:rPr lang="en-ZA" dirty="0" smtClean="0"/>
              <a:t>Try to make your contribution one that is true.</a:t>
            </a:r>
          </a:p>
          <a:p>
            <a:r>
              <a:rPr lang="en-ZA" b="1" dirty="0" smtClean="0"/>
              <a:t>Example : </a:t>
            </a:r>
            <a:r>
              <a:rPr lang="en-ZA" dirty="0" smtClean="0"/>
              <a:t>Two people who live in the desert meet and one asks ‘</a:t>
            </a:r>
            <a:r>
              <a:rPr lang="en-ZA" i="1" dirty="0" smtClean="0"/>
              <a:t> What’s the weather like?’ </a:t>
            </a:r>
            <a:r>
              <a:rPr lang="en-ZA" dirty="0" smtClean="0"/>
              <a:t>Response: ‘</a:t>
            </a:r>
            <a:r>
              <a:rPr lang="en-ZA" i="1" dirty="0" smtClean="0"/>
              <a:t>Oh, today it’s snowing as usual.’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42437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COOPERATIVE PRINCIPLE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b="1" dirty="0" smtClean="0"/>
              <a:t>Maxim of manner: be perspicuous</a:t>
            </a:r>
          </a:p>
          <a:p>
            <a:r>
              <a:rPr lang="en-ZA" dirty="0" smtClean="0"/>
              <a:t>Avoid obscurity of expression.</a:t>
            </a:r>
          </a:p>
          <a:p>
            <a:r>
              <a:rPr lang="en-ZA" dirty="0" smtClean="0"/>
              <a:t>Avoid ambiguity.</a:t>
            </a:r>
          </a:p>
          <a:p>
            <a:r>
              <a:rPr lang="en-ZA" dirty="0" smtClean="0"/>
              <a:t>Be brief (avoid unnecessary wordiness)</a:t>
            </a:r>
          </a:p>
          <a:p>
            <a:r>
              <a:rPr lang="en-ZA" dirty="0" smtClean="0"/>
              <a:t>Be orderly</a:t>
            </a:r>
          </a:p>
          <a:p>
            <a:r>
              <a:rPr lang="en-ZA" b="1" dirty="0" smtClean="0"/>
              <a:t>Example: </a:t>
            </a:r>
            <a:r>
              <a:rPr lang="en-ZA" dirty="0" smtClean="0"/>
              <a:t>Personnel Manager on the phone recommending a former employee: </a:t>
            </a:r>
            <a:r>
              <a:rPr lang="en-ZA" i="1" dirty="0" smtClean="0"/>
              <a:t>‘You will be lucky indeed if you can get </a:t>
            </a:r>
            <a:r>
              <a:rPr lang="en-ZA" i="1" dirty="0" err="1" smtClean="0"/>
              <a:t>Thamsang</a:t>
            </a:r>
            <a:r>
              <a:rPr lang="en-ZA" i="1" dirty="0" smtClean="0"/>
              <a:t> to work for you.’</a:t>
            </a:r>
          </a:p>
          <a:p>
            <a:r>
              <a:rPr lang="en-ZA" b="1" dirty="0" smtClean="0"/>
              <a:t>Ambiguous answer: (a) You will be happy to have </a:t>
            </a:r>
            <a:r>
              <a:rPr lang="en-ZA" b="1" dirty="0" err="1" smtClean="0"/>
              <a:t>Thamsang</a:t>
            </a:r>
            <a:r>
              <a:rPr lang="en-ZA" b="1" dirty="0" smtClean="0"/>
              <a:t> or (b) Not easy to get him to work.</a:t>
            </a:r>
          </a:p>
          <a:p>
            <a:endParaRPr lang="en-ZA" b="1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77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COOPERATIVE PRINCIPLE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Identify which maxims are flouted in the following exchanges:</a:t>
            </a:r>
          </a:p>
          <a:p>
            <a:r>
              <a:rPr lang="en-ZA" b="1" dirty="0" smtClean="0"/>
              <a:t>Example: </a:t>
            </a:r>
            <a:r>
              <a:rPr lang="en-ZA" dirty="0" smtClean="0"/>
              <a:t>Conversation between mother and son:</a:t>
            </a:r>
          </a:p>
          <a:p>
            <a:r>
              <a:rPr lang="en-ZA" dirty="0" smtClean="0"/>
              <a:t>‘</a:t>
            </a:r>
            <a:r>
              <a:rPr lang="en-ZA" i="1" dirty="0" smtClean="0"/>
              <a:t>Have you done your homework and done the laundry?’</a:t>
            </a:r>
          </a:p>
          <a:p>
            <a:r>
              <a:rPr lang="en-ZA" i="1" dirty="0" smtClean="0"/>
              <a:t>‘I did the laundry.’</a:t>
            </a:r>
          </a:p>
          <a:p>
            <a:r>
              <a:rPr lang="en-ZA" b="1" dirty="0" smtClean="0"/>
              <a:t>Example: </a:t>
            </a:r>
            <a:r>
              <a:rPr lang="en-ZA" dirty="0" smtClean="0"/>
              <a:t>Conversation between arguing couple:</a:t>
            </a:r>
          </a:p>
          <a:p>
            <a:r>
              <a:rPr lang="en-ZA" i="1" dirty="0" smtClean="0"/>
              <a:t>‘Where are you going?’</a:t>
            </a:r>
          </a:p>
          <a:p>
            <a:r>
              <a:rPr lang="en-ZA" i="1" dirty="0" smtClean="0"/>
              <a:t>‘Out.’</a:t>
            </a:r>
          </a:p>
          <a:p>
            <a:r>
              <a:rPr lang="en-ZA" i="1" dirty="0" smtClean="0"/>
              <a:t>‘When will you be back?’</a:t>
            </a:r>
          </a:p>
          <a:p>
            <a:r>
              <a:rPr lang="en-ZA" i="1" dirty="0" smtClean="0"/>
              <a:t>‘Later.’ </a:t>
            </a:r>
            <a:r>
              <a:rPr lang="en-ZA" b="1" dirty="0" smtClean="0"/>
              <a:t>(</a:t>
            </a:r>
            <a:r>
              <a:rPr lang="en-ZA" b="1" dirty="0" err="1" smtClean="0"/>
              <a:t>Mullany</a:t>
            </a:r>
            <a:r>
              <a:rPr lang="en-ZA" b="1" dirty="0" smtClean="0"/>
              <a:t> &amp; Stockwell 2010:69)</a:t>
            </a:r>
            <a:endParaRPr lang="en-ZA" i="1" dirty="0" smtClean="0"/>
          </a:p>
        </p:txBody>
      </p:sp>
    </p:spTree>
    <p:extLst>
      <p:ext uri="{BB962C8B-B14F-4D97-AF65-F5344CB8AC3E}">
        <p14:creationId xmlns:p14="http://schemas.microsoft.com/office/powerpoint/2010/main" val="168719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COOPERATIVE PRINCIPLE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/>
              <a:t>Example: </a:t>
            </a:r>
          </a:p>
          <a:p>
            <a:r>
              <a:rPr lang="en-ZA" dirty="0" smtClean="0"/>
              <a:t>Conversation between customer and a shop attendant</a:t>
            </a:r>
          </a:p>
          <a:p>
            <a:r>
              <a:rPr lang="en-ZA" dirty="0" smtClean="0"/>
              <a:t>‘</a:t>
            </a:r>
            <a:r>
              <a:rPr lang="en-ZA" i="1" dirty="0" smtClean="0"/>
              <a:t>I am unhappy with this product.’</a:t>
            </a:r>
          </a:p>
          <a:p>
            <a:r>
              <a:rPr lang="en-ZA" i="1" dirty="0" smtClean="0"/>
              <a:t>‘Too bad.’</a:t>
            </a:r>
          </a:p>
          <a:p>
            <a:r>
              <a:rPr lang="en-ZA" b="1" dirty="0" smtClean="0"/>
              <a:t>Example: </a:t>
            </a:r>
            <a:r>
              <a:rPr lang="en-ZA" dirty="0"/>
              <a:t>A: ‘How do you like my new suit?’</a:t>
            </a:r>
          </a:p>
          <a:p>
            <a:r>
              <a:rPr lang="en-ZA" dirty="0"/>
              <a:t>B: ‘Well, your shoes look nice</a:t>
            </a:r>
            <a:r>
              <a:rPr lang="en-ZA" dirty="0" smtClean="0"/>
              <a:t>.’</a:t>
            </a:r>
          </a:p>
          <a:p>
            <a:r>
              <a:rPr lang="en-ZA" i="1" dirty="0" smtClean="0"/>
              <a:t>A: “Did you do the laundry?”</a:t>
            </a:r>
          </a:p>
          <a:p>
            <a:r>
              <a:rPr lang="en-ZA" i="1" dirty="0" smtClean="0"/>
              <a:t>B: “I tried.”</a:t>
            </a:r>
          </a:p>
          <a:p>
            <a:endParaRPr lang="en-ZA" i="1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72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694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COOPERATIVE PRINCIPLE</vt:lpstr>
      <vt:lpstr>THE COOPERATIVE PRINCIPLE</vt:lpstr>
      <vt:lpstr>THE COOPERATIVE PRINCIPLE</vt:lpstr>
      <vt:lpstr>THE COOPERATIVE PRINCIPLE</vt:lpstr>
      <vt:lpstr>THE COOPERATIVE PRINCIPLE</vt:lpstr>
      <vt:lpstr>THE COOPERATIVE PRINCIPLE</vt:lpstr>
      <vt:lpstr>THE COOPERATIVE PRINCIPLE</vt:lpstr>
      <vt:lpstr>THE COOPERATIVE PRINCIPLE</vt:lpstr>
      <vt:lpstr>THE COOPERATIVE PRINCIPLE</vt:lpstr>
      <vt:lpstr>COOPERATIVE PRINCIPLE</vt:lpstr>
      <vt:lpstr>CONVERSATIONAL IMPLICATURE</vt:lpstr>
      <vt:lpstr>CONVERSATIONAL IMPLICATURE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Principles</dc:title>
  <dc:creator>James Chizanga</dc:creator>
  <cp:lastModifiedBy>James Chizanga</cp:lastModifiedBy>
  <cp:revision>27</cp:revision>
  <dcterms:created xsi:type="dcterms:W3CDTF">2014-04-29T18:09:35Z</dcterms:created>
  <dcterms:modified xsi:type="dcterms:W3CDTF">2015-05-20T11:29:39Z</dcterms:modified>
</cp:coreProperties>
</file>