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0" r:id="rId8"/>
    <p:sldId id="261" r:id="rId9"/>
    <p:sldId id="268"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4353043-E9B2-4FA4-9BA0-D375CE38E37E}"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31312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4353043-E9B2-4FA4-9BA0-D375CE38E37E}"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86210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4353043-E9B2-4FA4-9BA0-D375CE38E37E}"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73700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4353043-E9B2-4FA4-9BA0-D375CE38E37E}"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7220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353043-E9B2-4FA4-9BA0-D375CE38E37E}"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362561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4353043-E9B2-4FA4-9BA0-D375CE38E37E}" type="datetimeFigureOut">
              <a:rPr lang="en-ZA" smtClean="0"/>
              <a:t>2021/09/06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404124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4353043-E9B2-4FA4-9BA0-D375CE38E37E}" type="datetimeFigureOut">
              <a:rPr lang="en-ZA" smtClean="0"/>
              <a:t>2021/09/06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43666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4353043-E9B2-4FA4-9BA0-D375CE38E37E}" type="datetimeFigureOut">
              <a:rPr lang="en-ZA" smtClean="0"/>
              <a:t>2021/09/06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165869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53043-E9B2-4FA4-9BA0-D375CE38E37E}" type="datetimeFigureOut">
              <a:rPr lang="en-ZA" smtClean="0"/>
              <a:t>2021/09/06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268345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353043-E9B2-4FA4-9BA0-D375CE38E37E}" type="datetimeFigureOut">
              <a:rPr lang="en-ZA" smtClean="0"/>
              <a:t>2021/09/06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357706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353043-E9B2-4FA4-9BA0-D375CE38E37E}" type="datetimeFigureOut">
              <a:rPr lang="en-ZA" smtClean="0"/>
              <a:t>2021/09/06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48A322B-1DF9-4304-83B6-DF9F100E570D}" type="slidenum">
              <a:rPr lang="en-ZA" smtClean="0"/>
              <a:t>‹#›</a:t>
            </a:fld>
            <a:endParaRPr lang="en-ZA"/>
          </a:p>
        </p:txBody>
      </p:sp>
    </p:spTree>
    <p:extLst>
      <p:ext uri="{BB962C8B-B14F-4D97-AF65-F5344CB8AC3E}">
        <p14:creationId xmlns:p14="http://schemas.microsoft.com/office/powerpoint/2010/main" val="2184129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53043-E9B2-4FA4-9BA0-D375CE38E37E}" type="datetimeFigureOut">
              <a:rPr lang="en-ZA" smtClean="0"/>
              <a:t>2021/09/06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A322B-1DF9-4304-83B6-DF9F100E570D}" type="slidenum">
              <a:rPr lang="en-ZA" smtClean="0"/>
              <a:t>‹#›</a:t>
            </a:fld>
            <a:endParaRPr lang="en-ZA"/>
          </a:p>
        </p:txBody>
      </p:sp>
    </p:spTree>
    <p:extLst>
      <p:ext uri="{BB962C8B-B14F-4D97-AF65-F5344CB8AC3E}">
        <p14:creationId xmlns:p14="http://schemas.microsoft.com/office/powerpoint/2010/main" val="178861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Meditations On First Philosophy</a:t>
            </a:r>
            <a:endParaRPr lang="en-ZA" dirty="0"/>
          </a:p>
        </p:txBody>
      </p:sp>
      <p:sp>
        <p:nvSpPr>
          <p:cNvPr id="3" name="Subtitle 2"/>
          <p:cNvSpPr>
            <a:spLocks noGrp="1"/>
          </p:cNvSpPr>
          <p:nvPr>
            <p:ph type="subTitle" idx="1"/>
          </p:nvPr>
        </p:nvSpPr>
        <p:spPr/>
        <p:txBody>
          <a:bodyPr/>
          <a:lstStyle/>
          <a:p>
            <a:endParaRPr lang="en-ZA" dirty="0" smtClean="0"/>
          </a:p>
          <a:p>
            <a:r>
              <a:rPr lang="en-ZA" dirty="0" smtClean="0"/>
              <a:t>RENE DESCARTES</a:t>
            </a:r>
            <a:endParaRPr lang="en-ZA" dirty="0"/>
          </a:p>
        </p:txBody>
      </p:sp>
    </p:spTree>
    <p:extLst>
      <p:ext uri="{BB962C8B-B14F-4D97-AF65-F5344CB8AC3E}">
        <p14:creationId xmlns:p14="http://schemas.microsoft.com/office/powerpoint/2010/main" val="3417821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587828"/>
          </a:xfrm>
        </p:spPr>
        <p:txBody>
          <a:bodyPr>
            <a:normAutofit fontScale="90000"/>
          </a:bodyPr>
          <a:lstStyle/>
          <a:p>
            <a:endParaRPr lang="en-ZA" dirty="0"/>
          </a:p>
        </p:txBody>
      </p:sp>
      <p:sp>
        <p:nvSpPr>
          <p:cNvPr id="3" name="Content Placeholder 2"/>
          <p:cNvSpPr>
            <a:spLocks noGrp="1"/>
          </p:cNvSpPr>
          <p:nvPr>
            <p:ph idx="1"/>
          </p:nvPr>
        </p:nvSpPr>
        <p:spPr>
          <a:xfrm>
            <a:off x="0" y="731520"/>
            <a:ext cx="12192000" cy="6126480"/>
          </a:xfrm>
        </p:spPr>
        <p:txBody>
          <a:bodyPr/>
          <a:lstStyle/>
          <a:p>
            <a:endParaRPr lang="en-ZA" dirty="0" smtClean="0">
              <a:latin typeface="Garamond" panose="02020404030301010803" pitchFamily="18" charset="0"/>
            </a:endParaRPr>
          </a:p>
          <a:p>
            <a:r>
              <a:rPr lang="en-ZA" dirty="0" smtClean="0">
                <a:latin typeface="Garamond" panose="02020404030301010803" pitchFamily="18" charset="0"/>
              </a:rPr>
              <a:t>Descartes adds that, error is not a pure negation, [in other words, it is not the simple deficiency or want of some knowledge which is not due], </a:t>
            </a:r>
            <a:r>
              <a:rPr lang="en-ZA" b="1" dirty="0" smtClean="0">
                <a:latin typeface="Garamond" panose="02020404030301010803" pitchFamily="18" charset="0"/>
              </a:rPr>
              <a:t>but the privation or want of some knowledge </a:t>
            </a:r>
            <a:r>
              <a:rPr lang="en-ZA" dirty="0" smtClean="0">
                <a:latin typeface="Garamond" panose="02020404030301010803" pitchFamily="18" charset="0"/>
              </a:rPr>
              <a:t>which it would seem I ought to possess.</a:t>
            </a:r>
            <a:endParaRPr lang="en-ZA" b="1" dirty="0" smtClean="0">
              <a:latin typeface="Garamond" panose="02020404030301010803" pitchFamily="18" charset="0"/>
            </a:endParaRPr>
          </a:p>
          <a:p>
            <a:r>
              <a:rPr lang="en-ZA" dirty="0" smtClean="0">
                <a:latin typeface="Garamond" panose="02020404030301010803" pitchFamily="18" charset="0"/>
              </a:rPr>
              <a:t>But, on considering the nature of God, it seems impossible that he should have planted in his creature </a:t>
            </a:r>
            <a:r>
              <a:rPr lang="en-ZA" b="1" dirty="0" smtClean="0">
                <a:latin typeface="Garamond" panose="02020404030301010803" pitchFamily="18" charset="0"/>
              </a:rPr>
              <a:t>any faculty not perfect in its kind</a:t>
            </a:r>
            <a:r>
              <a:rPr lang="en-ZA" dirty="0" smtClean="0">
                <a:latin typeface="Garamond" panose="02020404030301010803" pitchFamily="18" charset="0"/>
              </a:rPr>
              <a:t>, that is, wanting in some perfection due to it (The more skilled a craftsman the more perfect the work produced)</a:t>
            </a:r>
            <a:r>
              <a:rPr lang="en-ZA" dirty="0"/>
              <a:t>.</a:t>
            </a:r>
            <a:r>
              <a:rPr lang="en-ZA" dirty="0" smtClean="0"/>
              <a:t> </a:t>
            </a:r>
            <a:r>
              <a:rPr lang="en-ZA" dirty="0">
                <a:latin typeface="Garamond" panose="02020404030301010803" pitchFamily="18" charset="0"/>
              </a:rPr>
              <a:t>L</a:t>
            </a:r>
            <a:r>
              <a:rPr lang="en-ZA" dirty="0" smtClean="0">
                <a:latin typeface="Garamond" panose="02020404030301010803" pitchFamily="18" charset="0"/>
              </a:rPr>
              <a:t>ikewise, that he always wills what is best: is it better, then, that I should be capable of being deceived than that I should not?</a:t>
            </a:r>
          </a:p>
          <a:p>
            <a:endParaRPr lang="en-ZA" dirty="0" smtClean="0">
              <a:latin typeface="Garamond" panose="02020404030301010803" pitchFamily="18" charset="0"/>
            </a:endParaRPr>
          </a:p>
          <a:p>
            <a:endParaRPr lang="en-ZA" dirty="0">
              <a:latin typeface="Garamond" panose="02020404030301010803" pitchFamily="18" charset="0"/>
            </a:endParaRPr>
          </a:p>
        </p:txBody>
      </p:sp>
    </p:spTree>
    <p:extLst>
      <p:ext uri="{BB962C8B-B14F-4D97-AF65-F5344CB8AC3E}">
        <p14:creationId xmlns:p14="http://schemas.microsoft.com/office/powerpoint/2010/main" val="421731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74765"/>
          </a:xfrm>
        </p:spPr>
        <p:txBody>
          <a:bodyPr>
            <a:normAutofit fontScale="90000"/>
          </a:bodyPr>
          <a:lstStyle/>
          <a:p>
            <a:endParaRPr lang="en-ZA" dirty="0"/>
          </a:p>
        </p:txBody>
      </p:sp>
      <p:sp>
        <p:nvSpPr>
          <p:cNvPr id="3" name="Content Placeholder 2"/>
          <p:cNvSpPr>
            <a:spLocks noGrp="1"/>
          </p:cNvSpPr>
          <p:nvPr>
            <p:ph idx="1"/>
          </p:nvPr>
        </p:nvSpPr>
        <p:spPr>
          <a:xfrm>
            <a:off x="0" y="679269"/>
            <a:ext cx="12192000" cy="6178731"/>
          </a:xfrm>
        </p:spPr>
        <p:txBody>
          <a:bodyPr/>
          <a:lstStyle/>
          <a:p>
            <a:endParaRPr lang="en-ZA" dirty="0" smtClean="0"/>
          </a:p>
          <a:p>
            <a:r>
              <a:rPr lang="en-ZA" dirty="0" smtClean="0">
                <a:latin typeface="Garamond" panose="02020404030301010803" pitchFamily="18" charset="0"/>
              </a:rPr>
              <a:t>So according to Descartes, when the meditator does err, this may be due to fact that God with his infinite wisdom (as opposed to my finitude) always knows better/best and that we may not readily understand his ends. </a:t>
            </a:r>
          </a:p>
          <a:p>
            <a:pPr marL="0" indent="0">
              <a:buNone/>
            </a:pPr>
            <a:r>
              <a:rPr lang="en-ZA" dirty="0" smtClean="0">
                <a:latin typeface="Garamond" panose="02020404030301010803" pitchFamily="18" charset="0"/>
              </a:rPr>
              <a:t>“I must not be surprised if I am not always capable of comprehending the reasons why God acts as he does; nor must I doubt of his existence because I find, perhaps, that there are several other things besides the present respecting which I understand neither why nor how they were created by him; for, knowing already that my nature is extremely weak and limited, and that the nature of God, on the other hand, is immense, incomprehensible, and infinite.”</a:t>
            </a:r>
          </a:p>
          <a:p>
            <a:pPr marL="0" indent="0">
              <a:buNone/>
            </a:pPr>
            <a:endParaRPr lang="en-ZA" dirty="0">
              <a:latin typeface="Garamond" panose="02020404030301010803" pitchFamily="18" charset="0"/>
            </a:endParaRPr>
          </a:p>
          <a:p>
            <a:pPr marL="0" indent="0">
              <a:buNone/>
            </a:pPr>
            <a:r>
              <a:rPr lang="en-ZA" dirty="0" smtClean="0">
                <a:latin typeface="Garamond" panose="02020404030301010803" pitchFamily="18" charset="0"/>
              </a:rPr>
              <a:t>What is at issue here is that God considers things, the universe and everything in it, in its totality and not in a limited way as would an finite and imperfect being. This is why the meditator may not always understand his/her error. </a:t>
            </a:r>
          </a:p>
          <a:p>
            <a:endParaRPr lang="en-ZA" dirty="0"/>
          </a:p>
        </p:txBody>
      </p:sp>
    </p:spTree>
    <p:extLst>
      <p:ext uri="{BB962C8B-B14F-4D97-AF65-F5344CB8AC3E}">
        <p14:creationId xmlns:p14="http://schemas.microsoft.com/office/powerpoint/2010/main" val="18878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62149"/>
          </a:xfrm>
        </p:spPr>
        <p:txBody>
          <a:bodyPr>
            <a:normAutofit/>
          </a:bodyPr>
          <a:lstStyle/>
          <a:p>
            <a:r>
              <a:rPr lang="en-ZA" dirty="0" smtClean="0"/>
              <a:t>Fourth Meditation</a:t>
            </a:r>
            <a:r>
              <a:rPr lang="en-ZA" dirty="0"/>
              <a:t>:</a:t>
            </a:r>
            <a:r>
              <a:rPr lang="en-ZA" dirty="0" smtClean="0"/>
              <a:t> Truth </a:t>
            </a:r>
            <a:r>
              <a:rPr lang="en-ZA" dirty="0"/>
              <a:t>and falsity</a:t>
            </a:r>
          </a:p>
        </p:txBody>
      </p:sp>
      <p:sp>
        <p:nvSpPr>
          <p:cNvPr id="3" name="Content Placeholder 2"/>
          <p:cNvSpPr>
            <a:spLocks noGrp="1"/>
          </p:cNvSpPr>
          <p:nvPr>
            <p:ph idx="1"/>
          </p:nvPr>
        </p:nvSpPr>
        <p:spPr>
          <a:xfrm>
            <a:off x="0" y="1084218"/>
            <a:ext cx="11353800" cy="5656216"/>
          </a:xfrm>
        </p:spPr>
        <p:txBody>
          <a:bodyPr>
            <a:normAutofit/>
          </a:bodyPr>
          <a:lstStyle/>
          <a:p>
            <a:r>
              <a:rPr lang="en-ZA" dirty="0"/>
              <a:t> </a:t>
            </a:r>
            <a:r>
              <a:rPr lang="en-ZA" dirty="0" smtClean="0">
                <a:latin typeface="Garamond" panose="02020404030301010803" pitchFamily="18" charset="0"/>
              </a:rPr>
              <a:t>Descartes begins noting </a:t>
            </a:r>
            <a:r>
              <a:rPr lang="en-ZA" dirty="0">
                <a:latin typeface="Garamond" panose="02020404030301010803" pitchFamily="18" charset="0"/>
              </a:rPr>
              <a:t>that he has often found himself to be mistaken with regard to matters that he formerly thought were certain, and resolves to sweep away all his pre-conceptions, rebuilding his knowledge from the ground up, and accepting as true only those claims which are absolutely </a:t>
            </a:r>
            <a:r>
              <a:rPr lang="en-ZA" dirty="0" smtClean="0">
                <a:latin typeface="Garamond" panose="02020404030301010803" pitchFamily="18" charset="0"/>
              </a:rPr>
              <a:t>certain; a</a:t>
            </a:r>
            <a:r>
              <a:rPr lang="en-ZA" b="1" dirty="0" smtClean="0">
                <a:latin typeface="Garamond" panose="02020404030301010803" pitchFamily="18" charset="0"/>
              </a:rPr>
              <a:t>nd all </a:t>
            </a:r>
            <a:r>
              <a:rPr lang="en-ZA" b="1" dirty="0">
                <a:latin typeface="Garamond" panose="02020404030301010803" pitchFamily="18" charset="0"/>
              </a:rPr>
              <a:t>he had previously thought he knew came to him through the senses. </a:t>
            </a:r>
            <a:endParaRPr lang="en-ZA" b="1" dirty="0" smtClean="0">
              <a:latin typeface="Garamond" panose="02020404030301010803" pitchFamily="18" charset="0"/>
            </a:endParaRPr>
          </a:p>
          <a:p>
            <a:endParaRPr lang="en-ZA" dirty="0">
              <a:latin typeface="Garamond" panose="02020404030301010803" pitchFamily="18" charset="0"/>
            </a:endParaRPr>
          </a:p>
          <a:p>
            <a:r>
              <a:rPr lang="en-ZA" dirty="0" smtClean="0">
                <a:latin typeface="Garamond" panose="02020404030301010803" pitchFamily="18" charset="0"/>
              </a:rPr>
              <a:t>Through </a:t>
            </a:r>
            <a:r>
              <a:rPr lang="en-ZA" dirty="0">
                <a:latin typeface="Garamond" panose="02020404030301010803" pitchFamily="18" charset="0"/>
              </a:rPr>
              <a:t>a process of </a:t>
            </a:r>
            <a:r>
              <a:rPr lang="en-ZA" b="1" dirty="0">
                <a:latin typeface="Garamond" panose="02020404030301010803" pitchFamily="18" charset="0"/>
              </a:rPr>
              <a:t>methodological doubt</a:t>
            </a:r>
            <a:r>
              <a:rPr lang="en-ZA" dirty="0">
                <a:latin typeface="Garamond" panose="02020404030301010803" pitchFamily="18" charset="0"/>
              </a:rPr>
              <a:t>, he withdraws completely from the senses. </a:t>
            </a:r>
            <a:endParaRPr lang="en-ZA" dirty="0" smtClean="0">
              <a:latin typeface="Garamond" panose="02020404030301010803" pitchFamily="18" charset="0"/>
            </a:endParaRPr>
          </a:p>
          <a:p>
            <a:r>
              <a:rPr lang="en-ZA" dirty="0" smtClean="0">
                <a:latin typeface="Garamond" panose="02020404030301010803" pitchFamily="18" charset="0"/>
              </a:rPr>
              <a:t>This is because at </a:t>
            </a:r>
            <a:r>
              <a:rPr lang="en-ZA" dirty="0">
                <a:latin typeface="Garamond" panose="02020404030301010803" pitchFamily="18" charset="0"/>
              </a:rPr>
              <a:t>any moment he </a:t>
            </a:r>
            <a:r>
              <a:rPr lang="en-ZA" dirty="0" smtClean="0">
                <a:latin typeface="Garamond" panose="02020404030301010803" pitchFamily="18" charset="0"/>
              </a:rPr>
              <a:t>finds that he could </a:t>
            </a:r>
            <a:r>
              <a:rPr lang="en-ZA" dirty="0">
                <a:latin typeface="Garamond" panose="02020404030301010803" pitchFamily="18" charset="0"/>
              </a:rPr>
              <a:t>be dreaming, or his senses could be deceived either by God </a:t>
            </a:r>
            <a:r>
              <a:rPr lang="en-ZA" dirty="0" smtClean="0">
                <a:latin typeface="Garamond" panose="02020404030301010803" pitchFamily="18" charset="0"/>
              </a:rPr>
              <a:t>(evil genius) or </a:t>
            </a:r>
            <a:r>
              <a:rPr lang="en-ZA" dirty="0">
                <a:latin typeface="Garamond" panose="02020404030301010803" pitchFamily="18" charset="0"/>
              </a:rPr>
              <a:t>by some evil demon, </a:t>
            </a:r>
            <a:endParaRPr lang="en-ZA" dirty="0" smtClean="0">
              <a:latin typeface="Garamond" panose="02020404030301010803" pitchFamily="18" charset="0"/>
            </a:endParaRPr>
          </a:p>
          <a:p>
            <a:r>
              <a:rPr lang="en-ZA" dirty="0" smtClean="0">
                <a:latin typeface="Garamond" panose="02020404030301010803" pitchFamily="18" charset="0"/>
              </a:rPr>
              <a:t>So </a:t>
            </a:r>
            <a:r>
              <a:rPr lang="en-ZA" dirty="0">
                <a:latin typeface="Garamond" panose="02020404030301010803" pitchFamily="18" charset="0"/>
              </a:rPr>
              <a:t>he concludes that </a:t>
            </a:r>
            <a:r>
              <a:rPr lang="en-ZA" b="1" dirty="0">
                <a:latin typeface="Garamond" panose="02020404030301010803" pitchFamily="18" charset="0"/>
              </a:rPr>
              <a:t>he cannot trust his senses about </a:t>
            </a:r>
            <a:r>
              <a:rPr lang="en-ZA" dirty="0">
                <a:latin typeface="Garamond" panose="02020404030301010803" pitchFamily="18" charset="0"/>
              </a:rPr>
              <a:t>anything</a:t>
            </a:r>
            <a:r>
              <a:rPr lang="en-ZA" dirty="0" smtClean="0">
                <a:latin typeface="Garamond" panose="02020404030301010803" pitchFamily="18" charset="0"/>
              </a:rPr>
              <a:t>. ( a rebuttal of Locke)</a:t>
            </a:r>
          </a:p>
          <a:p>
            <a:endParaRPr lang="en-ZA" dirty="0">
              <a:latin typeface="Garamond" panose="02020404030301010803" pitchFamily="18" charset="0"/>
            </a:endParaRPr>
          </a:p>
          <a:p>
            <a:endParaRPr lang="en-ZA" dirty="0"/>
          </a:p>
        </p:txBody>
      </p:sp>
    </p:spTree>
    <p:extLst>
      <p:ext uri="{BB962C8B-B14F-4D97-AF65-F5344CB8AC3E}">
        <p14:creationId xmlns:p14="http://schemas.microsoft.com/office/powerpoint/2010/main" val="2743430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05393"/>
          </a:xfrm>
        </p:spPr>
        <p:txBody>
          <a:bodyPr/>
          <a:lstStyle/>
          <a:p>
            <a:endParaRPr lang="en-ZA" dirty="0"/>
          </a:p>
        </p:txBody>
      </p:sp>
      <p:sp>
        <p:nvSpPr>
          <p:cNvPr id="3" name="Content Placeholder 2"/>
          <p:cNvSpPr>
            <a:spLocks noGrp="1"/>
          </p:cNvSpPr>
          <p:nvPr>
            <p:ph idx="1"/>
          </p:nvPr>
        </p:nvSpPr>
        <p:spPr>
          <a:xfrm>
            <a:off x="0" y="992776"/>
            <a:ext cx="11353800" cy="5865223"/>
          </a:xfrm>
        </p:spPr>
        <p:txBody>
          <a:bodyPr/>
          <a:lstStyle/>
          <a:p>
            <a:r>
              <a:rPr lang="en-ZA" dirty="0" smtClean="0">
                <a:latin typeface="Garamond" panose="02020404030301010803" pitchFamily="18" charset="0"/>
              </a:rPr>
              <a:t>Thus the </a:t>
            </a:r>
            <a:r>
              <a:rPr lang="en-ZA" dirty="0">
                <a:latin typeface="Garamond" panose="02020404030301010803" pitchFamily="18" charset="0"/>
              </a:rPr>
              <a:t>m</a:t>
            </a:r>
            <a:r>
              <a:rPr lang="en-ZA" dirty="0" smtClean="0">
                <a:latin typeface="Garamond" panose="02020404030301010803" pitchFamily="18" charset="0"/>
              </a:rPr>
              <a:t>editator having reflected upon his situation, comes to the realisation that all his certain knowledge, and in particular the most certain knowledge that God exists, comes from the intellect, and not from the senses or the imagination. Descartes says:</a:t>
            </a:r>
          </a:p>
          <a:p>
            <a:pPr marL="0" indent="0">
              <a:buNone/>
            </a:pPr>
            <a:r>
              <a:rPr lang="en-ZA" dirty="0">
                <a:latin typeface="Garamond" panose="02020404030301010803" pitchFamily="18" charset="0"/>
              </a:rPr>
              <a:t> </a:t>
            </a:r>
            <a:r>
              <a:rPr lang="en-ZA" dirty="0" smtClean="0">
                <a:latin typeface="Garamond" panose="02020404030301010803" pitchFamily="18" charset="0"/>
              </a:rPr>
              <a:t>  “I have been habituated these bygone days to detach my mind from the senses, and I have accurately observed that there is exceedingly little which is known with certainty respecting corporeal objects, that we know much more of the human mind, and still more of God himself”</a:t>
            </a:r>
          </a:p>
          <a:p>
            <a:endParaRPr lang="en-ZA" dirty="0" smtClean="0"/>
          </a:p>
        </p:txBody>
      </p:sp>
    </p:spTree>
    <p:extLst>
      <p:ext uri="{BB962C8B-B14F-4D97-AF65-F5344CB8AC3E}">
        <p14:creationId xmlns:p14="http://schemas.microsoft.com/office/powerpoint/2010/main" val="249862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953589"/>
          </a:xfrm>
        </p:spPr>
        <p:txBody>
          <a:bodyPr/>
          <a:lstStyle/>
          <a:p>
            <a:endParaRPr lang="en-ZA" dirty="0"/>
          </a:p>
        </p:txBody>
      </p:sp>
      <p:sp>
        <p:nvSpPr>
          <p:cNvPr id="3" name="Content Placeholder 2"/>
          <p:cNvSpPr>
            <a:spLocks noGrp="1"/>
          </p:cNvSpPr>
          <p:nvPr>
            <p:ph idx="1"/>
          </p:nvPr>
        </p:nvSpPr>
        <p:spPr>
          <a:xfrm>
            <a:off x="0" y="953590"/>
            <a:ext cx="11353800" cy="5695404"/>
          </a:xfrm>
        </p:spPr>
        <p:txBody>
          <a:bodyPr>
            <a:normAutofit/>
          </a:bodyPr>
          <a:lstStyle/>
          <a:p>
            <a:endParaRPr lang="en-ZA" dirty="0" smtClean="0">
              <a:latin typeface="Garamond" panose="02020404030301010803" pitchFamily="18" charset="0"/>
            </a:endParaRPr>
          </a:p>
          <a:p>
            <a:r>
              <a:rPr lang="en-ZA" dirty="0" smtClean="0">
                <a:latin typeface="Garamond" panose="02020404030301010803" pitchFamily="18" charset="0"/>
              </a:rPr>
              <a:t>Having dismissed the idea of the senses as a reliable source of knowledge, the only thing that he becomes certain of/about is the existence of the human mind; that is to say, that he exist”:</a:t>
            </a:r>
          </a:p>
          <a:p>
            <a:endParaRPr lang="en-ZA" dirty="0" smtClean="0">
              <a:latin typeface="Garamond" panose="02020404030301010803" pitchFamily="18" charset="0"/>
            </a:endParaRPr>
          </a:p>
          <a:p>
            <a:r>
              <a:rPr lang="en-ZA" dirty="0" smtClean="0">
                <a:latin typeface="Garamond" panose="02020404030301010803" pitchFamily="18" charset="0"/>
              </a:rPr>
              <a:t>He says “certainly </a:t>
            </a:r>
            <a:r>
              <a:rPr lang="en-ZA" b="1" dirty="0" smtClean="0">
                <a:latin typeface="Garamond" panose="02020404030301010803" pitchFamily="18" charset="0"/>
              </a:rPr>
              <a:t>the idea </a:t>
            </a:r>
            <a:r>
              <a:rPr lang="en-ZA" dirty="0" smtClean="0">
                <a:latin typeface="Garamond" panose="02020404030301010803" pitchFamily="18" charset="0"/>
              </a:rPr>
              <a:t>I have of </a:t>
            </a:r>
            <a:r>
              <a:rPr lang="en-ZA" b="1" dirty="0" smtClean="0">
                <a:latin typeface="Garamond" panose="02020404030301010803" pitchFamily="18" charset="0"/>
              </a:rPr>
              <a:t>the human mind </a:t>
            </a:r>
            <a:r>
              <a:rPr lang="en-ZA" dirty="0" smtClean="0">
                <a:latin typeface="Garamond" panose="02020404030301010803" pitchFamily="18" charset="0"/>
              </a:rPr>
              <a:t>in so far as it is a thinking thing, and not extended in length, breadth, and depth, and participating in none of the properties of body, is </a:t>
            </a:r>
            <a:r>
              <a:rPr lang="en-ZA" b="1" dirty="0" smtClean="0">
                <a:latin typeface="Garamond" panose="02020404030301010803" pitchFamily="18" charset="0"/>
              </a:rPr>
              <a:t>incomparably more distinct </a:t>
            </a:r>
            <a:r>
              <a:rPr lang="en-ZA" dirty="0" smtClean="0">
                <a:latin typeface="Garamond" panose="02020404030301010803" pitchFamily="18" charset="0"/>
              </a:rPr>
              <a:t>than the idea of any corporeal object…” </a:t>
            </a:r>
          </a:p>
          <a:p>
            <a:endParaRPr lang="en-ZA" dirty="0">
              <a:latin typeface="Garamond" panose="02020404030301010803" pitchFamily="18" charset="0"/>
            </a:endParaRPr>
          </a:p>
        </p:txBody>
      </p:sp>
    </p:spTree>
    <p:extLst>
      <p:ext uri="{BB962C8B-B14F-4D97-AF65-F5344CB8AC3E}">
        <p14:creationId xmlns:p14="http://schemas.microsoft.com/office/powerpoint/2010/main" val="359187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96833"/>
          </a:xfrm>
        </p:spPr>
        <p:txBody>
          <a:bodyPr/>
          <a:lstStyle/>
          <a:p>
            <a:endParaRPr lang="en-ZA" dirty="0"/>
          </a:p>
        </p:txBody>
      </p:sp>
      <p:sp>
        <p:nvSpPr>
          <p:cNvPr id="3" name="Content Placeholder 2"/>
          <p:cNvSpPr>
            <a:spLocks noGrp="1"/>
          </p:cNvSpPr>
          <p:nvPr>
            <p:ph idx="1"/>
          </p:nvPr>
        </p:nvSpPr>
        <p:spPr>
          <a:xfrm>
            <a:off x="0" y="888274"/>
            <a:ext cx="11353800" cy="5969726"/>
          </a:xfrm>
        </p:spPr>
        <p:txBody>
          <a:bodyPr>
            <a:normAutofit/>
          </a:bodyPr>
          <a:lstStyle/>
          <a:p>
            <a:endParaRPr lang="en-ZA" dirty="0" smtClean="0">
              <a:latin typeface="Garamond" panose="02020404030301010803" pitchFamily="18" charset="0"/>
            </a:endParaRPr>
          </a:p>
          <a:p>
            <a:pPr marL="0" indent="0">
              <a:buNone/>
            </a:pPr>
            <a:r>
              <a:rPr lang="en-ZA" dirty="0" smtClean="0">
                <a:latin typeface="Garamond" panose="02020404030301010803" pitchFamily="18" charset="0"/>
              </a:rPr>
              <a:t>What are now arriving at or are beginning to understand is the idea of the “</a:t>
            </a:r>
            <a:r>
              <a:rPr lang="en-ZA" i="1" dirty="0" smtClean="0">
                <a:latin typeface="Garamond" panose="02020404030301010803" pitchFamily="18" charset="0"/>
              </a:rPr>
              <a:t>Cogito</a:t>
            </a:r>
            <a:r>
              <a:rPr lang="en-ZA" i="1" dirty="0">
                <a:latin typeface="Garamond" panose="02020404030301010803" pitchFamily="18" charset="0"/>
              </a:rPr>
              <a:t>, ergo </a:t>
            </a:r>
            <a:r>
              <a:rPr lang="en-ZA" i="1" dirty="0" smtClean="0">
                <a:latin typeface="Garamond" panose="02020404030301010803" pitchFamily="18" charset="0"/>
              </a:rPr>
              <a:t>sum</a:t>
            </a:r>
            <a:r>
              <a:rPr lang="en-ZA" dirty="0" smtClean="0">
                <a:latin typeface="Garamond" panose="02020404030301010803" pitchFamily="18" charset="0"/>
              </a:rPr>
              <a:t>” or simply the Cartesian </a:t>
            </a:r>
            <a:r>
              <a:rPr lang="en-ZA" i="1" dirty="0" smtClean="0">
                <a:latin typeface="Garamond" panose="02020404030301010803" pitchFamily="18" charset="0"/>
              </a:rPr>
              <a:t>Cogito</a:t>
            </a:r>
            <a:r>
              <a:rPr lang="en-ZA" dirty="0">
                <a:latin typeface="Garamond" panose="02020404030301010803" pitchFamily="18" charset="0"/>
              </a:rPr>
              <a:t>,</a:t>
            </a:r>
            <a:r>
              <a:rPr lang="en-ZA" dirty="0" smtClean="0">
                <a:latin typeface="Garamond" panose="02020404030301010803" pitchFamily="18" charset="0"/>
              </a:rPr>
              <a:t> translated to mean </a:t>
            </a:r>
            <a:r>
              <a:rPr lang="en-ZA" i="1" dirty="0" smtClean="0">
                <a:latin typeface="Garamond" panose="02020404030301010803" pitchFamily="18" charset="0"/>
              </a:rPr>
              <a:t>I think therefore, I am</a:t>
            </a:r>
            <a:r>
              <a:rPr lang="en-ZA" dirty="0" smtClean="0">
                <a:latin typeface="Garamond" panose="02020404030301010803" pitchFamily="18" charset="0"/>
              </a:rPr>
              <a:t>. </a:t>
            </a:r>
          </a:p>
          <a:p>
            <a:pPr marL="0" indent="0">
              <a:buNone/>
            </a:pPr>
            <a:r>
              <a:rPr lang="en-ZA" dirty="0" smtClean="0">
                <a:latin typeface="Garamond" panose="02020404030301010803" pitchFamily="18" charset="0"/>
              </a:rPr>
              <a:t>By this concept Descartes is arriving at the conclusion that the only thing that we can not doubt is our existence, that “I’’ exists. For, doubting confirms our existence (our being there):</a:t>
            </a:r>
          </a:p>
          <a:p>
            <a:pPr marL="0" indent="0">
              <a:buNone/>
            </a:pPr>
            <a:endParaRPr lang="en-ZA" dirty="0" smtClean="0">
              <a:latin typeface="Garamond" panose="02020404030301010803" pitchFamily="18" charset="0"/>
            </a:endParaRPr>
          </a:p>
          <a:p>
            <a:pPr marL="0" indent="0">
              <a:buNone/>
            </a:pPr>
            <a:r>
              <a:rPr lang="en-ZA" dirty="0" smtClean="0">
                <a:latin typeface="Garamond" panose="02020404030301010803" pitchFamily="18" charset="0"/>
              </a:rPr>
              <a:t>With this in mind, the </a:t>
            </a:r>
            <a:r>
              <a:rPr lang="en-ZA" i="1" dirty="0" smtClean="0">
                <a:latin typeface="Garamond" panose="02020404030301010803" pitchFamily="18" charset="0"/>
              </a:rPr>
              <a:t>Cogito</a:t>
            </a:r>
            <a:r>
              <a:rPr lang="en-ZA" dirty="0" smtClean="0">
                <a:latin typeface="Garamond" panose="02020404030301010803" pitchFamily="18" charset="0"/>
              </a:rPr>
              <a:t> thus translates to:  “I doubt, I think, therefore I am”</a:t>
            </a:r>
          </a:p>
          <a:p>
            <a:pPr marL="0" indent="0">
              <a:buNone/>
            </a:pPr>
            <a:endParaRPr lang="en-ZA" dirty="0">
              <a:latin typeface="Garamond" panose="02020404030301010803" pitchFamily="18" charset="0"/>
            </a:endParaRPr>
          </a:p>
          <a:p>
            <a:pPr marL="0" indent="0">
              <a:buNone/>
            </a:pPr>
            <a:r>
              <a:rPr lang="en-ZA" dirty="0" smtClean="0">
                <a:latin typeface="Garamond" panose="02020404030301010803" pitchFamily="18" charset="0"/>
              </a:rPr>
              <a:t>Lewis Gordon and Fanon question this logic insofar as the colonised subject is concerned (or at least </a:t>
            </a:r>
            <a:r>
              <a:rPr lang="en-ZA" b="1" dirty="0" smtClean="0">
                <a:latin typeface="Garamond" panose="02020404030301010803" pitchFamily="18" charset="0"/>
              </a:rPr>
              <a:t>Sceptical</a:t>
            </a:r>
            <a:r>
              <a:rPr lang="en-ZA" dirty="0" smtClean="0">
                <a:latin typeface="Garamond" panose="02020404030301010803" pitchFamily="18" charset="0"/>
              </a:rPr>
              <a:t> of its applicability to colonised cultures). </a:t>
            </a:r>
            <a:endParaRPr lang="en-ZA" dirty="0">
              <a:latin typeface="Garamond" panose="02020404030301010803" pitchFamily="18" charset="0"/>
            </a:endParaRPr>
          </a:p>
          <a:p>
            <a:endParaRPr lang="en-ZA" dirty="0"/>
          </a:p>
        </p:txBody>
      </p:sp>
    </p:spTree>
    <p:extLst>
      <p:ext uri="{BB962C8B-B14F-4D97-AF65-F5344CB8AC3E}">
        <p14:creationId xmlns:p14="http://schemas.microsoft.com/office/powerpoint/2010/main" val="29902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9085"/>
          </a:xfrm>
        </p:spPr>
        <p:txBody>
          <a:bodyPr>
            <a:normAutofit/>
          </a:bodyPr>
          <a:lstStyle/>
          <a:p>
            <a:endParaRPr lang="en-ZA" dirty="0"/>
          </a:p>
        </p:txBody>
      </p:sp>
      <p:sp>
        <p:nvSpPr>
          <p:cNvPr id="3" name="Content Placeholder 2"/>
          <p:cNvSpPr>
            <a:spLocks noGrp="1"/>
          </p:cNvSpPr>
          <p:nvPr>
            <p:ph idx="1"/>
          </p:nvPr>
        </p:nvSpPr>
        <p:spPr>
          <a:xfrm>
            <a:off x="0" y="1005840"/>
            <a:ext cx="11353800" cy="5852159"/>
          </a:xfrm>
        </p:spPr>
        <p:txBody>
          <a:bodyPr>
            <a:normAutofit lnSpcReduction="10000"/>
          </a:bodyPr>
          <a:lstStyle/>
          <a:p>
            <a:endParaRPr lang="en-ZA" dirty="0" smtClean="0">
              <a:latin typeface="Garamond" panose="02020404030301010803" pitchFamily="18" charset="0"/>
            </a:endParaRPr>
          </a:p>
          <a:p>
            <a:r>
              <a:rPr lang="en-ZA" dirty="0" smtClean="0">
                <a:latin typeface="Garamond" panose="02020404030301010803" pitchFamily="18" charset="0"/>
              </a:rPr>
              <a:t>From hereon, he then begins to </a:t>
            </a:r>
            <a:r>
              <a:rPr lang="en-ZA" b="1" dirty="0" err="1" smtClean="0">
                <a:latin typeface="Garamond" panose="02020404030301010803" pitchFamily="18" charset="0"/>
              </a:rPr>
              <a:t>ontologise</a:t>
            </a:r>
            <a:r>
              <a:rPr lang="en-ZA" dirty="0" smtClean="0">
                <a:latin typeface="Garamond" panose="02020404030301010803" pitchFamily="18" charset="0"/>
              </a:rPr>
              <a:t> the existence of God, the benevolent being: </a:t>
            </a:r>
          </a:p>
          <a:p>
            <a:r>
              <a:rPr lang="en-ZA" b="1" dirty="0" smtClean="0">
                <a:latin typeface="Garamond" panose="02020404030301010803" pitchFamily="18" charset="0"/>
              </a:rPr>
              <a:t>What is Ontology: It is the study of Being</a:t>
            </a:r>
          </a:p>
          <a:p>
            <a:endParaRPr lang="en-ZA" dirty="0" smtClean="0">
              <a:latin typeface="Garamond" panose="02020404030301010803" pitchFamily="18" charset="0"/>
            </a:endParaRPr>
          </a:p>
          <a:p>
            <a:r>
              <a:rPr lang="en-ZA" dirty="0" smtClean="0">
                <a:latin typeface="Garamond" panose="02020404030301010803" pitchFamily="18" charset="0"/>
              </a:rPr>
              <a:t>How does he </a:t>
            </a:r>
            <a:r>
              <a:rPr lang="en-ZA" dirty="0" err="1" smtClean="0">
                <a:latin typeface="Garamond" panose="02020404030301010803" pitchFamily="18" charset="0"/>
              </a:rPr>
              <a:t>ontologises</a:t>
            </a:r>
            <a:r>
              <a:rPr lang="en-ZA" dirty="0" smtClean="0">
                <a:latin typeface="Garamond" panose="02020404030301010803" pitchFamily="18" charset="0"/>
              </a:rPr>
              <a:t> the existence of God:  His logic goes along the line that “when </a:t>
            </a:r>
            <a:r>
              <a:rPr lang="en-ZA" dirty="0">
                <a:latin typeface="Garamond" panose="02020404030301010803" pitchFamily="18" charset="0"/>
              </a:rPr>
              <a:t>I consider that I doubt, in other words, that I am an incomplete and dependent being, the idea of a complete and independent being, that is to say of God, occurs to my mind with so much clearness and distinctness, and from the fact alone that this idea is found in me, or that I who possess it exist, the conclusions that God exists, and that my own existence, each moment of its continuance, is absolutely dependent upon him, are so manifest, as to lead me to believe it impossible that the human mind can know anything with more clearness and </a:t>
            </a:r>
            <a:r>
              <a:rPr lang="en-ZA" dirty="0" smtClean="0">
                <a:latin typeface="Garamond" panose="02020404030301010803" pitchFamily="18" charset="0"/>
              </a:rPr>
              <a:t>certitude.”</a:t>
            </a:r>
            <a:endParaRPr lang="en-ZA" dirty="0">
              <a:latin typeface="Garamond" panose="02020404030301010803" pitchFamily="18" charset="0"/>
            </a:endParaRPr>
          </a:p>
          <a:p>
            <a:endParaRPr lang="en-ZA" dirty="0"/>
          </a:p>
        </p:txBody>
      </p:sp>
    </p:spTree>
    <p:extLst>
      <p:ext uri="{BB962C8B-B14F-4D97-AF65-F5344CB8AC3E}">
        <p14:creationId xmlns:p14="http://schemas.microsoft.com/office/powerpoint/2010/main" val="27225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1154"/>
          </a:xfrm>
        </p:spPr>
        <p:txBody>
          <a:bodyPr/>
          <a:lstStyle/>
          <a:p>
            <a:endParaRPr lang="en-ZA" dirty="0"/>
          </a:p>
        </p:txBody>
      </p:sp>
      <p:sp>
        <p:nvSpPr>
          <p:cNvPr id="3" name="Content Placeholder 2"/>
          <p:cNvSpPr>
            <a:spLocks noGrp="1"/>
          </p:cNvSpPr>
          <p:nvPr>
            <p:ph idx="1"/>
          </p:nvPr>
        </p:nvSpPr>
        <p:spPr>
          <a:xfrm>
            <a:off x="0" y="1071156"/>
            <a:ext cx="11353800" cy="5786844"/>
          </a:xfrm>
        </p:spPr>
        <p:txBody>
          <a:bodyPr/>
          <a:lstStyle/>
          <a:p>
            <a:endParaRPr lang="en-ZA" dirty="0" smtClean="0">
              <a:latin typeface="Garamond" panose="02020404030301010803" pitchFamily="18" charset="0"/>
            </a:endParaRPr>
          </a:p>
          <a:p>
            <a:r>
              <a:rPr lang="en-ZA" dirty="0" smtClean="0">
                <a:latin typeface="Garamond" panose="02020404030301010803" pitchFamily="18" charset="0"/>
              </a:rPr>
              <a:t>Now that he has established the existence of God, he then goes on to argue that it is through God alone that I can come to have knowledge of the objects of the world, God because of his benevolence, will not deceive or lead me astray: </a:t>
            </a:r>
          </a:p>
          <a:p>
            <a:r>
              <a:rPr lang="en-ZA" dirty="0" smtClean="0">
                <a:latin typeface="Garamond" panose="02020404030301010803" pitchFamily="18" charset="0"/>
              </a:rPr>
              <a:t>“For, in the first place, I discover that it is impossible for him ever to deceive me, for in all fraud and deceit there is a </a:t>
            </a:r>
            <a:r>
              <a:rPr lang="en-ZA" b="1" dirty="0" smtClean="0">
                <a:latin typeface="Garamond" panose="02020404030301010803" pitchFamily="18" charset="0"/>
              </a:rPr>
              <a:t>certain imperfection</a:t>
            </a:r>
            <a:r>
              <a:rPr lang="en-ZA" dirty="0" smtClean="0">
                <a:latin typeface="Garamond" panose="02020404030301010803" pitchFamily="18" charset="0"/>
              </a:rPr>
              <a:t>: and although it may seem that the ability to deceive is a mark of subtlety or power, yet the will testifies without doubt of malice and weakness; and such, accordingly, cannot apply to God.”</a:t>
            </a:r>
          </a:p>
          <a:p>
            <a:endParaRPr lang="en-ZA" dirty="0" smtClean="0">
              <a:latin typeface="Garamond" panose="02020404030301010803" pitchFamily="18" charset="0"/>
            </a:endParaRPr>
          </a:p>
        </p:txBody>
      </p:sp>
    </p:spTree>
    <p:extLst>
      <p:ext uri="{BB962C8B-B14F-4D97-AF65-F5344CB8AC3E}">
        <p14:creationId xmlns:p14="http://schemas.microsoft.com/office/powerpoint/2010/main" val="2306560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0"/>
            <a:ext cx="10400211" cy="783771"/>
          </a:xfrm>
        </p:spPr>
        <p:txBody>
          <a:bodyPr/>
          <a:lstStyle/>
          <a:p>
            <a:endParaRPr lang="en-ZA" dirty="0"/>
          </a:p>
        </p:txBody>
      </p:sp>
      <p:sp>
        <p:nvSpPr>
          <p:cNvPr id="3" name="Content Placeholder 2"/>
          <p:cNvSpPr>
            <a:spLocks noGrp="1"/>
          </p:cNvSpPr>
          <p:nvPr>
            <p:ph idx="1"/>
          </p:nvPr>
        </p:nvSpPr>
        <p:spPr>
          <a:xfrm>
            <a:off x="0" y="901337"/>
            <a:ext cx="12192000" cy="5773783"/>
          </a:xfrm>
        </p:spPr>
        <p:txBody>
          <a:bodyPr/>
          <a:lstStyle/>
          <a:p>
            <a:r>
              <a:rPr lang="en-ZA" dirty="0" smtClean="0">
                <a:latin typeface="Garamond" panose="02020404030301010803" pitchFamily="18" charset="0"/>
              </a:rPr>
              <a:t>Thus God will not lead me to error. But it is when I turn away from God that I’m subject to error or bound to err.</a:t>
            </a:r>
            <a:endParaRPr lang="en-ZA" dirty="0">
              <a:latin typeface="Garamond" panose="02020404030301010803" pitchFamily="18" charset="0"/>
            </a:endParaRPr>
          </a:p>
          <a:p>
            <a:pPr marL="0" indent="0">
              <a:buNone/>
            </a:pPr>
            <a:r>
              <a:rPr lang="en-ZA" dirty="0" smtClean="0">
                <a:latin typeface="Garamond" panose="02020404030301010803" pitchFamily="18" charset="0"/>
              </a:rPr>
              <a:t>“And there remain no doubt that I can never therefore be deceived; for if all I possess be from God, and if he planted in me </a:t>
            </a:r>
            <a:r>
              <a:rPr lang="en-ZA" b="1" dirty="0" smtClean="0">
                <a:latin typeface="Garamond" panose="02020404030301010803" pitchFamily="18" charset="0"/>
              </a:rPr>
              <a:t>no faculty that is deceitful</a:t>
            </a:r>
            <a:r>
              <a:rPr lang="en-ZA" dirty="0" smtClean="0">
                <a:latin typeface="Garamond" panose="02020404030301010803" pitchFamily="18" charset="0"/>
              </a:rPr>
              <a:t>, it seems to follow that I can never fall into error. Accordingly, it is true that when I think only of God and turn wholly to him, I discover [in myself] no cause of error or falsity: but immediately thereafter, recurring to myself, experience assures me that I am nevertheless subject to innumerable errors.”</a:t>
            </a:r>
          </a:p>
          <a:p>
            <a:endParaRPr lang="en-ZA" dirty="0" smtClean="0">
              <a:latin typeface="Garamond" panose="02020404030301010803" pitchFamily="18" charset="0"/>
            </a:endParaRPr>
          </a:p>
          <a:p>
            <a:endParaRPr lang="en-ZA" dirty="0">
              <a:latin typeface="Garamond" panose="02020404030301010803" pitchFamily="18" charset="0"/>
            </a:endParaRPr>
          </a:p>
        </p:txBody>
      </p:sp>
    </p:spTree>
    <p:extLst>
      <p:ext uri="{BB962C8B-B14F-4D97-AF65-F5344CB8AC3E}">
        <p14:creationId xmlns:p14="http://schemas.microsoft.com/office/powerpoint/2010/main" val="1343201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0890"/>
          </a:xfrm>
        </p:spPr>
        <p:txBody>
          <a:bodyPr>
            <a:normAutofit fontScale="90000"/>
          </a:bodyPr>
          <a:lstStyle/>
          <a:p>
            <a:r>
              <a:rPr lang="en-ZA" dirty="0" smtClean="0"/>
              <a:t>Error is a defect, does not depend on God</a:t>
            </a:r>
            <a:endParaRPr lang="en-ZA" dirty="0"/>
          </a:p>
        </p:txBody>
      </p:sp>
      <p:sp>
        <p:nvSpPr>
          <p:cNvPr id="3" name="Content Placeholder 2"/>
          <p:cNvSpPr>
            <a:spLocks noGrp="1"/>
          </p:cNvSpPr>
          <p:nvPr>
            <p:ph idx="1"/>
          </p:nvPr>
        </p:nvSpPr>
        <p:spPr>
          <a:xfrm>
            <a:off x="0" y="705394"/>
            <a:ext cx="11353800" cy="6152606"/>
          </a:xfrm>
        </p:spPr>
        <p:txBody>
          <a:bodyPr/>
          <a:lstStyle/>
          <a:p>
            <a:endParaRPr lang="en-ZA" dirty="0" smtClean="0">
              <a:latin typeface="Garamond" panose="02020404030301010803" pitchFamily="18" charset="0"/>
            </a:endParaRPr>
          </a:p>
          <a:p>
            <a:r>
              <a:rPr lang="en-ZA" dirty="0" smtClean="0">
                <a:latin typeface="Garamond" panose="02020404030301010803" pitchFamily="18" charset="0"/>
              </a:rPr>
              <a:t>Now Descartes says that error as such is a defect, meaning it is a shortcoming or some kind of a lack. This means that should it occur, it becomes only temporary and not something permanent.  </a:t>
            </a:r>
            <a:endParaRPr lang="en-ZA" dirty="0">
              <a:latin typeface="Garamond" panose="02020404030301010803" pitchFamily="18" charset="0"/>
            </a:endParaRPr>
          </a:p>
          <a:p>
            <a:pPr marL="0" indent="0">
              <a:buNone/>
            </a:pPr>
            <a:r>
              <a:rPr lang="en-ZA" dirty="0" smtClean="0">
                <a:latin typeface="Garamond" panose="02020404030301010803" pitchFamily="18" charset="0"/>
              </a:rPr>
              <a:t>“Error</a:t>
            </a:r>
            <a:r>
              <a:rPr lang="en-ZA" dirty="0">
                <a:latin typeface="Garamond" panose="02020404030301010803" pitchFamily="18" charset="0"/>
              </a:rPr>
              <a:t>, so far as error </a:t>
            </a:r>
            <a:r>
              <a:rPr lang="en-ZA" b="1" dirty="0">
                <a:latin typeface="Garamond" panose="02020404030301010803" pitchFamily="18" charset="0"/>
              </a:rPr>
              <a:t>is not something </a:t>
            </a:r>
            <a:r>
              <a:rPr lang="en-ZA" b="1" dirty="0" smtClean="0">
                <a:latin typeface="Garamond" panose="02020404030301010803" pitchFamily="18" charset="0"/>
              </a:rPr>
              <a:t>real</a:t>
            </a:r>
            <a:r>
              <a:rPr lang="en-ZA" dirty="0" smtClean="0">
                <a:latin typeface="Garamond" panose="02020404030301010803" pitchFamily="18" charset="0"/>
              </a:rPr>
              <a:t> </a:t>
            </a:r>
            <a:r>
              <a:rPr lang="en-ZA" dirty="0">
                <a:latin typeface="Garamond" panose="02020404030301010803" pitchFamily="18" charset="0"/>
              </a:rPr>
              <a:t>which depends for its existence on God, </a:t>
            </a:r>
            <a:r>
              <a:rPr lang="en-ZA" b="1" dirty="0">
                <a:latin typeface="Garamond" panose="02020404030301010803" pitchFamily="18" charset="0"/>
              </a:rPr>
              <a:t>but is simply defect</a:t>
            </a:r>
            <a:r>
              <a:rPr lang="en-ZA" dirty="0">
                <a:latin typeface="Garamond" panose="02020404030301010803" pitchFamily="18" charset="0"/>
              </a:rPr>
              <a:t>; and therefore that, in order to fall into it, it is not necessary God should have given me </a:t>
            </a:r>
            <a:r>
              <a:rPr lang="en-ZA" b="1" dirty="0">
                <a:latin typeface="Garamond" panose="02020404030301010803" pitchFamily="18" charset="0"/>
              </a:rPr>
              <a:t>a faculty expressly </a:t>
            </a:r>
            <a:r>
              <a:rPr lang="en-ZA" dirty="0">
                <a:latin typeface="Garamond" panose="02020404030301010803" pitchFamily="18" charset="0"/>
              </a:rPr>
              <a:t>for this </a:t>
            </a:r>
            <a:r>
              <a:rPr lang="en-ZA" dirty="0" smtClean="0">
                <a:latin typeface="Garamond" panose="02020404030301010803" pitchFamily="18" charset="0"/>
              </a:rPr>
              <a:t>end.”</a:t>
            </a:r>
            <a:endParaRPr lang="en-ZA" dirty="0">
              <a:latin typeface="Garamond" panose="02020404030301010803" pitchFamily="18" charset="0"/>
            </a:endParaRPr>
          </a:p>
          <a:p>
            <a:endParaRPr lang="en-ZA" dirty="0">
              <a:latin typeface="Garamond" panose="02020404030301010803" pitchFamily="18" charset="0"/>
            </a:endParaRPr>
          </a:p>
        </p:txBody>
      </p:sp>
    </p:spTree>
    <p:extLst>
      <p:ext uri="{BB962C8B-B14F-4D97-AF65-F5344CB8AC3E}">
        <p14:creationId xmlns:p14="http://schemas.microsoft.com/office/powerpoint/2010/main" val="3351434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1045</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Garamond</vt:lpstr>
      <vt:lpstr>Office Theme</vt:lpstr>
      <vt:lpstr>Meditations On First Philosophy</vt:lpstr>
      <vt:lpstr>Fourth Meditation: Truth and falsity</vt:lpstr>
      <vt:lpstr>PowerPoint Presentation</vt:lpstr>
      <vt:lpstr>PowerPoint Presentation</vt:lpstr>
      <vt:lpstr>PowerPoint Presentation</vt:lpstr>
      <vt:lpstr>PowerPoint Presentation</vt:lpstr>
      <vt:lpstr>PowerPoint Presentation</vt:lpstr>
      <vt:lpstr>PowerPoint Presentation</vt:lpstr>
      <vt:lpstr>Error is a defect, does not depend on God</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Meditation on First PHILOSOPHY</dc:title>
  <dc:creator>Siphiwe Ndlovu</dc:creator>
  <cp:lastModifiedBy>Siphiwe Ndlovu</cp:lastModifiedBy>
  <cp:revision>68</cp:revision>
  <dcterms:created xsi:type="dcterms:W3CDTF">2019-08-04T12:56:42Z</dcterms:created>
  <dcterms:modified xsi:type="dcterms:W3CDTF">2021-09-06T20:38:51Z</dcterms:modified>
</cp:coreProperties>
</file>