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68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81A16-22F3-41D9-BE8E-5C8CA8AB518A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5476F04-62FB-40B1-9C63-8E427DBD6F1D}">
      <dgm:prSet/>
      <dgm:spPr/>
      <dgm:t>
        <a:bodyPr/>
        <a:lstStyle/>
        <a:p>
          <a:r>
            <a:rPr lang="en-US" b="1" i="0"/>
            <a:t>The overall structure and system of migratory labour in South Africa has been well documented. </a:t>
          </a:r>
          <a:endParaRPr lang="en-US"/>
        </a:p>
      </dgm:t>
    </dgm:pt>
    <dgm:pt modelId="{2D8FC312-3151-428A-9436-2D21AB0F509F}" type="parTrans" cxnId="{CCB0820A-AC71-48A1-BDED-825330E12482}">
      <dgm:prSet/>
      <dgm:spPr/>
      <dgm:t>
        <a:bodyPr/>
        <a:lstStyle/>
        <a:p>
          <a:endParaRPr lang="en-US"/>
        </a:p>
      </dgm:t>
    </dgm:pt>
    <dgm:pt modelId="{F0DB43E5-897A-4FE6-99BC-8ED47AA4A80E}" type="sibTrans" cxnId="{CCB0820A-AC71-48A1-BDED-825330E12482}">
      <dgm:prSet/>
      <dgm:spPr/>
      <dgm:t>
        <a:bodyPr/>
        <a:lstStyle/>
        <a:p>
          <a:endParaRPr lang="en-US"/>
        </a:p>
      </dgm:t>
    </dgm:pt>
    <dgm:pt modelId="{708C61C7-60B1-4A57-A19E-A666DF001420}">
      <dgm:prSet/>
      <dgm:spPr/>
      <dgm:t>
        <a:bodyPr/>
        <a:lstStyle/>
        <a:p>
          <a:r>
            <a:rPr lang="en-US" b="1" i="0"/>
            <a:t>Access to accommodation in the hostels is through relationships with bed- holders (a mere 35 per cent of residents)</a:t>
          </a:r>
          <a:endParaRPr lang="en-US"/>
        </a:p>
      </dgm:t>
    </dgm:pt>
    <dgm:pt modelId="{4811B216-4158-46EF-BBE4-3B5C9005E016}" type="parTrans" cxnId="{5858F156-8A81-40D3-9673-0E4CE1DC005C}">
      <dgm:prSet/>
      <dgm:spPr/>
      <dgm:t>
        <a:bodyPr/>
        <a:lstStyle/>
        <a:p>
          <a:endParaRPr lang="en-US"/>
        </a:p>
      </dgm:t>
    </dgm:pt>
    <dgm:pt modelId="{DC87FFA2-017F-4EA4-800D-3AACD124743E}" type="sibTrans" cxnId="{5858F156-8A81-40D3-9673-0E4CE1DC005C}">
      <dgm:prSet/>
      <dgm:spPr/>
      <dgm:t>
        <a:bodyPr/>
        <a:lstStyle/>
        <a:p>
          <a:endParaRPr lang="en-US"/>
        </a:p>
      </dgm:t>
    </dgm:pt>
    <dgm:pt modelId="{08563BC0-056A-4D1A-8D46-DC1322903218}">
      <dgm:prSet/>
      <dgm:spPr/>
      <dgm:t>
        <a:bodyPr/>
        <a:lstStyle/>
        <a:p>
          <a:r>
            <a:rPr lang="en-US" b="1" i="0"/>
            <a:t>Most of the men living in the hostels are employed in low-paying labourers' jobs. </a:t>
          </a:r>
          <a:endParaRPr lang="en-US"/>
        </a:p>
      </dgm:t>
    </dgm:pt>
    <dgm:pt modelId="{0918C0AB-7269-415A-886E-C5A338B746C3}" type="parTrans" cxnId="{AE8D83C6-808A-4FE8-8DFD-766C36078985}">
      <dgm:prSet/>
      <dgm:spPr/>
      <dgm:t>
        <a:bodyPr/>
        <a:lstStyle/>
        <a:p>
          <a:endParaRPr lang="en-US"/>
        </a:p>
      </dgm:t>
    </dgm:pt>
    <dgm:pt modelId="{3762E7F0-E9DD-4E14-8F3C-5D0B49288B7A}" type="sibTrans" cxnId="{AE8D83C6-808A-4FE8-8DFD-766C36078985}">
      <dgm:prSet/>
      <dgm:spPr/>
      <dgm:t>
        <a:bodyPr/>
        <a:lstStyle/>
        <a:p>
          <a:endParaRPr lang="en-US"/>
        </a:p>
      </dgm:t>
    </dgm:pt>
    <dgm:pt modelId="{CACA3EE8-3302-42E4-B70E-A2B34BC99928}">
      <dgm:prSet/>
      <dgm:spPr/>
      <dgm:t>
        <a:bodyPr/>
        <a:lstStyle/>
        <a:p>
          <a:r>
            <a:rPr lang="en-US" b="1" i="0"/>
            <a:t>Women in formal employment also earn  less than  employed males</a:t>
          </a:r>
          <a:endParaRPr lang="en-US"/>
        </a:p>
      </dgm:t>
    </dgm:pt>
    <dgm:pt modelId="{6214E603-9422-4F1B-97B1-43AD681BADBF}" type="parTrans" cxnId="{28268BC5-2228-4038-9821-DCE608A09709}">
      <dgm:prSet/>
      <dgm:spPr/>
      <dgm:t>
        <a:bodyPr/>
        <a:lstStyle/>
        <a:p>
          <a:endParaRPr lang="en-US"/>
        </a:p>
      </dgm:t>
    </dgm:pt>
    <dgm:pt modelId="{8316390D-0E48-4245-9A6F-F3C17EADD805}" type="sibTrans" cxnId="{28268BC5-2228-4038-9821-DCE608A09709}">
      <dgm:prSet/>
      <dgm:spPr/>
      <dgm:t>
        <a:bodyPr/>
        <a:lstStyle/>
        <a:p>
          <a:endParaRPr lang="en-US"/>
        </a:p>
      </dgm:t>
    </dgm:pt>
    <dgm:pt modelId="{CC55D758-087D-4273-85DD-C694ADF81B37}" type="pres">
      <dgm:prSet presAssocID="{94B81A16-22F3-41D9-BE8E-5C8CA8AB518A}" presName="vert0" presStyleCnt="0">
        <dgm:presLayoutVars>
          <dgm:dir/>
          <dgm:animOne val="branch"/>
          <dgm:animLvl val="lvl"/>
        </dgm:presLayoutVars>
      </dgm:prSet>
      <dgm:spPr/>
    </dgm:pt>
    <dgm:pt modelId="{53A46B4B-3371-42DB-95C7-93DE903F05F4}" type="pres">
      <dgm:prSet presAssocID="{E5476F04-62FB-40B1-9C63-8E427DBD6F1D}" presName="thickLine" presStyleLbl="alignNode1" presStyleIdx="0" presStyleCnt="4"/>
      <dgm:spPr/>
    </dgm:pt>
    <dgm:pt modelId="{7C7E5CCA-52E3-4884-9CE1-213AC81B7435}" type="pres">
      <dgm:prSet presAssocID="{E5476F04-62FB-40B1-9C63-8E427DBD6F1D}" presName="horz1" presStyleCnt="0"/>
      <dgm:spPr/>
    </dgm:pt>
    <dgm:pt modelId="{356CA114-B0A8-4862-835E-EDA9B64985FC}" type="pres">
      <dgm:prSet presAssocID="{E5476F04-62FB-40B1-9C63-8E427DBD6F1D}" presName="tx1" presStyleLbl="revTx" presStyleIdx="0" presStyleCnt="4"/>
      <dgm:spPr/>
    </dgm:pt>
    <dgm:pt modelId="{2B1682D8-5B79-496A-AF80-C348E7F6E8C4}" type="pres">
      <dgm:prSet presAssocID="{E5476F04-62FB-40B1-9C63-8E427DBD6F1D}" presName="vert1" presStyleCnt="0"/>
      <dgm:spPr/>
    </dgm:pt>
    <dgm:pt modelId="{F70EA42F-9C44-43B8-BE2A-A1E00D4596C4}" type="pres">
      <dgm:prSet presAssocID="{708C61C7-60B1-4A57-A19E-A666DF001420}" presName="thickLine" presStyleLbl="alignNode1" presStyleIdx="1" presStyleCnt="4"/>
      <dgm:spPr/>
    </dgm:pt>
    <dgm:pt modelId="{5A2EDD84-518F-477B-A46F-4774A53CDBC9}" type="pres">
      <dgm:prSet presAssocID="{708C61C7-60B1-4A57-A19E-A666DF001420}" presName="horz1" presStyleCnt="0"/>
      <dgm:spPr/>
    </dgm:pt>
    <dgm:pt modelId="{C2FFBD40-BF6A-48C4-8571-A2B5A1EF93DF}" type="pres">
      <dgm:prSet presAssocID="{708C61C7-60B1-4A57-A19E-A666DF001420}" presName="tx1" presStyleLbl="revTx" presStyleIdx="1" presStyleCnt="4"/>
      <dgm:spPr/>
    </dgm:pt>
    <dgm:pt modelId="{D91D19D5-BAEE-447E-857C-BDF8521EFD10}" type="pres">
      <dgm:prSet presAssocID="{708C61C7-60B1-4A57-A19E-A666DF001420}" presName="vert1" presStyleCnt="0"/>
      <dgm:spPr/>
    </dgm:pt>
    <dgm:pt modelId="{7D49A7E0-FD26-4AB6-82E1-70F275750331}" type="pres">
      <dgm:prSet presAssocID="{08563BC0-056A-4D1A-8D46-DC1322903218}" presName="thickLine" presStyleLbl="alignNode1" presStyleIdx="2" presStyleCnt="4"/>
      <dgm:spPr/>
    </dgm:pt>
    <dgm:pt modelId="{F14C43FF-2500-47B5-9930-7E9423F09225}" type="pres">
      <dgm:prSet presAssocID="{08563BC0-056A-4D1A-8D46-DC1322903218}" presName="horz1" presStyleCnt="0"/>
      <dgm:spPr/>
    </dgm:pt>
    <dgm:pt modelId="{D36E3241-FF02-41E3-BA51-48974F7537B6}" type="pres">
      <dgm:prSet presAssocID="{08563BC0-056A-4D1A-8D46-DC1322903218}" presName="tx1" presStyleLbl="revTx" presStyleIdx="2" presStyleCnt="4"/>
      <dgm:spPr/>
    </dgm:pt>
    <dgm:pt modelId="{9C77BA41-F0F4-4CFF-97C1-5B6C7C48D93D}" type="pres">
      <dgm:prSet presAssocID="{08563BC0-056A-4D1A-8D46-DC1322903218}" presName="vert1" presStyleCnt="0"/>
      <dgm:spPr/>
    </dgm:pt>
    <dgm:pt modelId="{EFA5C9BF-2C92-4D95-AAC2-5FDBAD2035B7}" type="pres">
      <dgm:prSet presAssocID="{CACA3EE8-3302-42E4-B70E-A2B34BC99928}" presName="thickLine" presStyleLbl="alignNode1" presStyleIdx="3" presStyleCnt="4"/>
      <dgm:spPr/>
    </dgm:pt>
    <dgm:pt modelId="{A2D65533-E250-4566-A434-C1C627161005}" type="pres">
      <dgm:prSet presAssocID="{CACA3EE8-3302-42E4-B70E-A2B34BC99928}" presName="horz1" presStyleCnt="0"/>
      <dgm:spPr/>
    </dgm:pt>
    <dgm:pt modelId="{7F30CD34-E3B5-4B28-A651-722274689390}" type="pres">
      <dgm:prSet presAssocID="{CACA3EE8-3302-42E4-B70E-A2B34BC99928}" presName="tx1" presStyleLbl="revTx" presStyleIdx="3" presStyleCnt="4"/>
      <dgm:spPr/>
    </dgm:pt>
    <dgm:pt modelId="{74D7DFFE-D9F0-42A5-9CFD-6968465ECC2F}" type="pres">
      <dgm:prSet presAssocID="{CACA3EE8-3302-42E4-B70E-A2B34BC99928}" presName="vert1" presStyleCnt="0"/>
      <dgm:spPr/>
    </dgm:pt>
  </dgm:ptLst>
  <dgm:cxnLst>
    <dgm:cxn modelId="{CCB0820A-AC71-48A1-BDED-825330E12482}" srcId="{94B81A16-22F3-41D9-BE8E-5C8CA8AB518A}" destId="{E5476F04-62FB-40B1-9C63-8E427DBD6F1D}" srcOrd="0" destOrd="0" parTransId="{2D8FC312-3151-428A-9436-2D21AB0F509F}" sibTransId="{F0DB43E5-897A-4FE6-99BC-8ED47AA4A80E}"/>
    <dgm:cxn modelId="{5858F156-8A81-40D3-9673-0E4CE1DC005C}" srcId="{94B81A16-22F3-41D9-BE8E-5C8CA8AB518A}" destId="{708C61C7-60B1-4A57-A19E-A666DF001420}" srcOrd="1" destOrd="0" parTransId="{4811B216-4158-46EF-BBE4-3B5C9005E016}" sibTransId="{DC87FFA2-017F-4EA4-800D-3AACD124743E}"/>
    <dgm:cxn modelId="{5740069B-1B9A-4E13-A205-A12C86EAF96D}" type="presOf" srcId="{E5476F04-62FB-40B1-9C63-8E427DBD6F1D}" destId="{356CA114-B0A8-4862-835E-EDA9B64985FC}" srcOrd="0" destOrd="0" presId="urn:microsoft.com/office/officeart/2008/layout/LinedList"/>
    <dgm:cxn modelId="{5F8A6BA0-1FF6-44F1-AEC5-FF2A873E94A9}" type="presOf" srcId="{708C61C7-60B1-4A57-A19E-A666DF001420}" destId="{C2FFBD40-BF6A-48C4-8571-A2B5A1EF93DF}" srcOrd="0" destOrd="0" presId="urn:microsoft.com/office/officeart/2008/layout/LinedList"/>
    <dgm:cxn modelId="{3A50B2BB-7FAE-44B2-8ECB-FA075A135693}" type="presOf" srcId="{94B81A16-22F3-41D9-BE8E-5C8CA8AB518A}" destId="{CC55D758-087D-4273-85DD-C694ADF81B37}" srcOrd="0" destOrd="0" presId="urn:microsoft.com/office/officeart/2008/layout/LinedList"/>
    <dgm:cxn modelId="{28268BC5-2228-4038-9821-DCE608A09709}" srcId="{94B81A16-22F3-41D9-BE8E-5C8CA8AB518A}" destId="{CACA3EE8-3302-42E4-B70E-A2B34BC99928}" srcOrd="3" destOrd="0" parTransId="{6214E603-9422-4F1B-97B1-43AD681BADBF}" sibTransId="{8316390D-0E48-4245-9A6F-F3C17EADD805}"/>
    <dgm:cxn modelId="{AE8D83C6-808A-4FE8-8DFD-766C36078985}" srcId="{94B81A16-22F3-41D9-BE8E-5C8CA8AB518A}" destId="{08563BC0-056A-4D1A-8D46-DC1322903218}" srcOrd="2" destOrd="0" parTransId="{0918C0AB-7269-415A-886E-C5A338B746C3}" sibTransId="{3762E7F0-E9DD-4E14-8F3C-5D0B49288B7A}"/>
    <dgm:cxn modelId="{7BAE17CF-2014-4B8F-B2DD-5FB270253437}" type="presOf" srcId="{08563BC0-056A-4D1A-8D46-DC1322903218}" destId="{D36E3241-FF02-41E3-BA51-48974F7537B6}" srcOrd="0" destOrd="0" presId="urn:microsoft.com/office/officeart/2008/layout/LinedList"/>
    <dgm:cxn modelId="{8FD57BD8-6C8E-43CB-91AF-44C08792D5DB}" type="presOf" srcId="{CACA3EE8-3302-42E4-B70E-A2B34BC99928}" destId="{7F30CD34-E3B5-4B28-A651-722274689390}" srcOrd="0" destOrd="0" presId="urn:microsoft.com/office/officeart/2008/layout/LinedList"/>
    <dgm:cxn modelId="{A74F286E-E767-4131-A2A3-35110360F356}" type="presParOf" srcId="{CC55D758-087D-4273-85DD-C694ADF81B37}" destId="{53A46B4B-3371-42DB-95C7-93DE903F05F4}" srcOrd="0" destOrd="0" presId="urn:microsoft.com/office/officeart/2008/layout/LinedList"/>
    <dgm:cxn modelId="{22F3CAFF-E26F-4E73-B21A-477FE8D647AD}" type="presParOf" srcId="{CC55D758-087D-4273-85DD-C694ADF81B37}" destId="{7C7E5CCA-52E3-4884-9CE1-213AC81B7435}" srcOrd="1" destOrd="0" presId="urn:microsoft.com/office/officeart/2008/layout/LinedList"/>
    <dgm:cxn modelId="{12E66AFB-036D-4AD4-BAAC-F1067E72C40C}" type="presParOf" srcId="{7C7E5CCA-52E3-4884-9CE1-213AC81B7435}" destId="{356CA114-B0A8-4862-835E-EDA9B64985FC}" srcOrd="0" destOrd="0" presId="urn:microsoft.com/office/officeart/2008/layout/LinedList"/>
    <dgm:cxn modelId="{CE809C4A-19D2-40CF-925A-FFCE2AE18A38}" type="presParOf" srcId="{7C7E5CCA-52E3-4884-9CE1-213AC81B7435}" destId="{2B1682D8-5B79-496A-AF80-C348E7F6E8C4}" srcOrd="1" destOrd="0" presId="urn:microsoft.com/office/officeart/2008/layout/LinedList"/>
    <dgm:cxn modelId="{34B454F1-1F21-4347-8EC9-971FC19BDDD8}" type="presParOf" srcId="{CC55D758-087D-4273-85DD-C694ADF81B37}" destId="{F70EA42F-9C44-43B8-BE2A-A1E00D4596C4}" srcOrd="2" destOrd="0" presId="urn:microsoft.com/office/officeart/2008/layout/LinedList"/>
    <dgm:cxn modelId="{41DA87D1-4FE2-4BD5-879C-041B92BCAFB6}" type="presParOf" srcId="{CC55D758-087D-4273-85DD-C694ADF81B37}" destId="{5A2EDD84-518F-477B-A46F-4774A53CDBC9}" srcOrd="3" destOrd="0" presId="urn:microsoft.com/office/officeart/2008/layout/LinedList"/>
    <dgm:cxn modelId="{25191B7D-A7B3-47A6-93DD-71A9CF78BDE5}" type="presParOf" srcId="{5A2EDD84-518F-477B-A46F-4774A53CDBC9}" destId="{C2FFBD40-BF6A-48C4-8571-A2B5A1EF93DF}" srcOrd="0" destOrd="0" presId="urn:microsoft.com/office/officeart/2008/layout/LinedList"/>
    <dgm:cxn modelId="{5EE63A84-C81F-4D51-B9F0-FE78938B593B}" type="presParOf" srcId="{5A2EDD84-518F-477B-A46F-4774A53CDBC9}" destId="{D91D19D5-BAEE-447E-857C-BDF8521EFD10}" srcOrd="1" destOrd="0" presId="urn:microsoft.com/office/officeart/2008/layout/LinedList"/>
    <dgm:cxn modelId="{3CA931A4-CFA6-4DB8-AC6A-119E63E1069A}" type="presParOf" srcId="{CC55D758-087D-4273-85DD-C694ADF81B37}" destId="{7D49A7E0-FD26-4AB6-82E1-70F275750331}" srcOrd="4" destOrd="0" presId="urn:microsoft.com/office/officeart/2008/layout/LinedList"/>
    <dgm:cxn modelId="{0E25D583-EF2C-4467-A288-AC880B719A79}" type="presParOf" srcId="{CC55D758-087D-4273-85DD-C694ADF81B37}" destId="{F14C43FF-2500-47B5-9930-7E9423F09225}" srcOrd="5" destOrd="0" presId="urn:microsoft.com/office/officeart/2008/layout/LinedList"/>
    <dgm:cxn modelId="{E61E53D5-FB27-44D9-9965-BCFA9F0185A4}" type="presParOf" srcId="{F14C43FF-2500-47B5-9930-7E9423F09225}" destId="{D36E3241-FF02-41E3-BA51-48974F7537B6}" srcOrd="0" destOrd="0" presId="urn:microsoft.com/office/officeart/2008/layout/LinedList"/>
    <dgm:cxn modelId="{11E56A97-0EFA-4613-898E-CF9EFA3D5C81}" type="presParOf" srcId="{F14C43FF-2500-47B5-9930-7E9423F09225}" destId="{9C77BA41-F0F4-4CFF-97C1-5B6C7C48D93D}" srcOrd="1" destOrd="0" presId="urn:microsoft.com/office/officeart/2008/layout/LinedList"/>
    <dgm:cxn modelId="{F7E1A795-9C79-41E5-95EF-9B44D969AAA4}" type="presParOf" srcId="{CC55D758-087D-4273-85DD-C694ADF81B37}" destId="{EFA5C9BF-2C92-4D95-AAC2-5FDBAD2035B7}" srcOrd="6" destOrd="0" presId="urn:microsoft.com/office/officeart/2008/layout/LinedList"/>
    <dgm:cxn modelId="{1BB3F0E0-047F-4E97-A2CF-DCB90F781A18}" type="presParOf" srcId="{CC55D758-087D-4273-85DD-C694ADF81B37}" destId="{A2D65533-E250-4566-A434-C1C627161005}" srcOrd="7" destOrd="0" presId="urn:microsoft.com/office/officeart/2008/layout/LinedList"/>
    <dgm:cxn modelId="{1C5E27FB-6678-4C02-B56B-CD7BE3F82D64}" type="presParOf" srcId="{A2D65533-E250-4566-A434-C1C627161005}" destId="{7F30CD34-E3B5-4B28-A651-722274689390}" srcOrd="0" destOrd="0" presId="urn:microsoft.com/office/officeart/2008/layout/LinedList"/>
    <dgm:cxn modelId="{B17659DD-6E5E-47E3-9618-59E156BF9BA5}" type="presParOf" srcId="{A2D65533-E250-4566-A434-C1C627161005}" destId="{74D7DFFE-D9F0-42A5-9CFD-6968465ECC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BD134-CC1D-48F9-8B82-4784CAEC36F7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BE7C2B-1FE4-435D-A507-B7AF762F6D96}">
      <dgm:prSet/>
      <dgm:spPr/>
      <dgm:t>
        <a:bodyPr/>
        <a:lstStyle/>
        <a:p>
          <a:r>
            <a:rPr lang="en-US" b="1"/>
            <a:t>Rituals and traditional healing ceremonies. </a:t>
          </a:r>
          <a:endParaRPr lang="en-US"/>
        </a:p>
      </dgm:t>
    </dgm:pt>
    <dgm:pt modelId="{E855A489-D9CB-4C81-8432-7000037E8286}" type="parTrans" cxnId="{DF33556E-C540-4C65-9926-4968F60DAE3E}">
      <dgm:prSet/>
      <dgm:spPr/>
      <dgm:t>
        <a:bodyPr/>
        <a:lstStyle/>
        <a:p>
          <a:endParaRPr lang="en-US"/>
        </a:p>
      </dgm:t>
    </dgm:pt>
    <dgm:pt modelId="{B13A5364-40FF-4A0E-A2B7-95B6EC1F3074}" type="sibTrans" cxnId="{DF33556E-C540-4C65-9926-4968F60DAE3E}">
      <dgm:prSet/>
      <dgm:spPr/>
      <dgm:t>
        <a:bodyPr/>
        <a:lstStyle/>
        <a:p>
          <a:endParaRPr lang="en-US"/>
        </a:p>
      </dgm:t>
    </dgm:pt>
    <dgm:pt modelId="{008EC63C-B802-4034-AD26-C7A185190043}">
      <dgm:prSet/>
      <dgm:spPr/>
      <dgm:t>
        <a:bodyPr/>
        <a:lstStyle/>
        <a:p>
          <a:r>
            <a:rPr lang="en-US" b="1"/>
            <a:t>Sue the husband for maintenance.</a:t>
          </a:r>
          <a:endParaRPr lang="en-US"/>
        </a:p>
      </dgm:t>
    </dgm:pt>
    <dgm:pt modelId="{0A42DA44-3D07-48B9-A3A8-67750D003582}" type="parTrans" cxnId="{2AAB197D-001D-4064-9858-8A87126D53D8}">
      <dgm:prSet/>
      <dgm:spPr/>
      <dgm:t>
        <a:bodyPr/>
        <a:lstStyle/>
        <a:p>
          <a:endParaRPr lang="en-US"/>
        </a:p>
      </dgm:t>
    </dgm:pt>
    <dgm:pt modelId="{2964F31C-2EAA-4831-A567-7EAB8A760BA2}" type="sibTrans" cxnId="{2AAB197D-001D-4064-9858-8A87126D53D8}">
      <dgm:prSet/>
      <dgm:spPr/>
      <dgm:t>
        <a:bodyPr/>
        <a:lstStyle/>
        <a:p>
          <a:endParaRPr lang="en-US"/>
        </a:p>
      </dgm:t>
    </dgm:pt>
    <dgm:pt modelId="{38A22640-4F73-4AD1-9950-64878AE017D1}">
      <dgm:prSet/>
      <dgm:spPr/>
      <dgm:t>
        <a:bodyPr/>
        <a:lstStyle/>
        <a:p>
          <a:r>
            <a:rPr lang="en-US" b="1"/>
            <a:t>Another option is divorce.</a:t>
          </a:r>
          <a:endParaRPr lang="en-US"/>
        </a:p>
      </dgm:t>
    </dgm:pt>
    <dgm:pt modelId="{4B006DE6-4AEA-408F-9D7F-7079223D4D3A}" type="parTrans" cxnId="{D104D21A-0E5B-447D-A3DC-27AE5CCD80E9}">
      <dgm:prSet/>
      <dgm:spPr/>
      <dgm:t>
        <a:bodyPr/>
        <a:lstStyle/>
        <a:p>
          <a:endParaRPr lang="en-US"/>
        </a:p>
      </dgm:t>
    </dgm:pt>
    <dgm:pt modelId="{2BE64807-DEA5-46EE-B17E-BBD8C4B6DE14}" type="sibTrans" cxnId="{D104D21A-0E5B-447D-A3DC-27AE5CCD80E9}">
      <dgm:prSet/>
      <dgm:spPr/>
      <dgm:t>
        <a:bodyPr/>
        <a:lstStyle/>
        <a:p>
          <a:endParaRPr lang="en-US"/>
        </a:p>
      </dgm:t>
    </dgm:pt>
    <dgm:pt modelId="{37FD714A-A20A-40FF-A9B5-3DF782DAB4CC}">
      <dgm:prSet/>
      <dgm:spPr/>
      <dgm:t>
        <a:bodyPr/>
        <a:lstStyle/>
        <a:p>
          <a:r>
            <a:rPr lang="en-US" b="1"/>
            <a:t>A</a:t>
          </a:r>
          <a:r>
            <a:rPr lang="en-US" b="1" i="0" baseline="0"/>
            <a:t>doption of the sick role by either the woman herself or one of her young children</a:t>
          </a:r>
          <a:endParaRPr lang="en-US"/>
        </a:p>
      </dgm:t>
    </dgm:pt>
    <dgm:pt modelId="{317297C0-7825-4C47-AFBE-0FCE88446D62}" type="parTrans" cxnId="{E6AF5FD8-EE0F-4968-8477-D359C652BB04}">
      <dgm:prSet/>
      <dgm:spPr/>
      <dgm:t>
        <a:bodyPr/>
        <a:lstStyle/>
        <a:p>
          <a:endParaRPr lang="en-US"/>
        </a:p>
      </dgm:t>
    </dgm:pt>
    <dgm:pt modelId="{AD47755F-1442-4577-A49C-60F142A7B86B}" type="sibTrans" cxnId="{E6AF5FD8-EE0F-4968-8477-D359C652BB04}">
      <dgm:prSet/>
      <dgm:spPr/>
      <dgm:t>
        <a:bodyPr/>
        <a:lstStyle/>
        <a:p>
          <a:endParaRPr lang="en-US"/>
        </a:p>
      </dgm:t>
    </dgm:pt>
    <dgm:pt modelId="{8670D0BF-D6E8-48FF-99B4-18C01FB65A27}" type="pres">
      <dgm:prSet presAssocID="{0F4BD134-CC1D-48F9-8B82-4784CAEC36F7}" presName="outerComposite" presStyleCnt="0">
        <dgm:presLayoutVars>
          <dgm:chMax val="5"/>
          <dgm:dir/>
          <dgm:resizeHandles val="exact"/>
        </dgm:presLayoutVars>
      </dgm:prSet>
      <dgm:spPr/>
    </dgm:pt>
    <dgm:pt modelId="{4519EE6F-7559-44B5-84B1-82D451CF2E9B}" type="pres">
      <dgm:prSet presAssocID="{0F4BD134-CC1D-48F9-8B82-4784CAEC36F7}" presName="dummyMaxCanvas" presStyleCnt="0">
        <dgm:presLayoutVars/>
      </dgm:prSet>
      <dgm:spPr/>
    </dgm:pt>
    <dgm:pt modelId="{7D6A7EA5-A4BF-4CDA-85B5-4BCBC4A0A3F5}" type="pres">
      <dgm:prSet presAssocID="{0F4BD134-CC1D-48F9-8B82-4784CAEC36F7}" presName="FourNodes_1" presStyleLbl="node1" presStyleIdx="0" presStyleCnt="4">
        <dgm:presLayoutVars>
          <dgm:bulletEnabled val="1"/>
        </dgm:presLayoutVars>
      </dgm:prSet>
      <dgm:spPr/>
    </dgm:pt>
    <dgm:pt modelId="{F3D2A861-650A-486C-BE6D-6169D9A89900}" type="pres">
      <dgm:prSet presAssocID="{0F4BD134-CC1D-48F9-8B82-4784CAEC36F7}" presName="FourNodes_2" presStyleLbl="node1" presStyleIdx="1" presStyleCnt="4">
        <dgm:presLayoutVars>
          <dgm:bulletEnabled val="1"/>
        </dgm:presLayoutVars>
      </dgm:prSet>
      <dgm:spPr/>
    </dgm:pt>
    <dgm:pt modelId="{3F27E8B9-90D6-4A13-874E-FE340901D77E}" type="pres">
      <dgm:prSet presAssocID="{0F4BD134-CC1D-48F9-8B82-4784CAEC36F7}" presName="FourNodes_3" presStyleLbl="node1" presStyleIdx="2" presStyleCnt="4">
        <dgm:presLayoutVars>
          <dgm:bulletEnabled val="1"/>
        </dgm:presLayoutVars>
      </dgm:prSet>
      <dgm:spPr/>
    </dgm:pt>
    <dgm:pt modelId="{3CF616B3-4FC5-411B-A56F-2BB742A16C6F}" type="pres">
      <dgm:prSet presAssocID="{0F4BD134-CC1D-48F9-8B82-4784CAEC36F7}" presName="FourNodes_4" presStyleLbl="node1" presStyleIdx="3" presStyleCnt="4">
        <dgm:presLayoutVars>
          <dgm:bulletEnabled val="1"/>
        </dgm:presLayoutVars>
      </dgm:prSet>
      <dgm:spPr/>
    </dgm:pt>
    <dgm:pt modelId="{9BACE143-446B-4C3E-9477-12C9D3716BBC}" type="pres">
      <dgm:prSet presAssocID="{0F4BD134-CC1D-48F9-8B82-4784CAEC36F7}" presName="FourConn_1-2" presStyleLbl="fgAccFollowNode1" presStyleIdx="0" presStyleCnt="3">
        <dgm:presLayoutVars>
          <dgm:bulletEnabled val="1"/>
        </dgm:presLayoutVars>
      </dgm:prSet>
      <dgm:spPr/>
    </dgm:pt>
    <dgm:pt modelId="{1D43EDA0-FB2A-4207-ADAC-3E9D73B5D641}" type="pres">
      <dgm:prSet presAssocID="{0F4BD134-CC1D-48F9-8B82-4784CAEC36F7}" presName="FourConn_2-3" presStyleLbl="fgAccFollowNode1" presStyleIdx="1" presStyleCnt="3">
        <dgm:presLayoutVars>
          <dgm:bulletEnabled val="1"/>
        </dgm:presLayoutVars>
      </dgm:prSet>
      <dgm:spPr/>
    </dgm:pt>
    <dgm:pt modelId="{DF813ED6-39DC-4354-AA6B-473B5CE03900}" type="pres">
      <dgm:prSet presAssocID="{0F4BD134-CC1D-48F9-8B82-4784CAEC36F7}" presName="FourConn_3-4" presStyleLbl="fgAccFollowNode1" presStyleIdx="2" presStyleCnt="3">
        <dgm:presLayoutVars>
          <dgm:bulletEnabled val="1"/>
        </dgm:presLayoutVars>
      </dgm:prSet>
      <dgm:spPr/>
    </dgm:pt>
    <dgm:pt modelId="{4AB7EEB7-7611-45C2-89BC-92938A52FA38}" type="pres">
      <dgm:prSet presAssocID="{0F4BD134-CC1D-48F9-8B82-4784CAEC36F7}" presName="FourNodes_1_text" presStyleLbl="node1" presStyleIdx="3" presStyleCnt="4">
        <dgm:presLayoutVars>
          <dgm:bulletEnabled val="1"/>
        </dgm:presLayoutVars>
      </dgm:prSet>
      <dgm:spPr/>
    </dgm:pt>
    <dgm:pt modelId="{AB6D51BC-0986-4534-AE25-99E0D71FB78C}" type="pres">
      <dgm:prSet presAssocID="{0F4BD134-CC1D-48F9-8B82-4784CAEC36F7}" presName="FourNodes_2_text" presStyleLbl="node1" presStyleIdx="3" presStyleCnt="4">
        <dgm:presLayoutVars>
          <dgm:bulletEnabled val="1"/>
        </dgm:presLayoutVars>
      </dgm:prSet>
      <dgm:spPr/>
    </dgm:pt>
    <dgm:pt modelId="{747BFBA9-C67E-44C1-AAC1-A40778E5758E}" type="pres">
      <dgm:prSet presAssocID="{0F4BD134-CC1D-48F9-8B82-4784CAEC36F7}" presName="FourNodes_3_text" presStyleLbl="node1" presStyleIdx="3" presStyleCnt="4">
        <dgm:presLayoutVars>
          <dgm:bulletEnabled val="1"/>
        </dgm:presLayoutVars>
      </dgm:prSet>
      <dgm:spPr/>
    </dgm:pt>
    <dgm:pt modelId="{FA2E588B-1746-43B6-B493-7446A989E603}" type="pres">
      <dgm:prSet presAssocID="{0F4BD134-CC1D-48F9-8B82-4784CAEC36F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104D21A-0E5B-447D-A3DC-27AE5CCD80E9}" srcId="{0F4BD134-CC1D-48F9-8B82-4784CAEC36F7}" destId="{38A22640-4F73-4AD1-9950-64878AE017D1}" srcOrd="2" destOrd="0" parTransId="{4B006DE6-4AEA-408F-9D7F-7079223D4D3A}" sibTransId="{2BE64807-DEA5-46EE-B17E-BBD8C4B6DE14}"/>
    <dgm:cxn modelId="{E2ED2D5E-2081-4DB1-8D52-DCC49F82FB81}" type="presOf" srcId="{0F4BD134-CC1D-48F9-8B82-4784CAEC36F7}" destId="{8670D0BF-D6E8-48FF-99B4-18C01FB65A27}" srcOrd="0" destOrd="0" presId="urn:microsoft.com/office/officeart/2005/8/layout/vProcess5"/>
    <dgm:cxn modelId="{82D29D5F-9700-423C-9DF8-6698DDE2E7BE}" type="presOf" srcId="{E3BE7C2B-1FE4-435D-A507-B7AF762F6D96}" destId="{4AB7EEB7-7611-45C2-89BC-92938A52FA38}" srcOrd="1" destOrd="0" presId="urn:microsoft.com/office/officeart/2005/8/layout/vProcess5"/>
    <dgm:cxn modelId="{898E284D-AA57-47B3-B359-BDD008B0B35D}" type="presOf" srcId="{38A22640-4F73-4AD1-9950-64878AE017D1}" destId="{3F27E8B9-90D6-4A13-874E-FE340901D77E}" srcOrd="0" destOrd="0" presId="urn:microsoft.com/office/officeart/2005/8/layout/vProcess5"/>
    <dgm:cxn modelId="{DF33556E-C540-4C65-9926-4968F60DAE3E}" srcId="{0F4BD134-CC1D-48F9-8B82-4784CAEC36F7}" destId="{E3BE7C2B-1FE4-435D-A507-B7AF762F6D96}" srcOrd="0" destOrd="0" parTransId="{E855A489-D9CB-4C81-8432-7000037E8286}" sibTransId="{B13A5364-40FF-4A0E-A2B7-95B6EC1F3074}"/>
    <dgm:cxn modelId="{D4DC9456-CA75-4657-A71E-D46B8E5E9C31}" type="presOf" srcId="{37FD714A-A20A-40FF-A9B5-3DF782DAB4CC}" destId="{3CF616B3-4FC5-411B-A56F-2BB742A16C6F}" srcOrd="0" destOrd="0" presId="urn:microsoft.com/office/officeart/2005/8/layout/vProcess5"/>
    <dgm:cxn modelId="{2AAB197D-001D-4064-9858-8A87126D53D8}" srcId="{0F4BD134-CC1D-48F9-8B82-4784CAEC36F7}" destId="{008EC63C-B802-4034-AD26-C7A185190043}" srcOrd="1" destOrd="0" parTransId="{0A42DA44-3D07-48B9-A3A8-67750D003582}" sibTransId="{2964F31C-2EAA-4831-A567-7EAB8A760BA2}"/>
    <dgm:cxn modelId="{7FFF9386-09A2-4F71-9A85-67BEA6F66BA7}" type="presOf" srcId="{008EC63C-B802-4034-AD26-C7A185190043}" destId="{AB6D51BC-0986-4534-AE25-99E0D71FB78C}" srcOrd="1" destOrd="0" presId="urn:microsoft.com/office/officeart/2005/8/layout/vProcess5"/>
    <dgm:cxn modelId="{29A75B88-B885-498E-91D7-C522BA4BF044}" type="presOf" srcId="{008EC63C-B802-4034-AD26-C7A185190043}" destId="{F3D2A861-650A-486C-BE6D-6169D9A89900}" srcOrd="0" destOrd="0" presId="urn:microsoft.com/office/officeart/2005/8/layout/vProcess5"/>
    <dgm:cxn modelId="{BCA4E18F-F90A-42DB-B019-BBC7D1664914}" type="presOf" srcId="{38A22640-4F73-4AD1-9950-64878AE017D1}" destId="{747BFBA9-C67E-44C1-AAC1-A40778E5758E}" srcOrd="1" destOrd="0" presId="urn:microsoft.com/office/officeart/2005/8/layout/vProcess5"/>
    <dgm:cxn modelId="{6ED17490-4B43-4CE0-817B-5076CF771A4E}" type="presOf" srcId="{2964F31C-2EAA-4831-A567-7EAB8A760BA2}" destId="{1D43EDA0-FB2A-4207-ADAC-3E9D73B5D641}" srcOrd="0" destOrd="0" presId="urn:microsoft.com/office/officeart/2005/8/layout/vProcess5"/>
    <dgm:cxn modelId="{A4D16A9B-8AE4-4687-A3DD-DDD5C5C12083}" type="presOf" srcId="{37FD714A-A20A-40FF-A9B5-3DF782DAB4CC}" destId="{FA2E588B-1746-43B6-B493-7446A989E603}" srcOrd="1" destOrd="0" presId="urn:microsoft.com/office/officeart/2005/8/layout/vProcess5"/>
    <dgm:cxn modelId="{591BD0D0-3A3E-4B85-92BD-BA55CDF3E115}" type="presOf" srcId="{E3BE7C2B-1FE4-435D-A507-B7AF762F6D96}" destId="{7D6A7EA5-A4BF-4CDA-85B5-4BCBC4A0A3F5}" srcOrd="0" destOrd="0" presId="urn:microsoft.com/office/officeart/2005/8/layout/vProcess5"/>
    <dgm:cxn modelId="{E6AF5FD8-EE0F-4968-8477-D359C652BB04}" srcId="{0F4BD134-CC1D-48F9-8B82-4784CAEC36F7}" destId="{37FD714A-A20A-40FF-A9B5-3DF782DAB4CC}" srcOrd="3" destOrd="0" parTransId="{317297C0-7825-4C47-AFBE-0FCE88446D62}" sibTransId="{AD47755F-1442-4577-A49C-60F142A7B86B}"/>
    <dgm:cxn modelId="{1ECF84DA-85C8-4982-A290-BBA5643BD322}" type="presOf" srcId="{2BE64807-DEA5-46EE-B17E-BBD8C4B6DE14}" destId="{DF813ED6-39DC-4354-AA6B-473B5CE03900}" srcOrd="0" destOrd="0" presId="urn:microsoft.com/office/officeart/2005/8/layout/vProcess5"/>
    <dgm:cxn modelId="{2D465FEF-6C30-42F9-A483-1637492A746D}" type="presOf" srcId="{B13A5364-40FF-4A0E-A2B7-95B6EC1F3074}" destId="{9BACE143-446B-4C3E-9477-12C9D3716BBC}" srcOrd="0" destOrd="0" presId="urn:microsoft.com/office/officeart/2005/8/layout/vProcess5"/>
    <dgm:cxn modelId="{AC9B2142-5C6D-4D12-88FF-3B954162CFE6}" type="presParOf" srcId="{8670D0BF-D6E8-48FF-99B4-18C01FB65A27}" destId="{4519EE6F-7559-44B5-84B1-82D451CF2E9B}" srcOrd="0" destOrd="0" presId="urn:microsoft.com/office/officeart/2005/8/layout/vProcess5"/>
    <dgm:cxn modelId="{CBA095A3-9069-4C55-9191-666852CE472E}" type="presParOf" srcId="{8670D0BF-D6E8-48FF-99B4-18C01FB65A27}" destId="{7D6A7EA5-A4BF-4CDA-85B5-4BCBC4A0A3F5}" srcOrd="1" destOrd="0" presId="urn:microsoft.com/office/officeart/2005/8/layout/vProcess5"/>
    <dgm:cxn modelId="{721BE12B-5E6B-4CC5-AC17-8EFA27D90630}" type="presParOf" srcId="{8670D0BF-D6E8-48FF-99B4-18C01FB65A27}" destId="{F3D2A861-650A-486C-BE6D-6169D9A89900}" srcOrd="2" destOrd="0" presId="urn:microsoft.com/office/officeart/2005/8/layout/vProcess5"/>
    <dgm:cxn modelId="{3D8EEDE6-3B51-4CB8-A8E8-751FBED07963}" type="presParOf" srcId="{8670D0BF-D6E8-48FF-99B4-18C01FB65A27}" destId="{3F27E8B9-90D6-4A13-874E-FE340901D77E}" srcOrd="3" destOrd="0" presId="urn:microsoft.com/office/officeart/2005/8/layout/vProcess5"/>
    <dgm:cxn modelId="{2D8FF6FA-BE44-4EA9-94BA-8DB85165108F}" type="presParOf" srcId="{8670D0BF-D6E8-48FF-99B4-18C01FB65A27}" destId="{3CF616B3-4FC5-411B-A56F-2BB742A16C6F}" srcOrd="4" destOrd="0" presId="urn:microsoft.com/office/officeart/2005/8/layout/vProcess5"/>
    <dgm:cxn modelId="{71A2A398-967B-4ACC-B39E-1768094C5A99}" type="presParOf" srcId="{8670D0BF-D6E8-48FF-99B4-18C01FB65A27}" destId="{9BACE143-446B-4C3E-9477-12C9D3716BBC}" srcOrd="5" destOrd="0" presId="urn:microsoft.com/office/officeart/2005/8/layout/vProcess5"/>
    <dgm:cxn modelId="{6165BDB2-139A-4CAA-9321-BE3FCDB6C490}" type="presParOf" srcId="{8670D0BF-D6E8-48FF-99B4-18C01FB65A27}" destId="{1D43EDA0-FB2A-4207-ADAC-3E9D73B5D641}" srcOrd="6" destOrd="0" presId="urn:microsoft.com/office/officeart/2005/8/layout/vProcess5"/>
    <dgm:cxn modelId="{B26384F8-8B67-4D5A-AE0B-E01E3C18D9AF}" type="presParOf" srcId="{8670D0BF-D6E8-48FF-99B4-18C01FB65A27}" destId="{DF813ED6-39DC-4354-AA6B-473B5CE03900}" srcOrd="7" destOrd="0" presId="urn:microsoft.com/office/officeart/2005/8/layout/vProcess5"/>
    <dgm:cxn modelId="{7BC99C80-02FD-48D9-86C4-AF6684DFCA44}" type="presParOf" srcId="{8670D0BF-D6E8-48FF-99B4-18C01FB65A27}" destId="{4AB7EEB7-7611-45C2-89BC-92938A52FA38}" srcOrd="8" destOrd="0" presId="urn:microsoft.com/office/officeart/2005/8/layout/vProcess5"/>
    <dgm:cxn modelId="{0A3511F9-BB4F-4E93-87FA-CC6352D8AAEC}" type="presParOf" srcId="{8670D0BF-D6E8-48FF-99B4-18C01FB65A27}" destId="{AB6D51BC-0986-4534-AE25-99E0D71FB78C}" srcOrd="9" destOrd="0" presId="urn:microsoft.com/office/officeart/2005/8/layout/vProcess5"/>
    <dgm:cxn modelId="{BC801173-A08B-4209-B620-E78DB1509B5D}" type="presParOf" srcId="{8670D0BF-D6E8-48FF-99B4-18C01FB65A27}" destId="{747BFBA9-C67E-44C1-AAC1-A40778E5758E}" srcOrd="10" destOrd="0" presId="urn:microsoft.com/office/officeart/2005/8/layout/vProcess5"/>
    <dgm:cxn modelId="{9553C0A6-6C16-4386-9108-1BA1E2D5A96C}" type="presParOf" srcId="{8670D0BF-D6E8-48FF-99B4-18C01FB65A27}" destId="{FA2E588B-1746-43B6-B493-7446A989E60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46B4B-3371-42DB-95C7-93DE903F05F4}">
      <dsp:nvSpPr>
        <dsp:cNvPr id="0" name=""/>
        <dsp:cNvSpPr/>
      </dsp:nvSpPr>
      <dsp:spPr>
        <a:xfrm>
          <a:off x="0" y="0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6CA114-B0A8-4862-835E-EDA9B64985FC}">
      <dsp:nvSpPr>
        <dsp:cNvPr id="0" name=""/>
        <dsp:cNvSpPr/>
      </dsp:nvSpPr>
      <dsp:spPr>
        <a:xfrm>
          <a:off x="0" y="0"/>
          <a:ext cx="6832212" cy="13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/>
            <a:t>The overall structure and system of migratory labour in South Africa has been well documented. </a:t>
          </a:r>
          <a:endParaRPr lang="en-US" sz="2600" kern="1200"/>
        </a:p>
      </dsp:txBody>
      <dsp:txXfrm>
        <a:off x="0" y="0"/>
        <a:ext cx="6832212" cy="1316194"/>
      </dsp:txXfrm>
    </dsp:sp>
    <dsp:sp modelId="{F70EA42F-9C44-43B8-BE2A-A1E00D4596C4}">
      <dsp:nvSpPr>
        <dsp:cNvPr id="0" name=""/>
        <dsp:cNvSpPr/>
      </dsp:nvSpPr>
      <dsp:spPr>
        <a:xfrm>
          <a:off x="0" y="1316194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FFBD40-BF6A-48C4-8571-A2B5A1EF93DF}">
      <dsp:nvSpPr>
        <dsp:cNvPr id="0" name=""/>
        <dsp:cNvSpPr/>
      </dsp:nvSpPr>
      <dsp:spPr>
        <a:xfrm>
          <a:off x="0" y="1316194"/>
          <a:ext cx="6832212" cy="13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/>
            <a:t>Access to accommodation in the hostels is through relationships with bed- holders (a mere 35 per cent of residents)</a:t>
          </a:r>
          <a:endParaRPr lang="en-US" sz="2600" kern="1200"/>
        </a:p>
      </dsp:txBody>
      <dsp:txXfrm>
        <a:off x="0" y="1316194"/>
        <a:ext cx="6832212" cy="1316194"/>
      </dsp:txXfrm>
    </dsp:sp>
    <dsp:sp modelId="{7D49A7E0-FD26-4AB6-82E1-70F275750331}">
      <dsp:nvSpPr>
        <dsp:cNvPr id="0" name=""/>
        <dsp:cNvSpPr/>
      </dsp:nvSpPr>
      <dsp:spPr>
        <a:xfrm>
          <a:off x="0" y="2632389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6E3241-FF02-41E3-BA51-48974F7537B6}">
      <dsp:nvSpPr>
        <dsp:cNvPr id="0" name=""/>
        <dsp:cNvSpPr/>
      </dsp:nvSpPr>
      <dsp:spPr>
        <a:xfrm>
          <a:off x="0" y="2632389"/>
          <a:ext cx="6832212" cy="13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/>
            <a:t>Most of the men living in the hostels are employed in low-paying labourers' jobs. </a:t>
          </a:r>
          <a:endParaRPr lang="en-US" sz="2600" kern="1200"/>
        </a:p>
      </dsp:txBody>
      <dsp:txXfrm>
        <a:off x="0" y="2632389"/>
        <a:ext cx="6832212" cy="1316194"/>
      </dsp:txXfrm>
    </dsp:sp>
    <dsp:sp modelId="{EFA5C9BF-2C92-4D95-AAC2-5FDBAD2035B7}">
      <dsp:nvSpPr>
        <dsp:cNvPr id="0" name=""/>
        <dsp:cNvSpPr/>
      </dsp:nvSpPr>
      <dsp:spPr>
        <a:xfrm>
          <a:off x="0" y="3948584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0CD34-E3B5-4B28-A651-722274689390}">
      <dsp:nvSpPr>
        <dsp:cNvPr id="0" name=""/>
        <dsp:cNvSpPr/>
      </dsp:nvSpPr>
      <dsp:spPr>
        <a:xfrm>
          <a:off x="0" y="3948584"/>
          <a:ext cx="6832212" cy="13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kern="1200"/>
            <a:t>Women in formal employment also earn  less than  employed males</a:t>
          </a:r>
          <a:endParaRPr lang="en-US" sz="2600" kern="1200"/>
        </a:p>
      </dsp:txBody>
      <dsp:txXfrm>
        <a:off x="0" y="3948584"/>
        <a:ext cx="6832212" cy="1316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A7EA5-A4BF-4CDA-85B5-4BCBC4A0A3F5}">
      <dsp:nvSpPr>
        <dsp:cNvPr id="0" name=""/>
        <dsp:cNvSpPr/>
      </dsp:nvSpPr>
      <dsp:spPr>
        <a:xfrm>
          <a:off x="0" y="0"/>
          <a:ext cx="5465769" cy="115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Rituals and traditional healing ceremonies. </a:t>
          </a:r>
          <a:endParaRPr lang="en-US" sz="2100" kern="1200"/>
        </a:p>
      </dsp:txBody>
      <dsp:txXfrm>
        <a:off x="33924" y="33924"/>
        <a:ext cx="4118053" cy="1090403"/>
      </dsp:txXfrm>
    </dsp:sp>
    <dsp:sp modelId="{F3D2A861-650A-486C-BE6D-6169D9A89900}">
      <dsp:nvSpPr>
        <dsp:cNvPr id="0" name=""/>
        <dsp:cNvSpPr/>
      </dsp:nvSpPr>
      <dsp:spPr>
        <a:xfrm>
          <a:off x="457758" y="1368842"/>
          <a:ext cx="5465769" cy="115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1055"/>
                <a:satOff val="-15998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151055"/>
                <a:satOff val="-15998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Sue the husband for maintenance.</a:t>
          </a:r>
          <a:endParaRPr lang="en-US" sz="2100" kern="1200"/>
        </a:p>
      </dsp:txBody>
      <dsp:txXfrm>
        <a:off x="491682" y="1402766"/>
        <a:ext cx="4187299" cy="1090403"/>
      </dsp:txXfrm>
    </dsp:sp>
    <dsp:sp modelId="{3F27E8B9-90D6-4A13-874E-FE340901D77E}">
      <dsp:nvSpPr>
        <dsp:cNvPr id="0" name=""/>
        <dsp:cNvSpPr/>
      </dsp:nvSpPr>
      <dsp:spPr>
        <a:xfrm>
          <a:off x="908684" y="2737685"/>
          <a:ext cx="5465769" cy="115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02110"/>
                <a:satOff val="-31995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302110"/>
                <a:satOff val="-31995"/>
                <a:lumOff val="-7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Another option is divorce.</a:t>
          </a:r>
          <a:endParaRPr lang="en-US" sz="2100" kern="1200"/>
        </a:p>
      </dsp:txBody>
      <dsp:txXfrm>
        <a:off x="942608" y="2771609"/>
        <a:ext cx="4194132" cy="1090403"/>
      </dsp:txXfrm>
    </dsp:sp>
    <dsp:sp modelId="{3CF616B3-4FC5-411B-A56F-2BB742A16C6F}">
      <dsp:nvSpPr>
        <dsp:cNvPr id="0" name=""/>
        <dsp:cNvSpPr/>
      </dsp:nvSpPr>
      <dsp:spPr>
        <a:xfrm>
          <a:off x="1366442" y="4106527"/>
          <a:ext cx="5465769" cy="115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</a:t>
          </a:r>
          <a:r>
            <a:rPr lang="en-US" sz="2100" b="1" i="0" kern="1200" baseline="0"/>
            <a:t>doption of the sick role by either the woman herself or one of her young children</a:t>
          </a:r>
          <a:endParaRPr lang="en-US" sz="2100" kern="1200"/>
        </a:p>
      </dsp:txBody>
      <dsp:txXfrm>
        <a:off x="1400366" y="4140451"/>
        <a:ext cx="4187299" cy="1090403"/>
      </dsp:txXfrm>
    </dsp:sp>
    <dsp:sp modelId="{9BACE143-446B-4C3E-9477-12C9D3716BBC}">
      <dsp:nvSpPr>
        <dsp:cNvPr id="0" name=""/>
        <dsp:cNvSpPr/>
      </dsp:nvSpPr>
      <dsp:spPr>
        <a:xfrm>
          <a:off x="4712906" y="887115"/>
          <a:ext cx="752863" cy="7528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882300" y="887115"/>
        <a:ext cx="414075" cy="566529"/>
      </dsp:txXfrm>
    </dsp:sp>
    <dsp:sp modelId="{1D43EDA0-FB2A-4207-ADAC-3E9D73B5D641}">
      <dsp:nvSpPr>
        <dsp:cNvPr id="0" name=""/>
        <dsp:cNvSpPr/>
      </dsp:nvSpPr>
      <dsp:spPr>
        <a:xfrm>
          <a:off x="5170664" y="2255957"/>
          <a:ext cx="752863" cy="7528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64328"/>
            <a:satOff val="-20928"/>
            <a:lumOff val="-1477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464328"/>
              <a:satOff val="-20928"/>
              <a:lumOff val="-14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340058" y="2255957"/>
        <a:ext cx="414075" cy="566529"/>
      </dsp:txXfrm>
    </dsp:sp>
    <dsp:sp modelId="{DF813ED6-39DC-4354-AA6B-473B5CE03900}">
      <dsp:nvSpPr>
        <dsp:cNvPr id="0" name=""/>
        <dsp:cNvSpPr/>
      </dsp:nvSpPr>
      <dsp:spPr>
        <a:xfrm>
          <a:off x="5621590" y="3624800"/>
          <a:ext cx="752863" cy="7528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790984" y="3624800"/>
        <a:ext cx="414075" cy="566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831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865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95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454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0463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410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948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284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054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747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711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181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582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34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02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749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75FC-6897-4AE5-85E3-E82F09A94093}" type="datetimeFigureOut">
              <a:rPr lang="en-ZA" smtClean="0"/>
              <a:t>2024/08/06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BAF89D-03E2-4FE9-9C53-391D40DA4F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839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30DF-3F75-70CD-BE20-F1D34DE0A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97491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b="0" i="0" u="none" strike="noStrike" baseline="0">
                <a:latin typeface="Code"/>
              </a:rPr>
              <a:t>The Dynamics of Gender Politics in the Hostels of Cape Town:</a:t>
            </a:r>
            <a:endParaRPr lang="en-ZA" sz="5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0D276-DB6F-1819-AB1B-9F9FA0627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974911" cy="861420"/>
          </a:xfrm>
        </p:spPr>
        <p:txBody>
          <a:bodyPr>
            <a:normAutofit/>
          </a:bodyPr>
          <a:lstStyle/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de"/>
                <a:ea typeface="+mj-ea"/>
                <a:cs typeface="+mj-cs"/>
              </a:rPr>
              <a:t>Another Legacy of the South African Migrant Labour System</a:t>
            </a:r>
            <a:endParaRPr lang="en-ZA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11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450EA-D727-D580-9934-C50A6A86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libri Light" panose="020F0302020204030204"/>
              </a:rPr>
              <a:t>Some strategies used by women</a:t>
            </a:r>
            <a:endParaRPr lang="en-ZA" sz="3200" b="1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A2D998-A08E-F77B-3269-CB166520E8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999513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47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9C29E-B657-83BE-6C71-5569AB04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RELATIONSHIP BETWEEN MEN AND SINGLE WOMEN</a:t>
            </a:r>
            <a:endParaRPr lang="en-ZA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7621-8725-FCE8-D036-097F279B5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The position of single women in the hostels is an interesting one.</a:t>
            </a:r>
          </a:p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These women are widowed or divorced or have never married and most of them have children either in town or in rural base.</a:t>
            </a:r>
          </a:p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Relationships with men are determined mainly by the need for accommodation. </a:t>
            </a:r>
          </a:p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Other considerations such as financial support and occasionally affection play a part.</a:t>
            </a:r>
          </a:p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Most people hate cohabiting, but they have no choice, because of accommodation problems</a:t>
            </a:r>
            <a:endParaRPr lang="en-ZA" b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7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1A669-1322-4C71-B93D-E6BF829F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lang="en-US" b="1"/>
              <a:t>RELATIONSHIP BETWEEN MEN AND SINGLE WOMEN</a:t>
            </a:r>
            <a:endParaRPr lang="en-ZA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62CEE-2A66-A5F8-C61F-A5C41189C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r>
              <a:rPr lang="en-US" b="1"/>
              <a:t>On the one hand marriage is seen as a passport to social respectability. </a:t>
            </a:r>
          </a:p>
          <a:p>
            <a:r>
              <a:rPr lang="en-US" b="1"/>
              <a:t>On the other hand, some women choose to remain single in spite of social sentiment against them.</a:t>
            </a:r>
          </a:p>
          <a:p>
            <a:r>
              <a:rPr lang="en-US" b="1"/>
              <a:t>There is general agreement among both men and women that most of the lover relationships in the hostels are </a:t>
            </a:r>
            <a:r>
              <a:rPr lang="en-US" b="1" err="1"/>
              <a:t>characterised</a:t>
            </a:r>
            <a:r>
              <a:rPr lang="en-US" b="1"/>
              <a:t> by mutual abuse and that both partners derive whatever benefit they can whilst they can. </a:t>
            </a:r>
          </a:p>
          <a:p>
            <a:r>
              <a:rPr lang="en-US" b="1"/>
              <a:t>For men the benefit is mainly that of having a 'domestic slave' to attend to their laundry, cooking and cleaning as well as a sexual partner</a:t>
            </a:r>
          </a:p>
        </p:txBody>
      </p:sp>
    </p:spTree>
    <p:extLst>
      <p:ext uri="{BB962C8B-B14F-4D97-AF65-F5344CB8AC3E}">
        <p14:creationId xmlns:p14="http://schemas.microsoft.com/office/powerpoint/2010/main" val="1377478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DBFE9-B40E-738E-14DE-0F355E4C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en-US" sz="3300" b="1"/>
              <a:t>RELATIONSHIP BETWEEN MEN AND SINGLE WOMEN</a:t>
            </a:r>
            <a:endParaRPr lang="en-ZA" sz="3300" b="1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128B3-0B68-0FF8-9843-9E383B283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r>
              <a:rPr lang="en-US" b="1"/>
              <a:t>The women are constantly reminded that they are dispensable.</a:t>
            </a:r>
          </a:p>
          <a:p>
            <a:r>
              <a:rPr lang="en-US" b="1"/>
              <a:t>Single women are also disadvantaged by the stiff competition for supportive males. </a:t>
            </a:r>
          </a:p>
          <a:p>
            <a:r>
              <a:rPr lang="en-US" b="1"/>
              <a:t>They know that there are countless other desperate women waiting to replace them.</a:t>
            </a:r>
          </a:p>
          <a:p>
            <a:r>
              <a:rPr lang="en-US" b="1"/>
              <a:t>There are women who are widows, who still choose to stay single and work hard for themselves.   </a:t>
            </a:r>
          </a:p>
          <a:p>
            <a:r>
              <a:rPr lang="en-US" b="1"/>
              <a:t>One of the indicators of improvement in their  socio-economic status is the condition of their  rural 'home', which they claims to have upgraded</a:t>
            </a:r>
            <a:r>
              <a:rPr lang="en-US" b="1" dirty="0"/>
              <a:t>. </a:t>
            </a:r>
            <a:endParaRPr lang="en-ZA" b="1"/>
          </a:p>
        </p:txBody>
      </p:sp>
    </p:spTree>
    <p:extLst>
      <p:ext uri="{BB962C8B-B14F-4D97-AF65-F5344CB8AC3E}">
        <p14:creationId xmlns:p14="http://schemas.microsoft.com/office/powerpoint/2010/main" val="908244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E8FF78-14F7-F12D-F603-D3DE5832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n-US" b="1"/>
              <a:t>RELATIONSHIP BETWEEN MEN AND SINGLE WOMEN</a:t>
            </a:r>
            <a:endParaRPr lang="en-ZA" b="1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pic>
        <p:nvPicPr>
          <p:cNvPr id="5" name="Picture 4" descr="Figures of houses in different position and sizes">
            <a:extLst>
              <a:ext uri="{FF2B5EF4-FFF2-40B4-BE49-F238E27FC236}">
                <a16:creationId xmlns:a16="http://schemas.microsoft.com/office/drawing/2014/main" id="{6E92C229-6822-D44B-2BDD-86AC7483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14" r="47372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B757C-64EE-1CA5-B350-B2DD9B5FA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/>
          </a:bodyPr>
          <a:lstStyle/>
          <a:p>
            <a:r>
              <a:rPr lang="en-US" b="1"/>
              <a:t>There are those people who are in acceptable/satisfactory relationships. </a:t>
            </a:r>
          </a:p>
          <a:p>
            <a:r>
              <a:rPr lang="en-US" b="1"/>
              <a:t>They live together in relative dignity and encourage each other in fulfilling their respective responsibilities to their rural family homes. </a:t>
            </a:r>
          </a:p>
          <a:p>
            <a:r>
              <a:rPr lang="en-US" b="1"/>
              <a:t>The tendency for people to exploit 'tradition' for particular purposes is a well-known phenomenon and it is often a successful strategy. </a:t>
            </a:r>
          </a:p>
          <a:p>
            <a:r>
              <a:rPr lang="en-US" b="1"/>
              <a:t>Example: A man may demand polygamy.</a:t>
            </a:r>
            <a:endParaRPr lang="en-ZA" b="1"/>
          </a:p>
        </p:txBody>
      </p:sp>
    </p:spTree>
    <p:extLst>
      <p:ext uri="{BB962C8B-B14F-4D97-AF65-F5344CB8AC3E}">
        <p14:creationId xmlns:p14="http://schemas.microsoft.com/office/powerpoint/2010/main" val="1461491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B096-A989-9F5E-5482-975F4B65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HOSTEL ENVIRONMENT </a:t>
            </a:r>
            <a:endParaRPr lang="en-Z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B3BE7B-B957-4E64-4F3E-8B312A913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785" y="1958975"/>
            <a:ext cx="4961518" cy="351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56061-A279-D651-44CB-4F5A9DC31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026" y="1958974"/>
            <a:ext cx="5676900" cy="351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2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39BA9-A5B8-7C61-57B9-D4899634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en-ZA" b="0" i="0" u="none" strike="noStrike" baseline="0">
                <a:latin typeface="Code"/>
              </a:rPr>
              <a:t>Interaction among men</a:t>
            </a:r>
            <a:endParaRPr lang="en-ZA"/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A7C3-CAF3-FD0E-2A1C-2AC9747C3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r>
              <a:rPr lang="en-US"/>
              <a:t>People from the same home village also help and support one another, especially at times of death, sickness and important ceremonies such as circumcision and marriage.</a:t>
            </a:r>
          </a:p>
          <a:p>
            <a:r>
              <a:rPr lang="en-US"/>
              <a:t>Age is an important criterion of stratification. The old are respected and placed in positions of authority such as Hostel Dwellers' Association.</a:t>
            </a:r>
          </a:p>
          <a:p>
            <a:r>
              <a:rPr lang="en-US"/>
              <a:t>They also help to remind young men of their family responsibilities.</a:t>
            </a:r>
          </a:p>
          <a:p>
            <a:r>
              <a:rPr lang="en-US"/>
              <a:t> Such as regular payments, visits home and the virtues of saving.</a:t>
            </a:r>
          </a:p>
        </p:txBody>
      </p:sp>
    </p:spTree>
    <p:extLst>
      <p:ext uri="{BB962C8B-B14F-4D97-AF65-F5344CB8AC3E}">
        <p14:creationId xmlns:p14="http://schemas.microsoft.com/office/powerpoint/2010/main" val="4239073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3DF5C-0370-BE28-B529-2CD69D47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062" y="624110"/>
            <a:ext cx="8131550" cy="1280890"/>
          </a:xfrm>
        </p:spPr>
        <p:txBody>
          <a:bodyPr>
            <a:normAutofit/>
          </a:bodyPr>
          <a:lstStyle/>
          <a:p>
            <a:r>
              <a:rPr kumimoji="0" lang="en-ZA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ode"/>
                <a:ea typeface="+mj-ea"/>
                <a:cs typeface="+mj-cs"/>
              </a:rPr>
              <a:t>Interaction among men</a:t>
            </a:r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8A44BEF3-AA9F-DE0A-C04A-C2CAE1CA4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062" y="2133600"/>
            <a:ext cx="8131550" cy="3777622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This used to be taken to the extent that the older men from a village would keep all the wages of the younger men, giving them only what they required for bare essentials. </a:t>
            </a:r>
          </a:p>
          <a:p>
            <a:r>
              <a:rPr lang="en-US"/>
              <a:t>There are few reported cases of women being molested by other men while their own partners are at work. </a:t>
            </a:r>
          </a:p>
          <a:p>
            <a:r>
              <a:rPr lang="en-US"/>
              <a:t>Some of the men do not trust their room mates and their wives and prefer to send them home when they are on night duty.</a:t>
            </a:r>
          </a:p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999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22440-E346-903E-2D3C-F99350A8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The dynamics of gender politics in the hostels</a:t>
            </a:r>
            <a:endParaRPr lang="en-ZA" sz="3200" b="1">
              <a:solidFill>
                <a:schemeClr val="bg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78C41A-672B-DC53-A3DF-93DBEFFDF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299265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52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People playing instruments">
            <a:extLst>
              <a:ext uri="{FF2B5EF4-FFF2-40B4-BE49-F238E27FC236}">
                <a16:creationId xmlns:a16="http://schemas.microsoft.com/office/drawing/2014/main" id="{CB44E000-FCAA-BA03-D20F-5759E98924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7385" b="83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BCA32C-460A-BAAD-6044-A938EB7E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b="1"/>
              <a:t>The dynamics of gender politics in the hostels</a:t>
            </a:r>
            <a:endParaRPr lang="en-ZA" b="1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766A3-19E2-0ED4-A852-73E51325B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en-US" b="1"/>
              <a:t>African women pass through the control of different men throughout their lifetime.</a:t>
            </a:r>
          </a:p>
          <a:p>
            <a:r>
              <a:rPr lang="en-US" b="1"/>
              <a:t>The cornerstone of 'traditional' control of women by men among Africans in most parts of South Africa is the system of bride wealth.</a:t>
            </a:r>
          </a:p>
          <a:p>
            <a:r>
              <a:rPr lang="en-US" b="1"/>
              <a:t>This is used to secure control of the reproductive power of women.</a:t>
            </a:r>
          </a:p>
          <a:p>
            <a:r>
              <a:rPr lang="en-US" b="1"/>
              <a:t>Money has by and large replaced cattle as a unit of exchange for women</a:t>
            </a:r>
            <a:r>
              <a:rPr lang="en-US" b="1" dirty="0"/>
              <a:t>. </a:t>
            </a:r>
            <a:endParaRPr lang="en-ZA" b="1"/>
          </a:p>
        </p:txBody>
      </p:sp>
    </p:spTree>
    <p:extLst>
      <p:ext uri="{BB962C8B-B14F-4D97-AF65-F5344CB8AC3E}">
        <p14:creationId xmlns:p14="http://schemas.microsoft.com/office/powerpoint/2010/main" val="79741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3CEE9-ADFF-21D8-657A-2FED55E4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dynamics of gender politics in the hostels</a:t>
            </a:r>
            <a:endParaRPr lang="en-ZA" b="1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891B-10F9-BECB-4195-C958A0D74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r>
              <a:rPr lang="en-US" b="1"/>
              <a:t>Another symbolic practice that is still said to be widespread is the barring of women from the 'cattle kraal </a:t>
            </a:r>
          </a:p>
          <a:p>
            <a:r>
              <a:rPr lang="en-US" b="1"/>
              <a:t>In one hostel in </a:t>
            </a:r>
            <a:r>
              <a:rPr lang="en-US" b="1" err="1"/>
              <a:t>Guguletu</a:t>
            </a:r>
            <a:r>
              <a:rPr lang="en-US" b="1"/>
              <a:t>, women are barred from the common 'front' room during certain periods, which men used for meetings and discussions.</a:t>
            </a:r>
          </a:p>
          <a:p>
            <a:r>
              <a:rPr lang="en-US" b="1"/>
              <a:t>Women are in some cases forced by this ruling to eat their meals in the overcrowded sleeping rooms</a:t>
            </a:r>
            <a:r>
              <a:rPr lang="en-US"/>
              <a:t>.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744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996E5-6C3A-4809-DDC2-1E4B17D0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dynamics of gender politics in the hostels</a:t>
            </a:r>
            <a:endParaRPr lang="en-ZA" b="1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7D6D-212D-CD76-DB0D-10B919CB8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concept of marriage is a variable and changing one.</a:t>
            </a:r>
          </a:p>
          <a:p>
            <a:pPr marR="0" lvl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 of the relationships in the hostels can be seen as 'marriages' even if the man has another family in the rural setting.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Most married women who live in the hostels oscillate between town and country, spending part of the year at the rural base and the other towns. 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They are torn between the responsibilities of maintaining the rural 'home', bringing up children and fulfilling wider family responsibilities.</a:t>
            </a: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Servicing a personal relationship with their husbands on the other hand.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6645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86346-C4D1-6B33-D677-3C1A89ACE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dynamics of gender politics in the hostels</a:t>
            </a:r>
            <a:endParaRPr lang="en-ZA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BD34F-1828-C5B3-7B3D-77DE966EA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In some cases, married women are also driven by economic necessity to come to the city.</a:t>
            </a:r>
          </a:p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 To demand support or seek income-generating opportunities, particularly if their husbands are unemployed or very poorly paid.</a:t>
            </a:r>
          </a:p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There is rationality behind maintaining the rural 'home', given the lack of proper housing in urban areas.</a:t>
            </a:r>
          </a:p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 They seen hostels as undesired  place to bring up children</a:t>
            </a:r>
            <a:r>
              <a:rPr lang="en-US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en-ZA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0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FEBEF9-803A-880A-4F2F-D2B5D578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kumimoji="0" lang="en-US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dynamics of gender politics in the hostels</a:t>
            </a:r>
            <a:endParaRPr lang="en-Z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pic>
        <p:nvPicPr>
          <p:cNvPr id="5" name="Picture 4" descr="Toy plastic numbers">
            <a:extLst>
              <a:ext uri="{FF2B5EF4-FFF2-40B4-BE49-F238E27FC236}">
                <a16:creationId xmlns:a16="http://schemas.microsoft.com/office/drawing/2014/main" id="{09F1D341-0C19-3FB4-4085-0E4205FCD4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81" r="39839" b="-2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446A9-CFCF-A12A-9B9E-101AC49AE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/>
              <a:t>Those women coming from independent households, there is the serious logistical problems of the care of their children.  </a:t>
            </a:r>
          </a:p>
          <a:p>
            <a:pPr>
              <a:lnSpc>
                <a:spcPct val="90000"/>
              </a:lnSpc>
            </a:pPr>
            <a:r>
              <a:rPr lang="en-US" b="1"/>
              <a:t> </a:t>
            </a:r>
            <a:r>
              <a:rPr lang="en-US" b="1" err="1"/>
              <a:t>Neighbours</a:t>
            </a:r>
            <a:r>
              <a:rPr lang="en-US" b="1"/>
              <a:t>, relatives and friends all play a part in helping out.</a:t>
            </a:r>
          </a:p>
          <a:p>
            <a:pPr>
              <a:lnSpc>
                <a:spcPct val="90000"/>
              </a:lnSpc>
            </a:pPr>
            <a:r>
              <a:rPr lang="en-US" b="1"/>
              <a:t> Younger children tend to be taken along to town, hence the high percentage of them in the hostel population. </a:t>
            </a:r>
          </a:p>
          <a:p>
            <a:pPr>
              <a:lnSpc>
                <a:spcPct val="90000"/>
              </a:lnSpc>
            </a:pPr>
            <a:r>
              <a:rPr lang="en-US" b="1"/>
              <a:t>In some cases desperate women even take school-going children with them, thus disrupting their education. </a:t>
            </a:r>
          </a:p>
          <a:p>
            <a:pPr>
              <a:lnSpc>
                <a:spcPct val="90000"/>
              </a:lnSpc>
            </a:pPr>
            <a:r>
              <a:rPr lang="en-US" b="1"/>
              <a:t>Women living in extended family settings face different problems depending on the support they enjoy from their in-laws.</a:t>
            </a:r>
            <a:endParaRPr lang="en-ZA" b="1"/>
          </a:p>
        </p:txBody>
      </p:sp>
    </p:spTree>
    <p:extLst>
      <p:ext uri="{BB962C8B-B14F-4D97-AF65-F5344CB8AC3E}">
        <p14:creationId xmlns:p14="http://schemas.microsoft.com/office/powerpoint/2010/main" val="271458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9BAF62-9138-AF44-2354-261300888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n-US" b="1"/>
              <a:t>The dynamics of gender politics in the hostels</a:t>
            </a:r>
            <a:endParaRPr lang="en-ZA" b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pic>
        <p:nvPicPr>
          <p:cNvPr id="5" name="Picture 4" descr="Figures of houses in different position and sizes">
            <a:extLst>
              <a:ext uri="{FF2B5EF4-FFF2-40B4-BE49-F238E27FC236}">
                <a16:creationId xmlns:a16="http://schemas.microsoft.com/office/drawing/2014/main" id="{803F07B3-6806-D7E7-C2BB-FF3D71724D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96" r="47590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ADC1-C974-090F-676F-C29BC34E0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/>
          </a:bodyPr>
          <a:lstStyle/>
          <a:p>
            <a:r>
              <a:rPr lang="en-US" b="1" i="0" u="none" strike="noStrike" baseline="0">
                <a:latin typeface="Code"/>
              </a:rPr>
              <a:t>There are some marriage relationships that seem to be functioning well in spite of these constraints while others are highly unstable. </a:t>
            </a:r>
          </a:p>
          <a:p>
            <a:r>
              <a:rPr lang="en-US" b="1" i="0" u="none" strike="noStrike" baseline="0">
                <a:latin typeface="Code"/>
              </a:rPr>
              <a:t>Unstable relationships, on the other hand, are marked by the husband's failure to send money home either as a result of employment problems or  loss of a sense of responsibility for the family at 'home.</a:t>
            </a:r>
          </a:p>
          <a:p>
            <a:r>
              <a:rPr lang="en-US" b="1" i="0" u="none" strike="noStrike" baseline="0">
                <a:latin typeface="Code"/>
              </a:rPr>
              <a:t>Some may  abuse alcohol or are involved in long-term extra-marital relationships in town.</a:t>
            </a:r>
          </a:p>
          <a:p>
            <a:r>
              <a:rPr lang="en-US" b="1" i="0" u="none" strike="noStrike" baseline="0">
                <a:latin typeface="Code"/>
              </a:rPr>
              <a:t>Married women who come to the hostels thus either move into a warm, welcoming environment or a cold. Examples, called intruders </a:t>
            </a:r>
          </a:p>
        </p:txBody>
      </p:sp>
    </p:spTree>
    <p:extLst>
      <p:ext uri="{BB962C8B-B14F-4D97-AF65-F5344CB8AC3E}">
        <p14:creationId xmlns:p14="http://schemas.microsoft.com/office/powerpoint/2010/main" val="338270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AF27D-6358-6E27-94C7-CB9D3A5D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en-US" b="1"/>
              <a:t>The dynamics of gender politics in the hostels</a:t>
            </a:r>
            <a:endParaRPr lang="en-ZA" b="1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DF577-209A-4BC3-8447-4ADF29796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/>
          </a:bodyPr>
          <a:lstStyle/>
          <a:p>
            <a:r>
              <a:rPr lang="en-US" b="1"/>
              <a:t>The first category of women is likely to visit regularly and stay for as long as they wish, Women in the second category are likely to come only as a desperate measure to save their families .</a:t>
            </a:r>
          </a:p>
          <a:p>
            <a:r>
              <a:rPr lang="en-US" b="1"/>
              <a:t>Various strategies are employed by these women to extend their visits. </a:t>
            </a:r>
          </a:p>
          <a:p>
            <a:r>
              <a:rPr lang="en-US" b="1"/>
              <a:t>The most common one is the adoption of the sick role by either the woman herself or one of her young children</a:t>
            </a:r>
            <a:endParaRPr lang="en-ZA" b="1"/>
          </a:p>
        </p:txBody>
      </p:sp>
    </p:spTree>
    <p:extLst>
      <p:ext uri="{BB962C8B-B14F-4D97-AF65-F5344CB8AC3E}">
        <p14:creationId xmlns:p14="http://schemas.microsoft.com/office/powerpoint/2010/main" val="166601299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1261</TotalTime>
  <Words>1258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 Light</vt:lpstr>
      <vt:lpstr>Century Gothic</vt:lpstr>
      <vt:lpstr>Code</vt:lpstr>
      <vt:lpstr>Wingdings</vt:lpstr>
      <vt:lpstr>Wingdings 3</vt:lpstr>
      <vt:lpstr>Wisp</vt:lpstr>
      <vt:lpstr>The Dynamics of Gender Politics in the Hostels of Cape Town:</vt:lpstr>
      <vt:lpstr>The dynamics of gender politics in the hostels</vt:lpstr>
      <vt:lpstr>The dynamics of gender politics in the hostels</vt:lpstr>
      <vt:lpstr>The dynamics of gender politics in the hostels</vt:lpstr>
      <vt:lpstr>The dynamics of gender politics in the hostels</vt:lpstr>
      <vt:lpstr>The dynamics of gender politics in the hostels</vt:lpstr>
      <vt:lpstr>The dynamics of gender politics in the hostels</vt:lpstr>
      <vt:lpstr>The dynamics of gender politics in the hostels</vt:lpstr>
      <vt:lpstr>The dynamics of gender politics in the hostels</vt:lpstr>
      <vt:lpstr>Some strategies used by women</vt:lpstr>
      <vt:lpstr>RELATIONSHIP BETWEEN MEN AND SINGLE WOMEN</vt:lpstr>
      <vt:lpstr>RELATIONSHIP BETWEEN MEN AND SINGLE WOMEN</vt:lpstr>
      <vt:lpstr>RELATIONSHIP BETWEEN MEN AND SINGLE WOMEN</vt:lpstr>
      <vt:lpstr>RELATIONSHIP BETWEEN MEN AND SINGLE WOMEN</vt:lpstr>
      <vt:lpstr>HOSTEL ENVIRONMENT </vt:lpstr>
      <vt:lpstr>Interaction among men</vt:lpstr>
      <vt:lpstr>Interaction among 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Dynamics of Gender Politics in the Hostels of Cape Town:</dc:title>
  <dc:creator>Cecilia Z. Simelane</dc:creator>
  <cp:lastModifiedBy>Cecilia Z. Simelane</cp:lastModifiedBy>
  <cp:revision>5</cp:revision>
  <dcterms:created xsi:type="dcterms:W3CDTF">2023-09-21T08:07:52Z</dcterms:created>
  <dcterms:modified xsi:type="dcterms:W3CDTF">2024-08-06T11:55:27Z</dcterms:modified>
</cp:coreProperties>
</file>