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A068F9AF-D4FE-420F-B374-15F7C34353FA}" type="datetimeFigureOut">
              <a:rPr lang="en-US" smtClean="0">
                <a:solidFill>
                  <a:srgbClr val="000000"/>
                </a:solidFill>
              </a:rPr>
              <a:pPr>
                <a:defRPr/>
              </a:pPr>
              <a:t>7/22/2018</a:t>
            </a:fld>
            <a:endParaRPr lang="en-GB" altLang="en-US">
              <a:solidFill>
                <a:srgbClr val="000000"/>
              </a:solidFill>
            </a:endParaRPr>
          </a:p>
        </p:txBody>
      </p:sp>
      <p:sp>
        <p:nvSpPr>
          <p:cNvPr id="5" name="Footer Placeholder 4"/>
          <p:cNvSpPr>
            <a:spLocks noGrp="1"/>
          </p:cNvSpPr>
          <p:nvPr>
            <p:ph type="ftr" sz="quarter" idx="11"/>
          </p:nvPr>
        </p:nvSpPr>
        <p:spPr/>
        <p:txBody>
          <a:bodyPr/>
          <a:lstStyle/>
          <a:p>
            <a:pPr>
              <a:defRPr/>
            </a:pP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FBF7660A-FE35-4858-B9F7-141C98D32C45}" type="slidenum">
              <a:rPr lang="en-GB" altLang="en-US" smtClean="0">
                <a:solidFill>
                  <a:srgbClr val="000000"/>
                </a:solidFill>
              </a:rPr>
              <a:pPr>
                <a:defRPr/>
              </a:pPr>
              <a:t>‹#›</a:t>
            </a:fld>
            <a:endParaRPr lang="en-GB" altLang="en-US">
              <a:solidFill>
                <a:srgbClr val="000000"/>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0AA93A6-D358-4B34-8322-35D2E5BA5F0C}" type="datetimeFigureOut">
              <a:rPr lang="en-US" smtClean="0">
                <a:solidFill>
                  <a:srgbClr val="000000"/>
                </a:solidFill>
              </a:rPr>
              <a:pPr>
                <a:defRPr/>
              </a:pPr>
              <a:t>7/22/2018</a:t>
            </a:fld>
            <a:endParaRPr lang="en-GB" altLang="en-US">
              <a:solidFill>
                <a:srgbClr val="000000"/>
              </a:solidFill>
            </a:endParaRPr>
          </a:p>
        </p:txBody>
      </p:sp>
      <p:sp>
        <p:nvSpPr>
          <p:cNvPr id="5" name="Footer Placeholder 4"/>
          <p:cNvSpPr>
            <a:spLocks noGrp="1"/>
          </p:cNvSpPr>
          <p:nvPr>
            <p:ph type="ftr" sz="quarter" idx="11"/>
          </p:nvPr>
        </p:nvSpPr>
        <p:spPr/>
        <p:txBody>
          <a:bodyPr/>
          <a:lstStyle/>
          <a:p>
            <a:pPr>
              <a:defRPr/>
            </a:pP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80E8EAF1-8296-46D7-B6E9-A797465F53BC}"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A592E1E-26CA-4C1F-8222-80DB0C49F1E1}" type="datetimeFigureOut">
              <a:rPr lang="en-US" smtClean="0">
                <a:solidFill>
                  <a:srgbClr val="000000"/>
                </a:solidFill>
              </a:rPr>
              <a:pPr>
                <a:defRPr/>
              </a:pPr>
              <a:t>7/22/2018</a:t>
            </a:fld>
            <a:endParaRPr lang="en-GB" altLang="en-US">
              <a:solidFill>
                <a:srgbClr val="000000"/>
              </a:solidFill>
            </a:endParaRPr>
          </a:p>
        </p:txBody>
      </p:sp>
      <p:sp>
        <p:nvSpPr>
          <p:cNvPr id="5" name="Footer Placeholder 4"/>
          <p:cNvSpPr>
            <a:spLocks noGrp="1"/>
          </p:cNvSpPr>
          <p:nvPr>
            <p:ph type="ftr" sz="quarter" idx="11"/>
          </p:nvPr>
        </p:nvSpPr>
        <p:spPr/>
        <p:txBody>
          <a:bodyPr/>
          <a:lstStyle/>
          <a:p>
            <a:pPr>
              <a:defRPr/>
            </a:pP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543BE847-6AF3-40AB-848F-F949878EDEA3}"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867FB64-F88E-47BC-B679-548652844079}" type="datetimeFigureOut">
              <a:rPr lang="en-US" smtClean="0">
                <a:solidFill>
                  <a:srgbClr val="000000"/>
                </a:solidFill>
              </a:rPr>
              <a:pPr>
                <a:defRPr/>
              </a:pPr>
              <a:t>7/22/2018</a:t>
            </a:fld>
            <a:endParaRPr lang="en-GB" altLang="en-US">
              <a:solidFill>
                <a:srgbClr val="000000"/>
              </a:solidFill>
            </a:endParaRPr>
          </a:p>
        </p:txBody>
      </p:sp>
      <p:sp>
        <p:nvSpPr>
          <p:cNvPr id="5" name="Footer Placeholder 4"/>
          <p:cNvSpPr>
            <a:spLocks noGrp="1"/>
          </p:cNvSpPr>
          <p:nvPr>
            <p:ph type="ftr" sz="quarter" idx="11"/>
          </p:nvPr>
        </p:nvSpPr>
        <p:spPr/>
        <p:txBody>
          <a:bodyPr/>
          <a:lstStyle/>
          <a:p>
            <a:pPr>
              <a:defRPr/>
            </a:pP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853D9530-209B-43BE-A581-DA9347BB1222}"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E1620EB-3607-45D7-832A-D02C44B49656}" type="datetimeFigureOut">
              <a:rPr lang="en-US" smtClean="0">
                <a:solidFill>
                  <a:srgbClr val="000000"/>
                </a:solidFill>
              </a:rPr>
              <a:pPr>
                <a:defRPr/>
              </a:pPr>
              <a:t>7/22/2018</a:t>
            </a:fld>
            <a:endParaRPr lang="en-GB" altLang="en-US">
              <a:solidFill>
                <a:srgbClr val="000000"/>
              </a:solidFill>
            </a:endParaRPr>
          </a:p>
        </p:txBody>
      </p:sp>
      <p:sp>
        <p:nvSpPr>
          <p:cNvPr id="5" name="Footer Placeholder 4"/>
          <p:cNvSpPr>
            <a:spLocks noGrp="1"/>
          </p:cNvSpPr>
          <p:nvPr>
            <p:ph type="ftr" sz="quarter" idx="11"/>
          </p:nvPr>
        </p:nvSpPr>
        <p:spPr/>
        <p:txBody>
          <a:bodyPr/>
          <a:lstStyle/>
          <a:p>
            <a:pPr>
              <a:defRPr/>
            </a:pP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E88823F3-2E0E-4715-BA85-55778231EA64}" type="slidenum">
              <a:rPr lang="en-GB" altLang="en-US" smtClean="0">
                <a:solidFill>
                  <a:srgbClr val="000000"/>
                </a:solidFill>
              </a:rPr>
              <a:pPr>
                <a:defRPr/>
              </a:pPr>
              <a:t>‹#›</a:t>
            </a:fld>
            <a:endParaRPr lang="en-GB" altLang="en-US">
              <a:solidFill>
                <a:srgbClr val="000000"/>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DF864F2-50A9-44B2-BDE4-9FD61A2089E0}" type="datetimeFigureOut">
              <a:rPr lang="en-US" smtClean="0">
                <a:solidFill>
                  <a:srgbClr val="000000"/>
                </a:solidFill>
              </a:rPr>
              <a:pPr>
                <a:defRPr/>
              </a:pPr>
              <a:t>7/22/2018</a:t>
            </a:fld>
            <a:endParaRPr lang="en-GB" altLang="en-US">
              <a:solidFill>
                <a:srgbClr val="000000"/>
              </a:solidFill>
            </a:endParaRPr>
          </a:p>
        </p:txBody>
      </p:sp>
      <p:sp>
        <p:nvSpPr>
          <p:cNvPr id="6" name="Footer Placeholder 5"/>
          <p:cNvSpPr>
            <a:spLocks noGrp="1"/>
          </p:cNvSpPr>
          <p:nvPr>
            <p:ph type="ftr" sz="quarter" idx="11"/>
          </p:nvPr>
        </p:nvSpPr>
        <p:spPr/>
        <p:txBody>
          <a:bodyPr/>
          <a:lstStyle/>
          <a:p>
            <a:pPr>
              <a:defRPr/>
            </a:pPr>
            <a:endParaRPr lang="en-GB" altLang="en-US">
              <a:solidFill>
                <a:srgbClr val="000000"/>
              </a:solidFill>
            </a:endParaRPr>
          </a:p>
        </p:txBody>
      </p:sp>
      <p:sp>
        <p:nvSpPr>
          <p:cNvPr id="7" name="Slide Number Placeholder 6"/>
          <p:cNvSpPr>
            <a:spLocks noGrp="1"/>
          </p:cNvSpPr>
          <p:nvPr>
            <p:ph type="sldNum" sz="quarter" idx="12"/>
          </p:nvPr>
        </p:nvSpPr>
        <p:spPr/>
        <p:txBody>
          <a:bodyPr/>
          <a:lstStyle/>
          <a:p>
            <a:pPr>
              <a:defRPr/>
            </a:pPr>
            <a:fld id="{B7C55864-3F8E-4AD3-9DD1-4AC3A9FF0216}"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80BCDB2B-DA40-4CE3-B00C-9D9CEE952325}" type="datetimeFigureOut">
              <a:rPr lang="en-US" smtClean="0">
                <a:solidFill>
                  <a:srgbClr val="000000"/>
                </a:solidFill>
              </a:rPr>
              <a:pPr>
                <a:defRPr/>
              </a:pPr>
              <a:t>7/22/2018</a:t>
            </a:fld>
            <a:endParaRPr lang="en-GB" altLang="en-US">
              <a:solidFill>
                <a:srgbClr val="000000"/>
              </a:solidFill>
            </a:endParaRPr>
          </a:p>
        </p:txBody>
      </p:sp>
      <p:sp>
        <p:nvSpPr>
          <p:cNvPr id="8" name="Footer Placeholder 7"/>
          <p:cNvSpPr>
            <a:spLocks noGrp="1"/>
          </p:cNvSpPr>
          <p:nvPr>
            <p:ph type="ftr" sz="quarter" idx="11"/>
          </p:nvPr>
        </p:nvSpPr>
        <p:spPr/>
        <p:txBody>
          <a:bodyPr/>
          <a:lstStyle/>
          <a:p>
            <a:pPr>
              <a:defRPr/>
            </a:pPr>
            <a:endParaRPr lang="en-GB" altLang="en-US">
              <a:solidFill>
                <a:srgbClr val="000000"/>
              </a:solidFill>
            </a:endParaRPr>
          </a:p>
        </p:txBody>
      </p:sp>
      <p:sp>
        <p:nvSpPr>
          <p:cNvPr id="9" name="Slide Number Placeholder 8"/>
          <p:cNvSpPr>
            <a:spLocks noGrp="1"/>
          </p:cNvSpPr>
          <p:nvPr>
            <p:ph type="sldNum" sz="quarter" idx="12"/>
          </p:nvPr>
        </p:nvSpPr>
        <p:spPr/>
        <p:txBody>
          <a:bodyPr/>
          <a:lstStyle/>
          <a:p>
            <a:pPr>
              <a:defRPr/>
            </a:pPr>
            <a:fld id="{C6D575AF-7FA2-4EF3-8AFF-5400729EA279}" type="slidenum">
              <a:rPr lang="en-GB" altLang="en-US" smtClean="0">
                <a:solidFill>
                  <a:srgbClr val="000000"/>
                </a:solidFill>
              </a:rPr>
              <a:pPr>
                <a:defRPr/>
              </a:pPr>
              <a:t>‹#›</a:t>
            </a:fld>
            <a:endParaRPr lang="en-GB" altLang="en-US">
              <a:solidFill>
                <a:srgbClr val="000000"/>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614D185-6E7A-4383-AFE9-C77D8DF0A23E}" type="datetimeFigureOut">
              <a:rPr lang="en-US" smtClean="0">
                <a:solidFill>
                  <a:srgbClr val="000000"/>
                </a:solidFill>
              </a:rPr>
              <a:pPr>
                <a:defRPr/>
              </a:pPr>
              <a:t>7/22/2018</a:t>
            </a:fld>
            <a:endParaRPr lang="en-GB" altLang="en-US">
              <a:solidFill>
                <a:srgbClr val="000000"/>
              </a:solidFill>
            </a:endParaRPr>
          </a:p>
        </p:txBody>
      </p:sp>
      <p:sp>
        <p:nvSpPr>
          <p:cNvPr id="4" name="Footer Placeholder 3"/>
          <p:cNvSpPr>
            <a:spLocks noGrp="1"/>
          </p:cNvSpPr>
          <p:nvPr>
            <p:ph type="ftr" sz="quarter" idx="11"/>
          </p:nvPr>
        </p:nvSpPr>
        <p:spPr/>
        <p:txBody>
          <a:bodyPr/>
          <a:lstStyle/>
          <a:p>
            <a:pPr>
              <a:defRPr/>
            </a:pPr>
            <a:endParaRPr lang="en-GB"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01A7CA86-B239-46DB-87F9-318CF85BE4E5}"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0C4CB0E-9858-48EE-9D61-7AFE58CBA026}" type="datetimeFigureOut">
              <a:rPr lang="en-US" smtClean="0">
                <a:solidFill>
                  <a:srgbClr val="000000"/>
                </a:solidFill>
              </a:rPr>
              <a:pPr>
                <a:defRPr/>
              </a:pPr>
              <a:t>7/22/2018</a:t>
            </a:fld>
            <a:endParaRPr lang="en-GB" altLang="en-US">
              <a:solidFill>
                <a:srgbClr val="000000"/>
              </a:solidFill>
            </a:endParaRPr>
          </a:p>
        </p:txBody>
      </p:sp>
      <p:sp>
        <p:nvSpPr>
          <p:cNvPr id="3" name="Footer Placeholder 2"/>
          <p:cNvSpPr>
            <a:spLocks noGrp="1"/>
          </p:cNvSpPr>
          <p:nvPr>
            <p:ph type="ftr" sz="quarter" idx="11"/>
          </p:nvPr>
        </p:nvSpPr>
        <p:spPr/>
        <p:txBody>
          <a:bodyPr/>
          <a:lstStyle/>
          <a:p>
            <a:pPr>
              <a:defRPr/>
            </a:pPr>
            <a:endParaRPr lang="en-GB" altLang="en-US">
              <a:solidFill>
                <a:srgbClr val="000000"/>
              </a:solidFill>
            </a:endParaRPr>
          </a:p>
        </p:txBody>
      </p:sp>
      <p:sp>
        <p:nvSpPr>
          <p:cNvPr id="4" name="Slide Number Placeholder 3"/>
          <p:cNvSpPr>
            <a:spLocks noGrp="1"/>
          </p:cNvSpPr>
          <p:nvPr>
            <p:ph type="sldNum" sz="quarter" idx="12"/>
          </p:nvPr>
        </p:nvSpPr>
        <p:spPr/>
        <p:txBody>
          <a:bodyPr/>
          <a:lstStyle/>
          <a:p>
            <a:pPr>
              <a:defRPr/>
            </a:pPr>
            <a:fld id="{81259233-6E33-460E-9DC5-47A44246E69A}"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9909549-0B21-46E6-B716-0506A16F60E1}" type="datetimeFigureOut">
              <a:rPr lang="en-US" smtClean="0">
                <a:solidFill>
                  <a:srgbClr val="000000"/>
                </a:solidFill>
              </a:rPr>
              <a:pPr>
                <a:defRPr/>
              </a:pPr>
              <a:t>7/22/2018</a:t>
            </a:fld>
            <a:endParaRPr lang="en-GB" altLang="en-US">
              <a:solidFill>
                <a:srgbClr val="000000"/>
              </a:solidFill>
            </a:endParaRPr>
          </a:p>
        </p:txBody>
      </p:sp>
      <p:sp>
        <p:nvSpPr>
          <p:cNvPr id="6" name="Footer Placeholder 5"/>
          <p:cNvSpPr>
            <a:spLocks noGrp="1"/>
          </p:cNvSpPr>
          <p:nvPr>
            <p:ph type="ftr" sz="quarter" idx="11"/>
          </p:nvPr>
        </p:nvSpPr>
        <p:spPr/>
        <p:txBody>
          <a:bodyPr/>
          <a:lstStyle/>
          <a:p>
            <a:pPr>
              <a:defRPr/>
            </a:pPr>
            <a:endParaRPr lang="en-GB" altLang="en-US">
              <a:solidFill>
                <a:srgbClr val="000000"/>
              </a:solidFill>
            </a:endParaRPr>
          </a:p>
        </p:txBody>
      </p:sp>
      <p:sp>
        <p:nvSpPr>
          <p:cNvPr id="7" name="Slide Number Placeholder 6"/>
          <p:cNvSpPr>
            <a:spLocks noGrp="1"/>
          </p:cNvSpPr>
          <p:nvPr>
            <p:ph type="sldNum" sz="quarter" idx="12"/>
          </p:nvPr>
        </p:nvSpPr>
        <p:spPr/>
        <p:txBody>
          <a:bodyPr/>
          <a:lstStyle/>
          <a:p>
            <a:pPr>
              <a:defRPr/>
            </a:pPr>
            <a:fld id="{9047817D-59E1-45AE-8F02-8E14ABCF1E46}" type="slidenum">
              <a:rPr lang="en-GB" altLang="en-US" smtClean="0">
                <a:solidFill>
                  <a:srgbClr val="000000"/>
                </a:solidFill>
              </a:rPr>
              <a:pPr>
                <a:defRPr/>
              </a:pPr>
              <a:t>‹#›</a:t>
            </a:fld>
            <a:endParaRPr lang="en-GB" altLang="en-US">
              <a:solidFill>
                <a:srgbClr val="000000"/>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9609386-67FC-4E33-9426-48BBB6371B34}" type="datetimeFigureOut">
              <a:rPr lang="en-US" smtClean="0">
                <a:solidFill>
                  <a:srgbClr val="000000"/>
                </a:solidFill>
              </a:rPr>
              <a:pPr>
                <a:defRPr/>
              </a:pPr>
              <a:t>7/22/2018</a:t>
            </a:fld>
            <a:endParaRPr lang="en-GB" altLang="en-US">
              <a:solidFill>
                <a:srgbClr val="000000"/>
              </a:solidFill>
            </a:endParaRPr>
          </a:p>
        </p:txBody>
      </p:sp>
      <p:sp>
        <p:nvSpPr>
          <p:cNvPr id="6" name="Footer Placeholder 5"/>
          <p:cNvSpPr>
            <a:spLocks noGrp="1"/>
          </p:cNvSpPr>
          <p:nvPr>
            <p:ph type="ftr" sz="quarter" idx="11"/>
          </p:nvPr>
        </p:nvSpPr>
        <p:spPr/>
        <p:txBody>
          <a:bodyPr/>
          <a:lstStyle/>
          <a:p>
            <a:pPr>
              <a:defRPr/>
            </a:pPr>
            <a:endParaRPr lang="en-GB" altLang="en-US">
              <a:solidFill>
                <a:srgbClr val="000000"/>
              </a:solidFill>
            </a:endParaRPr>
          </a:p>
        </p:txBody>
      </p:sp>
      <p:sp>
        <p:nvSpPr>
          <p:cNvPr id="7" name="Slide Number Placeholder 6"/>
          <p:cNvSpPr>
            <a:spLocks noGrp="1"/>
          </p:cNvSpPr>
          <p:nvPr>
            <p:ph type="sldNum" sz="quarter" idx="12"/>
          </p:nvPr>
        </p:nvSpPr>
        <p:spPr/>
        <p:txBody>
          <a:bodyPr/>
          <a:lstStyle/>
          <a:p>
            <a:pPr>
              <a:defRPr/>
            </a:pPr>
            <a:fld id="{4923D8D8-CF13-46C9-8E7F-55E808CB76A8}" type="slidenum">
              <a:rPr lang="en-GB" altLang="en-US" smtClean="0">
                <a:solidFill>
                  <a:srgbClr val="000000"/>
                </a:solidFill>
              </a:rPr>
              <a:pPr>
                <a:defRPr/>
              </a:pPr>
              <a:t>‹#›</a:t>
            </a:fld>
            <a:endParaRPr lang="en-GB"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fld id="{4D3BB596-BB5D-4CEF-A608-227D24DC6CB7}" type="datetimeFigureOut">
              <a:rPr lang="en-US" smtClean="0">
                <a:solidFill>
                  <a:srgbClr val="000000"/>
                </a:solidFill>
              </a:rPr>
              <a:pPr fontAlgn="base">
                <a:spcBef>
                  <a:spcPct val="0"/>
                </a:spcBef>
                <a:spcAft>
                  <a:spcPct val="0"/>
                </a:spcAft>
                <a:defRPr/>
              </a:pPr>
              <a:t>7/22/2018</a:t>
            </a:fld>
            <a:endParaRPr lang="en-GB" altLang="en-US">
              <a:solidFill>
                <a:srgbClr val="000000"/>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GB" altLang="en-US">
              <a:solidFill>
                <a:srgbClr val="000000"/>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40168DAA-F685-450C-901D-C4C2DC8D7529}" type="slidenum">
              <a:rPr lang="en-GB" altLang="en-US" smtClean="0">
                <a:solidFill>
                  <a:srgbClr val="000000"/>
                </a:solidFill>
              </a:rPr>
              <a:pPr fontAlgn="base">
                <a:spcBef>
                  <a:spcPct val="0"/>
                </a:spcBef>
                <a:spcAft>
                  <a:spcPct val="0"/>
                </a:spcAft>
                <a:defRPr/>
              </a:pPr>
              <a:t>‹#›</a:t>
            </a:fld>
            <a:endParaRPr lang="en-GB"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polity.org.ac.z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836612" y="765175"/>
            <a:ext cx="7543800" cy="1295400"/>
          </a:xfrm>
        </p:spPr>
        <p:txBody>
          <a:bodyPr anchor="ctr">
            <a:normAutofit fontScale="90000"/>
          </a:bodyPr>
          <a:lstStyle/>
          <a:p>
            <a:pPr eaLnBrk="1" hangingPunct="1">
              <a:defRPr/>
            </a:pPr>
            <a:r>
              <a:rPr lang="en-US" dirty="0" smtClean="0">
                <a:effectLst>
                  <a:outerShdw blurRad="38100" dist="38100" dir="2700000" algn="tl">
                    <a:srgbClr val="C0C0C0"/>
                  </a:outerShdw>
                </a:effectLst>
              </a:rPr>
              <a:t>Information  Policy  and information Ethics</a:t>
            </a:r>
          </a:p>
        </p:txBody>
      </p:sp>
      <p:sp>
        <p:nvSpPr>
          <p:cNvPr id="30723" name="Text Box 3"/>
          <p:cNvSpPr txBox="1">
            <a:spLocks noChangeArrowheads="1"/>
          </p:cNvSpPr>
          <p:nvPr/>
        </p:nvSpPr>
        <p:spPr bwMode="auto">
          <a:xfrm>
            <a:off x="323850" y="1412875"/>
            <a:ext cx="8569325" cy="3554819"/>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US" dirty="0">
              <a:solidFill>
                <a:srgbClr val="000000"/>
              </a:solidFill>
            </a:endParaRPr>
          </a:p>
          <a:p>
            <a:pPr eaLnBrk="0" fontAlgn="base" hangingPunct="0">
              <a:spcBef>
                <a:spcPct val="50000"/>
              </a:spcBef>
              <a:spcAft>
                <a:spcPct val="0"/>
              </a:spcAft>
            </a:pPr>
            <a:endParaRPr lang="en-US" dirty="0">
              <a:solidFill>
                <a:srgbClr val="000000"/>
              </a:solidFill>
            </a:endParaRPr>
          </a:p>
          <a:p>
            <a:pPr eaLnBrk="0" fontAlgn="base" hangingPunct="0">
              <a:spcBef>
                <a:spcPct val="50000"/>
              </a:spcBef>
              <a:spcAft>
                <a:spcPct val="0"/>
              </a:spcAft>
            </a:pPr>
            <a:endParaRPr lang="en-US" dirty="0">
              <a:solidFill>
                <a:srgbClr val="000000"/>
              </a:solidFill>
            </a:endParaRPr>
          </a:p>
          <a:p>
            <a:pPr algn="ctr" eaLnBrk="0" fontAlgn="base" hangingPunct="0">
              <a:spcBef>
                <a:spcPct val="50000"/>
              </a:spcBef>
              <a:spcAft>
                <a:spcPct val="0"/>
              </a:spcAft>
            </a:pPr>
            <a:endParaRPr lang="en-US" dirty="0">
              <a:solidFill>
                <a:srgbClr val="000000"/>
              </a:solidFill>
            </a:endParaRPr>
          </a:p>
          <a:p>
            <a:pPr algn="ctr" eaLnBrk="0" fontAlgn="base" hangingPunct="0">
              <a:spcBef>
                <a:spcPct val="50000"/>
              </a:spcBef>
              <a:spcAft>
                <a:spcPct val="0"/>
              </a:spcAft>
            </a:pPr>
            <a:r>
              <a:rPr lang="en-US" sz="2800" dirty="0" smtClean="0">
                <a:solidFill>
                  <a:schemeClr val="accent1">
                    <a:lumMod val="75000"/>
                  </a:schemeClr>
                </a:solidFill>
              </a:rPr>
              <a:t>Compiled by: X.P </a:t>
            </a:r>
            <a:r>
              <a:rPr lang="en-US" sz="2800" dirty="0" smtClean="0">
                <a:solidFill>
                  <a:schemeClr val="accent1">
                    <a:lumMod val="75000"/>
                  </a:schemeClr>
                </a:solidFill>
              </a:rPr>
              <a:t>Coetzer</a:t>
            </a:r>
            <a:endParaRPr lang="en-US" sz="2800" dirty="0">
              <a:solidFill>
                <a:schemeClr val="accent1">
                  <a:lumMod val="75000"/>
                </a:schemeClr>
              </a:solidFill>
            </a:endParaRPr>
          </a:p>
          <a:p>
            <a:pPr algn="ctr" eaLnBrk="0" fontAlgn="base" hangingPunct="0">
              <a:spcBef>
                <a:spcPct val="50000"/>
              </a:spcBef>
              <a:spcAft>
                <a:spcPct val="0"/>
              </a:spcAft>
            </a:pPr>
            <a:endParaRPr lang="en-US" sz="2800" dirty="0">
              <a:solidFill>
                <a:schemeClr val="accent1">
                  <a:lumMod val="75000"/>
                </a:schemeClr>
              </a:solidFill>
            </a:endParaRPr>
          </a:p>
          <a:p>
            <a:pPr algn="ctr" eaLnBrk="0" fontAlgn="base" hangingPunct="0">
              <a:spcBef>
                <a:spcPct val="50000"/>
              </a:spcBef>
              <a:spcAft>
                <a:spcPct val="0"/>
              </a:spcAft>
            </a:pPr>
            <a:r>
              <a:rPr lang="en-US" sz="2800" dirty="0" smtClean="0">
                <a:solidFill>
                  <a:schemeClr val="accent1">
                    <a:lumMod val="75000"/>
                  </a:schemeClr>
                </a:solidFill>
              </a:rPr>
              <a:t>Lecturer: Ms. A.R Maphoto</a:t>
            </a:r>
            <a:endParaRPr lang="en-US" sz="2800" dirty="0">
              <a:solidFill>
                <a:schemeClr val="accent1">
                  <a:lumMod val="75000"/>
                </a:schemeClr>
              </a:solidFill>
            </a:endParaRPr>
          </a:p>
        </p:txBody>
      </p:sp>
    </p:spTree>
    <p:extLst>
      <p:ext uri="{BB962C8B-B14F-4D97-AF65-F5344CB8AC3E}">
        <p14:creationId xmlns:p14="http://schemas.microsoft.com/office/powerpoint/2010/main" val="1137816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0" y="0"/>
            <a:ext cx="9144000" cy="1412875"/>
          </a:xfrm>
        </p:spPr>
        <p:txBody>
          <a:bodyPr anchor="ctr"/>
          <a:lstStyle/>
          <a:p>
            <a:pPr eaLnBrk="1" hangingPunct="1">
              <a:defRPr/>
            </a:pPr>
            <a:r>
              <a:rPr lang="en-US" sz="2800" smtClean="0">
                <a:effectLst>
                  <a:outerShdw blurRad="38100" dist="38100" dir="2700000" algn="tl">
                    <a:srgbClr val="C0C0C0"/>
                  </a:outerShdw>
                </a:effectLst>
              </a:rPr>
              <a:t>What is the  role of the Government of South Africa in formulating Information Policy?</a:t>
            </a:r>
          </a:p>
        </p:txBody>
      </p:sp>
      <p:sp>
        <p:nvSpPr>
          <p:cNvPr id="39939" name="Text Box 3"/>
          <p:cNvSpPr txBox="1">
            <a:spLocks noChangeArrowheads="1"/>
          </p:cNvSpPr>
          <p:nvPr/>
        </p:nvSpPr>
        <p:spPr bwMode="auto">
          <a:xfrm>
            <a:off x="323850" y="1484313"/>
            <a:ext cx="8569325" cy="5570537"/>
          </a:xfrm>
          <a:prstGeom prst="rect">
            <a:avLst/>
          </a:prstGeom>
          <a:noFill/>
          <a:ln w="9525">
            <a:noFill/>
            <a:miter lim="800000"/>
            <a:headEnd/>
            <a:tailEnd/>
          </a:ln>
        </p:spPr>
        <p:txBody>
          <a:bodyPr>
            <a:spAutoFit/>
          </a:bodyPr>
          <a:lstStyle/>
          <a:p>
            <a:pPr fontAlgn="base">
              <a:spcBef>
                <a:spcPct val="50000"/>
              </a:spcBef>
              <a:spcAft>
                <a:spcPct val="0"/>
              </a:spcAft>
              <a:buFontTx/>
              <a:buChar char="•"/>
            </a:pPr>
            <a:r>
              <a:rPr lang="en-US" sz="2000">
                <a:solidFill>
                  <a:srgbClr val="000000"/>
                </a:solidFill>
              </a:rPr>
              <a:t>SA government formulated a number of policies that oversee the flow of information in the country as found at </a:t>
            </a:r>
            <a:r>
              <a:rPr lang="en-US" sz="2000">
                <a:solidFill>
                  <a:srgbClr val="000000"/>
                </a:solidFill>
                <a:hlinkClick r:id="rId2"/>
              </a:rPr>
              <a:t>http://www.polity.org.ac.za</a:t>
            </a:r>
            <a:r>
              <a:rPr lang="en-US" sz="2000">
                <a:solidFill>
                  <a:srgbClr val="000000"/>
                </a:solidFill>
              </a:rPr>
              <a:t> </a:t>
            </a:r>
          </a:p>
          <a:p>
            <a:pPr fontAlgn="base">
              <a:spcBef>
                <a:spcPct val="50000"/>
              </a:spcBef>
              <a:spcAft>
                <a:spcPct val="0"/>
              </a:spcAft>
              <a:buFontTx/>
              <a:buChar char="•"/>
            </a:pPr>
            <a:r>
              <a:rPr lang="en-US" sz="2000">
                <a:solidFill>
                  <a:srgbClr val="000000"/>
                </a:solidFill>
              </a:rPr>
              <a:t>SA government ensures that information is produced, collected, distributed, disseminated on a broad spectrum and is accessible. Thus promoting access to and use of information.</a:t>
            </a:r>
          </a:p>
          <a:p>
            <a:pPr fontAlgn="base">
              <a:spcBef>
                <a:spcPct val="50000"/>
              </a:spcBef>
              <a:spcAft>
                <a:spcPct val="0"/>
              </a:spcAft>
              <a:buFontTx/>
              <a:buChar char="•"/>
            </a:pPr>
            <a:r>
              <a:rPr lang="en-US" sz="2000">
                <a:solidFill>
                  <a:srgbClr val="000000"/>
                </a:solidFill>
              </a:rPr>
              <a:t>SA promotes the wide use of ICTs especially by the previously marginalized people such as the poor, rural dwellers, blacks, women  thereby striving to reduce inequality of information access and use.</a:t>
            </a:r>
          </a:p>
          <a:p>
            <a:pPr eaLnBrk="0" fontAlgn="base" hangingPunct="0">
              <a:spcBef>
                <a:spcPct val="0"/>
              </a:spcBef>
              <a:spcAft>
                <a:spcPct val="0"/>
              </a:spcAft>
              <a:buFontTx/>
              <a:buChar char="•"/>
            </a:pPr>
            <a:r>
              <a:rPr lang="en-US" sz="2000">
                <a:solidFill>
                  <a:srgbClr val="000000"/>
                </a:solidFill>
              </a:rPr>
              <a:t>The country has best infrastructure of any developing country in the world.</a:t>
            </a:r>
          </a:p>
          <a:p>
            <a:pPr eaLnBrk="0" fontAlgn="base" hangingPunct="0">
              <a:spcBef>
                <a:spcPct val="0"/>
              </a:spcBef>
              <a:spcAft>
                <a:spcPct val="0"/>
              </a:spcAft>
              <a:buFontTx/>
              <a:buChar char="•"/>
            </a:pPr>
            <a:endParaRPr lang="en-US" sz="2000">
              <a:solidFill>
                <a:srgbClr val="000000"/>
              </a:solidFill>
            </a:endParaRPr>
          </a:p>
          <a:p>
            <a:pPr eaLnBrk="0" fontAlgn="base" hangingPunct="0">
              <a:spcBef>
                <a:spcPct val="0"/>
              </a:spcBef>
              <a:spcAft>
                <a:spcPct val="0"/>
              </a:spcAft>
              <a:buFontTx/>
              <a:buChar char="•"/>
            </a:pPr>
            <a:r>
              <a:rPr lang="en-US" sz="2000">
                <a:solidFill>
                  <a:srgbClr val="000000"/>
                </a:solidFill>
              </a:rPr>
              <a:t>SA provides modern infrastructure such as a network of transport, telecommunications, education institutions(for literacy and knowledge), information provision centers that supports information policy in many ways.</a:t>
            </a:r>
          </a:p>
          <a:p>
            <a:pPr eaLnBrk="0" fontAlgn="base" hangingPunct="0">
              <a:spcBef>
                <a:spcPct val="0"/>
              </a:spcBef>
              <a:spcAft>
                <a:spcPct val="0"/>
              </a:spcAft>
              <a:buFontTx/>
              <a:buChar char="•"/>
            </a:pPr>
            <a:endParaRPr lang="en-US">
              <a:solidFill>
                <a:srgbClr val="000000"/>
              </a:solidFill>
            </a:endParaRPr>
          </a:p>
          <a:p>
            <a:pPr eaLnBrk="0" fontAlgn="base" hangingPunct="0">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874427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0" y="0"/>
            <a:ext cx="9144000" cy="1268413"/>
          </a:xfrm>
        </p:spPr>
        <p:txBody>
          <a:bodyPr anchor="ctr"/>
          <a:lstStyle/>
          <a:p>
            <a:pPr eaLnBrk="1" hangingPunct="1">
              <a:defRPr/>
            </a:pPr>
            <a:r>
              <a:rPr lang="en-US" sz="2700" smtClean="0">
                <a:effectLst>
                  <a:outerShdw blurRad="38100" dist="38100" dir="2700000" algn="tl">
                    <a:srgbClr val="C0C0C0"/>
                  </a:outerShdw>
                </a:effectLst>
              </a:rPr>
              <a:t>What are examples of some of the Government information policies?</a:t>
            </a:r>
          </a:p>
        </p:txBody>
      </p:sp>
      <p:sp>
        <p:nvSpPr>
          <p:cNvPr id="40963" name="Text Box 3"/>
          <p:cNvSpPr txBox="1">
            <a:spLocks noChangeArrowheads="1"/>
          </p:cNvSpPr>
          <p:nvPr/>
        </p:nvSpPr>
        <p:spPr bwMode="auto">
          <a:xfrm>
            <a:off x="250825" y="1412875"/>
            <a:ext cx="8642350" cy="6232525"/>
          </a:xfrm>
          <a:prstGeom prst="rect">
            <a:avLst/>
          </a:prstGeom>
          <a:noFill/>
          <a:ln w="9525">
            <a:noFill/>
            <a:miter lim="800000"/>
            <a:headEnd/>
            <a:tailEnd/>
          </a:ln>
        </p:spPr>
        <p:txBody>
          <a:bodyPr>
            <a:spAutoFit/>
          </a:bodyPr>
          <a:lstStyle/>
          <a:p>
            <a:pPr fontAlgn="base">
              <a:spcBef>
                <a:spcPct val="50000"/>
              </a:spcBef>
              <a:spcAft>
                <a:spcPct val="0"/>
              </a:spcAft>
            </a:pPr>
            <a:r>
              <a:rPr lang="en-US" sz="2300">
                <a:solidFill>
                  <a:srgbClr val="000000"/>
                </a:solidFill>
              </a:rPr>
              <a:t>ICASA is the regulatory body responsible for regulating telecommunications and broadcasting services in the country.</a:t>
            </a:r>
            <a:r>
              <a:rPr lang="en-ZA" sz="2300">
                <a:solidFill>
                  <a:srgbClr val="000000"/>
                </a:solidFill>
              </a:rPr>
              <a:t>Established in 2000 after the then existing telecommunications and broadcasting regulatory bodies were merged together.</a:t>
            </a:r>
          </a:p>
          <a:p>
            <a:pPr eaLnBrk="0" fontAlgn="base" hangingPunct="0">
              <a:spcBef>
                <a:spcPct val="0"/>
              </a:spcBef>
              <a:spcAft>
                <a:spcPct val="0"/>
              </a:spcAft>
            </a:pPr>
            <a:r>
              <a:rPr lang="en-ZA" sz="2300">
                <a:solidFill>
                  <a:srgbClr val="000000"/>
                </a:solidFill>
              </a:rPr>
              <a:t>It makes regulations and policies that govern broadcasting and telecommunications.</a:t>
            </a:r>
          </a:p>
          <a:p>
            <a:pPr eaLnBrk="0" fontAlgn="base" hangingPunct="0">
              <a:spcBef>
                <a:spcPct val="0"/>
              </a:spcBef>
              <a:spcAft>
                <a:spcPct val="0"/>
              </a:spcAft>
            </a:pPr>
            <a:r>
              <a:rPr lang="en-ZA" sz="2300">
                <a:solidFill>
                  <a:srgbClr val="000000"/>
                </a:solidFill>
              </a:rPr>
              <a:t>It issues licenses to providers of telecommunications services and broadcasters.</a:t>
            </a:r>
          </a:p>
          <a:p>
            <a:pPr eaLnBrk="0" fontAlgn="base" hangingPunct="0">
              <a:spcBef>
                <a:spcPct val="0"/>
              </a:spcBef>
              <a:spcAft>
                <a:spcPct val="0"/>
              </a:spcAft>
            </a:pPr>
            <a:r>
              <a:rPr lang="en-ZA" sz="2300">
                <a:solidFill>
                  <a:srgbClr val="000000"/>
                </a:solidFill>
              </a:rPr>
              <a:t>It monitors the environment and enforce compliance with rules regulations and policies.</a:t>
            </a:r>
          </a:p>
          <a:p>
            <a:pPr eaLnBrk="0" fontAlgn="base" hangingPunct="0">
              <a:spcBef>
                <a:spcPct val="0"/>
              </a:spcBef>
              <a:spcAft>
                <a:spcPct val="0"/>
              </a:spcAft>
            </a:pPr>
            <a:r>
              <a:rPr lang="en-ZA" sz="2300">
                <a:solidFill>
                  <a:srgbClr val="000000"/>
                </a:solidFill>
              </a:rPr>
              <a:t>It hears and decides on disputes and complaints related to telecommunications and broadcasting.</a:t>
            </a:r>
          </a:p>
          <a:p>
            <a:pPr eaLnBrk="0" fontAlgn="base" hangingPunct="0">
              <a:spcBef>
                <a:spcPct val="0"/>
              </a:spcBef>
              <a:spcAft>
                <a:spcPct val="0"/>
              </a:spcAft>
            </a:pPr>
            <a:r>
              <a:rPr lang="en-ZA" sz="2300">
                <a:solidFill>
                  <a:srgbClr val="000000"/>
                </a:solidFill>
              </a:rPr>
              <a:t>It protects consumers from unfair business practices, poor quality services and harmful or inferior products.</a:t>
            </a:r>
            <a:endParaRPr lang="en-US" sz="2300">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US">
              <a:solidFill>
                <a:srgbClr val="000000"/>
              </a:solidFill>
            </a:endParaRPr>
          </a:p>
        </p:txBody>
      </p:sp>
    </p:spTree>
    <p:extLst>
      <p:ext uri="{BB962C8B-B14F-4D97-AF65-F5344CB8AC3E}">
        <p14:creationId xmlns:p14="http://schemas.microsoft.com/office/powerpoint/2010/main" val="98591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0"/>
            <a:ext cx="8229600" cy="1268413"/>
          </a:xfrm>
        </p:spPr>
        <p:txBody>
          <a:bodyPr anchor="ctr"/>
          <a:lstStyle/>
          <a:p>
            <a:pPr eaLnBrk="1" hangingPunct="1">
              <a:defRPr/>
            </a:pPr>
            <a:r>
              <a:rPr lang="en-ZA" sz="3000" smtClean="0">
                <a:effectLst>
                  <a:outerShdw blurRad="38100" dist="38100" dir="2700000" algn="tl">
                    <a:srgbClr val="C0C0C0"/>
                  </a:outerShdw>
                </a:effectLst>
              </a:rPr>
              <a:t>Examples continued -2</a:t>
            </a:r>
            <a:endParaRPr lang="en-US" sz="3000" smtClean="0">
              <a:effectLst>
                <a:outerShdw blurRad="38100" dist="38100" dir="2700000" algn="tl">
                  <a:srgbClr val="C0C0C0"/>
                </a:outerShdw>
              </a:effectLst>
            </a:endParaRPr>
          </a:p>
        </p:txBody>
      </p:sp>
      <p:sp>
        <p:nvSpPr>
          <p:cNvPr id="41987" name="Text Box 3"/>
          <p:cNvSpPr txBox="1">
            <a:spLocks noChangeArrowheads="1"/>
          </p:cNvSpPr>
          <p:nvPr/>
        </p:nvSpPr>
        <p:spPr bwMode="auto">
          <a:xfrm>
            <a:off x="250825" y="1412875"/>
            <a:ext cx="8642350" cy="4516621"/>
          </a:xfrm>
          <a:prstGeom prst="rect">
            <a:avLst/>
          </a:prstGeom>
          <a:noFill/>
          <a:ln w="9525">
            <a:noFill/>
            <a:miter lim="800000"/>
            <a:headEnd/>
            <a:tailEnd/>
          </a:ln>
        </p:spPr>
        <p:txBody>
          <a:bodyPr>
            <a:spAutoFit/>
          </a:bodyPr>
          <a:lstStyle/>
          <a:p>
            <a:pPr fontAlgn="base">
              <a:spcBef>
                <a:spcPct val="50000"/>
              </a:spcBef>
              <a:spcAft>
                <a:spcPct val="0"/>
              </a:spcAft>
            </a:pPr>
            <a:r>
              <a:rPr lang="en-ZA" sz="2500" b="1" dirty="0" smtClean="0">
                <a:solidFill>
                  <a:srgbClr val="000000"/>
                </a:solidFill>
              </a:rPr>
              <a:t>THE </a:t>
            </a:r>
            <a:r>
              <a:rPr lang="en-ZA" sz="2500" b="1" dirty="0">
                <a:solidFill>
                  <a:srgbClr val="000000"/>
                </a:solidFill>
              </a:rPr>
              <a:t>SA CONSTITUTION</a:t>
            </a:r>
          </a:p>
          <a:p>
            <a:pPr fontAlgn="base">
              <a:spcBef>
                <a:spcPct val="50000"/>
              </a:spcBef>
              <a:spcAft>
                <a:spcPct val="0"/>
              </a:spcAft>
            </a:pPr>
            <a:r>
              <a:rPr lang="en-ZA" sz="2500" dirty="0">
                <a:solidFill>
                  <a:srgbClr val="000000"/>
                </a:solidFill>
              </a:rPr>
              <a:t>The constitution enshrines the bill of rights. The bill of rights provides legal foundation of freedom of expression and information.</a:t>
            </a:r>
          </a:p>
          <a:p>
            <a:pPr fontAlgn="base">
              <a:spcBef>
                <a:spcPct val="50000"/>
              </a:spcBef>
              <a:spcAft>
                <a:spcPct val="0"/>
              </a:spcAft>
            </a:pPr>
            <a:r>
              <a:rPr lang="en-ZA" sz="2500" dirty="0">
                <a:solidFill>
                  <a:srgbClr val="000000"/>
                </a:solidFill>
              </a:rPr>
              <a:t>The bill of rights is a cornerstone of democracy because it reflects the rights of all the people in the country and affirms the democratic values of human dignity, equality and freedom.</a:t>
            </a:r>
          </a:p>
          <a:p>
            <a:pPr fontAlgn="base">
              <a:spcBef>
                <a:spcPct val="50000"/>
              </a:spcBef>
              <a:spcAft>
                <a:spcPct val="0"/>
              </a:spcAft>
            </a:pPr>
            <a:r>
              <a:rPr lang="en-ZA" sz="2500" dirty="0">
                <a:solidFill>
                  <a:srgbClr val="000000"/>
                </a:solidFill>
              </a:rPr>
              <a:t>The bill of rights contains   several clauses which have a bearing upon the freedoms of expression and information.</a:t>
            </a:r>
            <a:endParaRPr lang="en-US" sz="2500" dirty="0">
              <a:solidFill>
                <a:srgbClr val="000000"/>
              </a:solidFill>
            </a:endParaRPr>
          </a:p>
        </p:txBody>
      </p:sp>
    </p:spTree>
    <p:extLst>
      <p:ext uri="{BB962C8B-B14F-4D97-AF65-F5344CB8AC3E}">
        <p14:creationId xmlns:p14="http://schemas.microsoft.com/office/powerpoint/2010/main" val="843024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0" y="0"/>
            <a:ext cx="8229600" cy="1052513"/>
          </a:xfrm>
        </p:spPr>
        <p:txBody>
          <a:bodyPr anchor="ctr"/>
          <a:lstStyle/>
          <a:p>
            <a:pPr eaLnBrk="1" hangingPunct="1">
              <a:defRPr/>
            </a:pPr>
            <a:r>
              <a:rPr lang="en-US" sz="2800" smtClean="0">
                <a:effectLst>
                  <a:outerShdw blurRad="38100" dist="38100" dir="2700000" algn="tl">
                    <a:srgbClr val="C0C0C0"/>
                  </a:outerShdw>
                </a:effectLst>
              </a:rPr>
              <a:t>Examples continued-3</a:t>
            </a:r>
          </a:p>
        </p:txBody>
      </p:sp>
      <p:sp>
        <p:nvSpPr>
          <p:cNvPr id="43011" name="Text Box 3"/>
          <p:cNvSpPr txBox="1">
            <a:spLocks noChangeArrowheads="1"/>
          </p:cNvSpPr>
          <p:nvPr/>
        </p:nvSpPr>
        <p:spPr bwMode="auto">
          <a:xfrm>
            <a:off x="250825" y="1557338"/>
            <a:ext cx="8642350" cy="366712"/>
          </a:xfrm>
          <a:prstGeom prst="rect">
            <a:avLst/>
          </a:prstGeom>
          <a:noFill/>
          <a:ln w="9525">
            <a:noFill/>
            <a:miter lim="800000"/>
            <a:headEnd/>
            <a:tailEnd/>
          </a:ln>
        </p:spPr>
        <p:txBody>
          <a:bodyPr>
            <a:spAutoFit/>
          </a:bodyPr>
          <a:lstStyle/>
          <a:p>
            <a:pPr fontAlgn="base">
              <a:spcBef>
                <a:spcPct val="50000"/>
              </a:spcBef>
              <a:spcAft>
                <a:spcPct val="0"/>
              </a:spcAft>
            </a:pPr>
            <a:endParaRPr lang="en-GB">
              <a:solidFill>
                <a:srgbClr val="000000"/>
              </a:solidFill>
            </a:endParaRPr>
          </a:p>
        </p:txBody>
      </p:sp>
      <p:sp>
        <p:nvSpPr>
          <p:cNvPr id="43012" name="Text Box 4"/>
          <p:cNvSpPr txBox="1">
            <a:spLocks noChangeArrowheads="1"/>
          </p:cNvSpPr>
          <p:nvPr/>
        </p:nvSpPr>
        <p:spPr bwMode="auto">
          <a:xfrm>
            <a:off x="250825" y="1125538"/>
            <a:ext cx="8497888" cy="5286062"/>
          </a:xfrm>
          <a:prstGeom prst="rect">
            <a:avLst/>
          </a:prstGeom>
          <a:noFill/>
          <a:ln w="9525">
            <a:noFill/>
            <a:miter lim="800000"/>
            <a:headEnd/>
            <a:tailEnd/>
          </a:ln>
        </p:spPr>
        <p:txBody>
          <a:bodyPr>
            <a:spAutoFit/>
          </a:bodyPr>
          <a:lstStyle/>
          <a:p>
            <a:pPr fontAlgn="base">
              <a:spcBef>
                <a:spcPct val="50000"/>
              </a:spcBef>
              <a:spcAft>
                <a:spcPct val="0"/>
              </a:spcAft>
            </a:pPr>
            <a:r>
              <a:rPr lang="en-ZA" sz="2300" b="1" dirty="0" smtClean="0">
                <a:solidFill>
                  <a:srgbClr val="000000"/>
                </a:solidFill>
              </a:rPr>
              <a:t>ACCESS </a:t>
            </a:r>
            <a:r>
              <a:rPr lang="en-ZA" sz="2300" b="1" dirty="0">
                <a:solidFill>
                  <a:srgbClr val="000000"/>
                </a:solidFill>
              </a:rPr>
              <a:t>TO INFORMATION ACT:</a:t>
            </a:r>
          </a:p>
          <a:p>
            <a:pPr fontAlgn="base">
              <a:spcBef>
                <a:spcPct val="50000"/>
              </a:spcBef>
              <a:spcAft>
                <a:spcPct val="0"/>
              </a:spcAft>
            </a:pPr>
            <a:r>
              <a:rPr lang="en-ZA" sz="2300" dirty="0">
                <a:solidFill>
                  <a:srgbClr val="000000"/>
                </a:solidFill>
              </a:rPr>
              <a:t>The aim of this ACT is to foster a culture of transparency and accountability as well as assist in the guarding of human rights while protecting privacy, commercial confidentiality and good governance.</a:t>
            </a:r>
          </a:p>
          <a:p>
            <a:pPr fontAlgn="base">
              <a:spcBef>
                <a:spcPct val="50000"/>
              </a:spcBef>
              <a:spcAft>
                <a:spcPct val="0"/>
              </a:spcAft>
            </a:pPr>
            <a:r>
              <a:rPr lang="en-ZA" sz="2300" dirty="0">
                <a:solidFill>
                  <a:srgbClr val="000000"/>
                </a:solidFill>
              </a:rPr>
              <a:t>It also provides and extends a right of access to information in records under the control of government institution in accordance with the principles in the availability of that information.</a:t>
            </a:r>
          </a:p>
          <a:p>
            <a:pPr fontAlgn="base">
              <a:spcBef>
                <a:spcPct val="50000"/>
              </a:spcBef>
              <a:spcAft>
                <a:spcPct val="0"/>
              </a:spcAft>
            </a:pPr>
            <a:r>
              <a:rPr lang="en-ZA" sz="2300" dirty="0">
                <a:solidFill>
                  <a:srgbClr val="000000"/>
                </a:solidFill>
              </a:rPr>
              <a:t>The ACT ensures access to any information held by the state and any information that is held by another person that is required for the exercise or protection of any rights.</a:t>
            </a:r>
          </a:p>
          <a:p>
            <a:pPr fontAlgn="base">
              <a:spcBef>
                <a:spcPct val="50000"/>
              </a:spcBef>
              <a:spcAft>
                <a:spcPct val="0"/>
              </a:spcAft>
            </a:pPr>
            <a:endParaRPr lang="en-US" dirty="0">
              <a:solidFill>
                <a:srgbClr val="000000"/>
              </a:solidFill>
            </a:endParaRPr>
          </a:p>
        </p:txBody>
      </p:sp>
    </p:spTree>
    <p:extLst>
      <p:ext uri="{BB962C8B-B14F-4D97-AF65-F5344CB8AC3E}">
        <p14:creationId xmlns:p14="http://schemas.microsoft.com/office/powerpoint/2010/main" val="2256078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0" y="122238"/>
            <a:ext cx="7543800" cy="1295400"/>
          </a:xfrm>
        </p:spPr>
        <p:txBody>
          <a:bodyPr anchor="ctr"/>
          <a:lstStyle/>
          <a:p>
            <a:pPr eaLnBrk="1" hangingPunct="1">
              <a:defRPr/>
            </a:pPr>
            <a:r>
              <a:rPr lang="en-US" sz="3500" smtClean="0">
                <a:effectLst>
                  <a:outerShdw blurRad="38100" dist="38100" dir="2700000" algn="tl">
                    <a:srgbClr val="C0C0C0"/>
                  </a:outerShdw>
                </a:effectLst>
              </a:rPr>
              <a:t>Examples continue  -4</a:t>
            </a:r>
          </a:p>
        </p:txBody>
      </p:sp>
      <p:sp>
        <p:nvSpPr>
          <p:cNvPr id="44035" name="Text Box 3"/>
          <p:cNvSpPr txBox="1">
            <a:spLocks noChangeArrowheads="1"/>
          </p:cNvSpPr>
          <p:nvPr/>
        </p:nvSpPr>
        <p:spPr bwMode="auto">
          <a:xfrm>
            <a:off x="250825" y="1557338"/>
            <a:ext cx="8569325" cy="4324261"/>
          </a:xfrm>
          <a:prstGeom prst="rect">
            <a:avLst/>
          </a:prstGeom>
          <a:noFill/>
          <a:ln w="9525">
            <a:noFill/>
            <a:miter lim="800000"/>
            <a:headEnd/>
            <a:tailEnd/>
          </a:ln>
        </p:spPr>
        <p:txBody>
          <a:bodyPr>
            <a:spAutoFit/>
          </a:bodyPr>
          <a:lstStyle/>
          <a:p>
            <a:pPr fontAlgn="base">
              <a:spcBef>
                <a:spcPct val="50000"/>
              </a:spcBef>
              <a:spcAft>
                <a:spcPct val="0"/>
              </a:spcAft>
            </a:pPr>
            <a:r>
              <a:rPr lang="en-ZA" sz="2200" b="1" dirty="0" smtClean="0">
                <a:solidFill>
                  <a:srgbClr val="000000"/>
                </a:solidFill>
              </a:rPr>
              <a:t>MEDIA </a:t>
            </a:r>
            <a:r>
              <a:rPr lang="en-ZA" sz="2200" b="1" dirty="0">
                <a:solidFill>
                  <a:srgbClr val="000000"/>
                </a:solidFill>
              </a:rPr>
              <a:t>DEVELOPMENT AND DIVERSITY AGENCY ACT NO. 14 OF 2002</a:t>
            </a:r>
          </a:p>
          <a:p>
            <a:pPr fontAlgn="base">
              <a:spcBef>
                <a:spcPct val="50000"/>
              </a:spcBef>
              <a:spcAft>
                <a:spcPct val="0"/>
              </a:spcAft>
            </a:pPr>
            <a:r>
              <a:rPr lang="en-ZA" sz="2200" dirty="0">
                <a:solidFill>
                  <a:srgbClr val="000000"/>
                </a:solidFill>
              </a:rPr>
              <a:t>The ACT aims to establish the media development and diversity agency to help create an enabling environment for media development that is conducive to public discourse and which reflects the needs and aspirations of all South Africans.</a:t>
            </a:r>
          </a:p>
          <a:p>
            <a:pPr fontAlgn="base">
              <a:spcBef>
                <a:spcPct val="50000"/>
              </a:spcBef>
              <a:spcAft>
                <a:spcPct val="0"/>
              </a:spcAft>
            </a:pPr>
            <a:r>
              <a:rPr lang="en-ZA" sz="2200" dirty="0">
                <a:solidFill>
                  <a:srgbClr val="000000"/>
                </a:solidFill>
              </a:rPr>
              <a:t>It also aims to provide redress exclusion and marginalisation of disadvantaged communities and persons from access to the media and the media industry.</a:t>
            </a:r>
          </a:p>
          <a:p>
            <a:pPr fontAlgn="base">
              <a:spcBef>
                <a:spcPct val="50000"/>
              </a:spcBef>
              <a:spcAft>
                <a:spcPct val="0"/>
              </a:spcAft>
            </a:pPr>
            <a:r>
              <a:rPr lang="en-ZA" sz="2200" dirty="0">
                <a:solidFill>
                  <a:srgbClr val="000000"/>
                </a:solidFill>
              </a:rPr>
              <a:t>It promotes media development and diversity by providing support primarily to community and small commercial media projects.</a:t>
            </a:r>
            <a:endParaRPr lang="en-US" sz="2200" dirty="0">
              <a:solidFill>
                <a:srgbClr val="000000"/>
              </a:solidFill>
            </a:endParaRPr>
          </a:p>
        </p:txBody>
      </p:sp>
    </p:spTree>
    <p:extLst>
      <p:ext uri="{BB962C8B-B14F-4D97-AF65-F5344CB8AC3E}">
        <p14:creationId xmlns:p14="http://schemas.microsoft.com/office/powerpoint/2010/main" val="398936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0"/>
            <a:ext cx="8229600" cy="908050"/>
          </a:xfrm>
        </p:spPr>
        <p:txBody>
          <a:bodyPr anchor="ctr"/>
          <a:lstStyle/>
          <a:p>
            <a:pPr eaLnBrk="1" hangingPunct="1">
              <a:defRPr/>
            </a:pPr>
            <a:r>
              <a:rPr lang="en-US" sz="3500" smtClean="0">
                <a:effectLst>
                  <a:outerShdw blurRad="38100" dist="38100" dir="2700000" algn="tl">
                    <a:srgbClr val="C0C0C0"/>
                  </a:outerShdw>
                </a:effectLst>
              </a:rPr>
              <a:t>Examples continued - 5</a:t>
            </a:r>
          </a:p>
        </p:txBody>
      </p:sp>
      <p:sp>
        <p:nvSpPr>
          <p:cNvPr id="45059" name="Text Box 3"/>
          <p:cNvSpPr txBox="1">
            <a:spLocks noChangeArrowheads="1"/>
          </p:cNvSpPr>
          <p:nvPr/>
        </p:nvSpPr>
        <p:spPr bwMode="auto">
          <a:xfrm>
            <a:off x="250825" y="1196975"/>
            <a:ext cx="8642350" cy="5170488"/>
          </a:xfrm>
          <a:prstGeom prst="rect">
            <a:avLst/>
          </a:prstGeom>
          <a:noFill/>
          <a:ln w="9525">
            <a:noFill/>
            <a:miter lim="800000"/>
            <a:headEnd/>
            <a:tailEnd/>
          </a:ln>
        </p:spPr>
        <p:txBody>
          <a:bodyPr>
            <a:spAutoFit/>
          </a:bodyPr>
          <a:lstStyle/>
          <a:p>
            <a:pPr fontAlgn="base">
              <a:spcBef>
                <a:spcPct val="50000"/>
              </a:spcBef>
              <a:spcAft>
                <a:spcPct val="0"/>
              </a:spcAft>
            </a:pPr>
            <a:r>
              <a:rPr lang="en-ZA" sz="2000" b="1">
                <a:solidFill>
                  <a:srgbClr val="000000"/>
                </a:solidFill>
              </a:rPr>
              <a:t>TELECOMMUNICATION ACT NO. 64 OF 2001</a:t>
            </a:r>
          </a:p>
          <a:p>
            <a:pPr fontAlgn="base">
              <a:spcBef>
                <a:spcPct val="50000"/>
              </a:spcBef>
              <a:spcAft>
                <a:spcPct val="0"/>
              </a:spcAft>
            </a:pPr>
            <a:r>
              <a:rPr lang="en-ZA" sz="2000">
                <a:solidFill>
                  <a:srgbClr val="000000"/>
                </a:solidFill>
              </a:rPr>
              <a:t>The aim of the ACT is to regulate telecommunication services as well as mobile cellular telecommunication services.</a:t>
            </a:r>
          </a:p>
          <a:p>
            <a:pPr fontAlgn="base">
              <a:spcBef>
                <a:spcPct val="50000"/>
              </a:spcBef>
              <a:spcAft>
                <a:spcPct val="0"/>
              </a:spcAft>
            </a:pPr>
            <a:r>
              <a:rPr lang="en-ZA" sz="2000">
                <a:solidFill>
                  <a:srgbClr val="000000"/>
                </a:solidFill>
              </a:rPr>
              <a:t>Make provisions for the considerations of licences.</a:t>
            </a:r>
          </a:p>
          <a:p>
            <a:pPr fontAlgn="base">
              <a:spcBef>
                <a:spcPct val="50000"/>
              </a:spcBef>
              <a:spcAft>
                <a:spcPct val="0"/>
              </a:spcAft>
            </a:pPr>
            <a:r>
              <a:rPr lang="en-ZA" sz="2000">
                <a:solidFill>
                  <a:srgbClr val="000000"/>
                </a:solidFill>
              </a:rPr>
              <a:t>Make provisions for the interconnection of telecommunication services.</a:t>
            </a:r>
          </a:p>
          <a:p>
            <a:pPr fontAlgn="base">
              <a:spcBef>
                <a:spcPct val="50000"/>
              </a:spcBef>
              <a:spcAft>
                <a:spcPct val="0"/>
              </a:spcAft>
            </a:pPr>
            <a:r>
              <a:rPr lang="en-ZA" sz="2000">
                <a:solidFill>
                  <a:srgbClr val="000000"/>
                </a:solidFill>
              </a:rPr>
              <a:t>To provide for the availability of telecommunication facilities.</a:t>
            </a:r>
          </a:p>
          <a:p>
            <a:pPr fontAlgn="base">
              <a:spcBef>
                <a:spcPct val="50000"/>
              </a:spcBef>
              <a:spcAft>
                <a:spcPct val="0"/>
              </a:spcAft>
            </a:pPr>
            <a:r>
              <a:rPr lang="en-ZA" sz="2000">
                <a:solidFill>
                  <a:srgbClr val="000000"/>
                </a:solidFill>
              </a:rPr>
              <a:t>To stipulate functions of the Independent Communications Authority of South Africa.</a:t>
            </a:r>
          </a:p>
          <a:p>
            <a:pPr fontAlgn="base">
              <a:spcBef>
                <a:spcPct val="50000"/>
              </a:spcBef>
              <a:spcAft>
                <a:spcPct val="0"/>
              </a:spcAft>
            </a:pPr>
            <a:r>
              <a:rPr lang="en-ZA" sz="2000" b="1">
                <a:solidFill>
                  <a:srgbClr val="000000"/>
                </a:solidFill>
              </a:rPr>
              <a:t>INDEPENDENT BROADCASTING AUTHORITY ACT NO 153 OF 1993</a:t>
            </a:r>
          </a:p>
          <a:p>
            <a:pPr fontAlgn="base">
              <a:spcBef>
                <a:spcPct val="50000"/>
              </a:spcBef>
              <a:spcAft>
                <a:spcPct val="0"/>
              </a:spcAft>
            </a:pPr>
            <a:r>
              <a:rPr lang="en-ZA" sz="2000">
                <a:solidFill>
                  <a:srgbClr val="000000"/>
                </a:solidFill>
              </a:rPr>
              <a:t>To provide for the regulation of broadcasting activities in the country. Provide for the establishment of the independent broadcasting  authority which shall function independently  to ensure that broadcasting service are adequate, fair and accessible to all.</a:t>
            </a:r>
            <a:endParaRPr lang="en-US" sz="2000">
              <a:solidFill>
                <a:srgbClr val="000000"/>
              </a:solidFill>
            </a:endParaRPr>
          </a:p>
        </p:txBody>
      </p:sp>
    </p:spTree>
    <p:extLst>
      <p:ext uri="{BB962C8B-B14F-4D97-AF65-F5344CB8AC3E}">
        <p14:creationId xmlns:p14="http://schemas.microsoft.com/office/powerpoint/2010/main" val="341002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0"/>
            <a:ext cx="8229600" cy="1052513"/>
          </a:xfrm>
        </p:spPr>
        <p:txBody>
          <a:bodyPr anchor="ctr"/>
          <a:lstStyle/>
          <a:p>
            <a:pPr eaLnBrk="1" hangingPunct="1">
              <a:defRPr/>
            </a:pPr>
            <a:r>
              <a:rPr lang="en-US" sz="3500" smtClean="0">
                <a:effectLst>
                  <a:outerShdw blurRad="38100" dist="38100" dir="2700000" algn="tl">
                    <a:srgbClr val="C0C0C0"/>
                  </a:outerShdw>
                </a:effectLst>
              </a:rPr>
              <a:t>Examples continued - 6</a:t>
            </a:r>
          </a:p>
        </p:txBody>
      </p:sp>
      <p:sp>
        <p:nvSpPr>
          <p:cNvPr id="46083" name="Text Box 3"/>
          <p:cNvSpPr txBox="1">
            <a:spLocks noChangeArrowheads="1"/>
          </p:cNvSpPr>
          <p:nvPr/>
        </p:nvSpPr>
        <p:spPr bwMode="auto">
          <a:xfrm>
            <a:off x="323850" y="1557338"/>
            <a:ext cx="8640763" cy="4492625"/>
          </a:xfrm>
          <a:prstGeom prst="rect">
            <a:avLst/>
          </a:prstGeom>
          <a:noFill/>
          <a:ln w="9525">
            <a:noFill/>
            <a:miter lim="800000"/>
            <a:headEnd/>
            <a:tailEnd/>
          </a:ln>
        </p:spPr>
        <p:txBody>
          <a:bodyPr>
            <a:spAutoFit/>
          </a:bodyPr>
          <a:lstStyle/>
          <a:p>
            <a:pPr fontAlgn="base">
              <a:spcBef>
                <a:spcPct val="50000"/>
              </a:spcBef>
              <a:spcAft>
                <a:spcPct val="0"/>
              </a:spcAft>
            </a:pPr>
            <a:r>
              <a:rPr lang="en-ZA" sz="2200" b="1">
                <a:solidFill>
                  <a:srgbClr val="000000"/>
                </a:solidFill>
              </a:rPr>
              <a:t>FILMS AND PUBLICATIONS ACT NO 65 OF 1996</a:t>
            </a:r>
          </a:p>
          <a:p>
            <a:pPr fontAlgn="base">
              <a:spcBef>
                <a:spcPct val="50000"/>
              </a:spcBef>
              <a:spcAft>
                <a:spcPct val="0"/>
              </a:spcAft>
            </a:pPr>
            <a:r>
              <a:rPr lang="en-ZA" sz="2200">
                <a:solidFill>
                  <a:srgbClr val="000000"/>
                </a:solidFill>
              </a:rPr>
              <a:t>The ACT aims to provide for the classification of certain films and publications.</a:t>
            </a:r>
          </a:p>
          <a:p>
            <a:pPr fontAlgn="base">
              <a:spcBef>
                <a:spcPct val="50000"/>
              </a:spcBef>
              <a:spcAft>
                <a:spcPct val="0"/>
              </a:spcAft>
            </a:pPr>
            <a:r>
              <a:rPr lang="en-ZA" sz="2200">
                <a:solidFill>
                  <a:srgbClr val="000000"/>
                </a:solidFill>
              </a:rPr>
              <a:t>Provide for the establishment of a film and publications board and the publication review board.</a:t>
            </a:r>
          </a:p>
          <a:p>
            <a:pPr fontAlgn="base">
              <a:spcBef>
                <a:spcPct val="50000"/>
              </a:spcBef>
              <a:spcAft>
                <a:spcPct val="0"/>
              </a:spcAft>
            </a:pPr>
            <a:r>
              <a:rPr lang="en-ZA" sz="2200" b="1">
                <a:solidFill>
                  <a:srgbClr val="000000"/>
                </a:solidFill>
              </a:rPr>
              <a:t>COPYRIGHT ACT NO 886 OF 2002</a:t>
            </a:r>
          </a:p>
          <a:p>
            <a:pPr fontAlgn="base">
              <a:spcBef>
                <a:spcPct val="50000"/>
              </a:spcBef>
              <a:spcAft>
                <a:spcPct val="0"/>
              </a:spcAft>
            </a:pPr>
            <a:r>
              <a:rPr lang="en-ZA" sz="2200">
                <a:solidFill>
                  <a:srgbClr val="000000"/>
                </a:solidFill>
              </a:rPr>
              <a:t>The ACT presents the legal parameters guiding the use of information and protection of the rights of the  creators or authors of literary, artistic and scientific works so that the use of their intellectual work is morally and materially compensated  for the development and culture and creativity in the society/nation</a:t>
            </a:r>
            <a:endParaRPr lang="en-US" sz="2200">
              <a:solidFill>
                <a:srgbClr val="000000"/>
              </a:solidFill>
            </a:endParaRPr>
          </a:p>
        </p:txBody>
      </p:sp>
    </p:spTree>
    <p:extLst>
      <p:ext uri="{BB962C8B-B14F-4D97-AF65-F5344CB8AC3E}">
        <p14:creationId xmlns:p14="http://schemas.microsoft.com/office/powerpoint/2010/main" val="386943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122238"/>
            <a:ext cx="7543800" cy="1295400"/>
          </a:xfrm>
        </p:spPr>
        <p:txBody>
          <a:bodyPr anchor="ctr">
            <a:normAutofit fontScale="90000"/>
          </a:bodyPr>
          <a:lstStyle/>
          <a:p>
            <a:pPr eaLnBrk="1" hangingPunct="1">
              <a:defRPr/>
            </a:pPr>
            <a:r>
              <a:rPr lang="en-US" smtClean="0">
                <a:effectLst>
                  <a:outerShdw blurRad="38100" dist="38100" dir="2700000" algn="tl">
                    <a:srgbClr val="C0C0C0"/>
                  </a:outerShdw>
                </a:effectLst>
              </a:rPr>
              <a:t>What are the challenges of information policy?</a:t>
            </a:r>
          </a:p>
        </p:txBody>
      </p:sp>
      <p:sp>
        <p:nvSpPr>
          <p:cNvPr id="47107" name="Text Box 3"/>
          <p:cNvSpPr txBox="1">
            <a:spLocks noChangeArrowheads="1"/>
          </p:cNvSpPr>
          <p:nvPr/>
        </p:nvSpPr>
        <p:spPr bwMode="auto">
          <a:xfrm>
            <a:off x="179388" y="1989138"/>
            <a:ext cx="8713787" cy="3484562"/>
          </a:xfrm>
          <a:prstGeom prst="rect">
            <a:avLst/>
          </a:prstGeom>
          <a:noFill/>
          <a:ln w="9525">
            <a:noFill/>
            <a:miter lim="800000"/>
            <a:headEnd/>
            <a:tailEnd/>
          </a:ln>
        </p:spPr>
        <p:txBody>
          <a:bodyPr>
            <a:spAutoFit/>
          </a:bodyPr>
          <a:lstStyle/>
          <a:p>
            <a:pPr fontAlgn="base">
              <a:spcBef>
                <a:spcPct val="50000"/>
              </a:spcBef>
              <a:spcAft>
                <a:spcPct val="0"/>
              </a:spcAft>
            </a:pPr>
            <a:r>
              <a:rPr lang="en-ZA" sz="2100" b="1">
                <a:solidFill>
                  <a:srgbClr val="000000"/>
                </a:solidFill>
              </a:rPr>
              <a:t>1. INFORMATION DEPENDENCE NORTH-SOUTH DIVIDE</a:t>
            </a:r>
          </a:p>
          <a:p>
            <a:pPr algn="just" fontAlgn="base">
              <a:spcBef>
                <a:spcPct val="50000"/>
              </a:spcBef>
              <a:spcAft>
                <a:spcPct val="0"/>
              </a:spcAft>
              <a:buFontTx/>
              <a:buChar char="•"/>
            </a:pPr>
            <a:r>
              <a:rPr lang="en-ZA" sz="2100">
                <a:solidFill>
                  <a:srgbClr val="000000"/>
                </a:solidFill>
              </a:rPr>
              <a:t>The bulk of the information in the country is generated in developed countries.</a:t>
            </a:r>
          </a:p>
          <a:p>
            <a:pPr algn="just" fontAlgn="base">
              <a:spcBef>
                <a:spcPct val="50000"/>
              </a:spcBef>
              <a:spcAft>
                <a:spcPct val="0"/>
              </a:spcAft>
              <a:buFontTx/>
              <a:buChar char="•"/>
            </a:pPr>
            <a:r>
              <a:rPr lang="en-ZA" sz="2100">
                <a:solidFill>
                  <a:srgbClr val="000000"/>
                </a:solidFill>
              </a:rPr>
              <a:t>Generally countries in the South suffer from a shortage of books and other information resources (poverty of information).</a:t>
            </a:r>
          </a:p>
          <a:p>
            <a:pPr algn="just" fontAlgn="base">
              <a:spcBef>
                <a:spcPct val="50000"/>
              </a:spcBef>
              <a:spcAft>
                <a:spcPct val="0"/>
              </a:spcAft>
              <a:buFontTx/>
              <a:buChar char="•"/>
            </a:pPr>
            <a:r>
              <a:rPr lang="en-ZA" sz="2100">
                <a:solidFill>
                  <a:srgbClr val="000000"/>
                </a:solidFill>
              </a:rPr>
              <a:t>This imbalance in information production causes dependence on information sourced from developed countries of the Northern hemisphere. The phenomenon of the information flowing from North to South is often referred to as the North-South divide.</a:t>
            </a:r>
            <a:endParaRPr lang="en-US" sz="2100">
              <a:solidFill>
                <a:srgbClr val="000000"/>
              </a:solidFill>
            </a:endParaRPr>
          </a:p>
        </p:txBody>
      </p:sp>
    </p:spTree>
    <p:extLst>
      <p:ext uri="{BB962C8B-B14F-4D97-AF65-F5344CB8AC3E}">
        <p14:creationId xmlns:p14="http://schemas.microsoft.com/office/powerpoint/2010/main" val="1197766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0" y="122238"/>
            <a:ext cx="7543800" cy="1295400"/>
          </a:xfrm>
        </p:spPr>
        <p:txBody>
          <a:bodyPr anchor="ctr">
            <a:normAutofit fontScale="90000"/>
          </a:bodyPr>
          <a:lstStyle/>
          <a:p>
            <a:pPr eaLnBrk="1" hangingPunct="1">
              <a:defRPr/>
            </a:pPr>
            <a:r>
              <a:rPr lang="en-ZA" smtClean="0">
                <a:effectLst>
                  <a:outerShdw blurRad="38100" dist="38100" dir="2700000" algn="tl">
                    <a:srgbClr val="C0C0C0"/>
                  </a:outerShdw>
                </a:effectLst>
              </a:rPr>
              <a:t/>
            </a:r>
            <a:br>
              <a:rPr lang="en-ZA" smtClean="0">
                <a:effectLst>
                  <a:outerShdw blurRad="38100" dist="38100" dir="2700000" algn="tl">
                    <a:srgbClr val="C0C0C0"/>
                  </a:outerShdw>
                </a:effectLst>
              </a:rPr>
            </a:br>
            <a:endParaRPr lang="en-US" smtClean="0">
              <a:effectLst>
                <a:outerShdw blurRad="38100" dist="38100" dir="2700000" algn="tl">
                  <a:srgbClr val="C0C0C0"/>
                </a:outerShdw>
              </a:effectLst>
            </a:endParaRPr>
          </a:p>
        </p:txBody>
      </p:sp>
      <p:sp>
        <p:nvSpPr>
          <p:cNvPr id="75779" name="Rectangle 3"/>
          <p:cNvSpPr>
            <a:spLocks noGrp="1" noChangeArrowheads="1"/>
          </p:cNvSpPr>
          <p:nvPr>
            <p:ph type="body" idx="4294967295"/>
          </p:nvPr>
        </p:nvSpPr>
        <p:spPr>
          <a:xfrm>
            <a:off x="914400" y="333375"/>
            <a:ext cx="8229600" cy="5143500"/>
          </a:xfrm>
        </p:spPr>
        <p:txBody>
          <a:bodyPr/>
          <a:lstStyle/>
          <a:p>
            <a:pPr eaLnBrk="1" hangingPunct="1">
              <a:buFont typeface="Wingdings" pitchFamily="2" charset="2"/>
              <a:buNone/>
              <a:defRPr/>
            </a:pPr>
            <a:r>
              <a:rPr lang="en-US" smtClean="0">
                <a:effectLst>
                  <a:outerShdw blurRad="38100" dist="38100" dir="2700000" algn="tl">
                    <a:srgbClr val="C0C0C0"/>
                  </a:outerShdw>
                </a:effectLst>
              </a:rPr>
              <a:t>What are the challenges of information policy?</a:t>
            </a:r>
          </a:p>
        </p:txBody>
      </p:sp>
      <p:sp>
        <p:nvSpPr>
          <p:cNvPr id="48132" name="Text Box 4"/>
          <p:cNvSpPr txBox="1">
            <a:spLocks noChangeArrowheads="1"/>
          </p:cNvSpPr>
          <p:nvPr/>
        </p:nvSpPr>
        <p:spPr bwMode="auto">
          <a:xfrm>
            <a:off x="250825" y="1773238"/>
            <a:ext cx="8497888" cy="4246562"/>
          </a:xfrm>
          <a:prstGeom prst="rect">
            <a:avLst/>
          </a:prstGeom>
          <a:noFill/>
          <a:ln w="9525">
            <a:noFill/>
            <a:miter lim="800000"/>
            <a:headEnd/>
            <a:tailEnd/>
          </a:ln>
        </p:spPr>
        <p:txBody>
          <a:bodyPr>
            <a:spAutoFit/>
          </a:bodyPr>
          <a:lstStyle/>
          <a:p>
            <a:pPr fontAlgn="base">
              <a:spcBef>
                <a:spcPct val="50000"/>
              </a:spcBef>
              <a:spcAft>
                <a:spcPct val="0"/>
              </a:spcAft>
            </a:pPr>
            <a:r>
              <a:rPr lang="en-ZA" b="1">
                <a:solidFill>
                  <a:srgbClr val="000000"/>
                </a:solidFill>
              </a:rPr>
              <a:t>2. INFORMATION CONTENT, INDUSTRIAL COMPETITIVENESS AND INNOVATION</a:t>
            </a:r>
          </a:p>
          <a:p>
            <a:pPr fontAlgn="base">
              <a:spcBef>
                <a:spcPct val="50000"/>
              </a:spcBef>
              <a:spcAft>
                <a:spcPct val="0"/>
              </a:spcAft>
              <a:buFontTx/>
              <a:buChar char="•"/>
            </a:pPr>
            <a:r>
              <a:rPr lang="en-ZA">
                <a:solidFill>
                  <a:srgbClr val="000000"/>
                </a:solidFill>
              </a:rPr>
              <a:t>It is important to realise that economies of the information age are more knowledge driven than before.</a:t>
            </a:r>
          </a:p>
          <a:p>
            <a:pPr fontAlgn="base">
              <a:spcBef>
                <a:spcPct val="50000"/>
              </a:spcBef>
              <a:spcAft>
                <a:spcPct val="0"/>
              </a:spcAft>
              <a:buFontTx/>
              <a:buChar char="•"/>
            </a:pPr>
            <a:r>
              <a:rPr lang="en-ZA">
                <a:solidFill>
                  <a:srgbClr val="000000"/>
                </a:solidFill>
              </a:rPr>
              <a:t>On the other hand industrial competitiveness and innovation are strongly dependent on the availability of information for research and development.</a:t>
            </a:r>
          </a:p>
          <a:p>
            <a:pPr fontAlgn="base">
              <a:spcBef>
                <a:spcPct val="50000"/>
              </a:spcBef>
              <a:spcAft>
                <a:spcPct val="0"/>
              </a:spcAft>
              <a:buFontTx/>
              <a:buChar char="•"/>
            </a:pPr>
            <a:r>
              <a:rPr lang="en-ZA">
                <a:solidFill>
                  <a:srgbClr val="000000"/>
                </a:solidFill>
              </a:rPr>
              <a:t>Therefore to enhance competitiveness and innovation the country need to strengthen its information resource base.</a:t>
            </a:r>
          </a:p>
          <a:p>
            <a:pPr fontAlgn="base">
              <a:spcBef>
                <a:spcPct val="50000"/>
              </a:spcBef>
              <a:spcAft>
                <a:spcPct val="0"/>
              </a:spcAft>
            </a:pPr>
            <a:r>
              <a:rPr lang="en-ZA" b="1">
                <a:solidFill>
                  <a:srgbClr val="000000"/>
                </a:solidFill>
              </a:rPr>
              <a:t>3. LITERACY AND EDUCATIONAL SKILLS</a:t>
            </a:r>
          </a:p>
          <a:p>
            <a:pPr fontAlgn="base">
              <a:spcBef>
                <a:spcPct val="50000"/>
              </a:spcBef>
              <a:spcAft>
                <a:spcPct val="0"/>
              </a:spcAft>
              <a:buFontTx/>
              <a:buChar char="•"/>
            </a:pPr>
            <a:r>
              <a:rPr lang="en-ZA">
                <a:solidFill>
                  <a:srgbClr val="000000"/>
                </a:solidFill>
              </a:rPr>
              <a:t>Literacy enables people to utilise information.</a:t>
            </a:r>
          </a:p>
          <a:p>
            <a:pPr fontAlgn="base">
              <a:spcBef>
                <a:spcPct val="50000"/>
              </a:spcBef>
              <a:spcAft>
                <a:spcPct val="0"/>
              </a:spcAft>
              <a:buFontTx/>
              <a:buChar char="•"/>
            </a:pPr>
            <a:r>
              <a:rPr lang="en-ZA">
                <a:solidFill>
                  <a:srgbClr val="000000"/>
                </a:solidFill>
              </a:rPr>
              <a:t>It is important that educational policies should improve the literacy levels of the majority of the people</a:t>
            </a:r>
            <a:endParaRPr lang="en-US">
              <a:solidFill>
                <a:srgbClr val="000000"/>
              </a:solidFill>
            </a:endParaRPr>
          </a:p>
        </p:txBody>
      </p:sp>
    </p:spTree>
    <p:extLst>
      <p:ext uri="{BB962C8B-B14F-4D97-AF65-F5344CB8AC3E}">
        <p14:creationId xmlns:p14="http://schemas.microsoft.com/office/powerpoint/2010/main" val="794300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0" y="260350"/>
            <a:ext cx="8229600" cy="1492250"/>
          </a:xfrm>
        </p:spPr>
        <p:txBody>
          <a:bodyPr anchor="ctr">
            <a:normAutofit fontScale="90000"/>
          </a:bodyPr>
          <a:lstStyle/>
          <a:p>
            <a:pPr eaLnBrk="1" hangingPunct="1">
              <a:defRPr/>
            </a:pPr>
            <a:r>
              <a:rPr lang="en-US" sz="3100" smtClean="0">
                <a:effectLst>
                  <a:outerShdw blurRad="38100" dist="38100" dir="2700000" algn="tl">
                    <a:srgbClr val="C0C0C0"/>
                  </a:outerShdw>
                </a:effectLst>
              </a:rPr>
              <a:t/>
            </a:r>
            <a:br>
              <a:rPr lang="en-US" sz="3100" smtClean="0">
                <a:effectLst>
                  <a:outerShdw blurRad="38100" dist="38100" dir="2700000" algn="tl">
                    <a:srgbClr val="C0C0C0"/>
                  </a:outerShdw>
                </a:effectLst>
              </a:rPr>
            </a:br>
            <a:r>
              <a:rPr lang="en-US" sz="3100" smtClean="0">
                <a:effectLst>
                  <a:outerShdw blurRad="38100" dist="38100" dir="2700000" algn="tl">
                    <a:srgbClr val="C0C0C0"/>
                  </a:outerShdw>
                </a:effectLst>
              </a:rPr>
              <a:t>What are the challenges of information policy?</a:t>
            </a:r>
            <a:r>
              <a:rPr lang="en-ZA" sz="3100" smtClean="0">
                <a:effectLst>
                  <a:outerShdw blurRad="38100" dist="38100" dir="2700000" algn="tl">
                    <a:srgbClr val="C0C0C0"/>
                  </a:outerShdw>
                </a:effectLst>
              </a:rPr>
              <a:t> </a:t>
            </a:r>
            <a:br>
              <a:rPr lang="en-ZA" sz="3100" smtClean="0">
                <a:effectLst>
                  <a:outerShdw blurRad="38100" dist="38100" dir="2700000" algn="tl">
                    <a:srgbClr val="C0C0C0"/>
                  </a:outerShdw>
                </a:effectLst>
              </a:rPr>
            </a:br>
            <a:endParaRPr lang="en-US" sz="3100" smtClean="0">
              <a:effectLst>
                <a:outerShdw blurRad="38100" dist="38100" dir="2700000" algn="tl">
                  <a:srgbClr val="C0C0C0"/>
                </a:outerShdw>
              </a:effectLst>
            </a:endParaRPr>
          </a:p>
        </p:txBody>
      </p:sp>
      <p:sp>
        <p:nvSpPr>
          <p:cNvPr id="49155" name="Text Box 3"/>
          <p:cNvSpPr txBox="1">
            <a:spLocks noChangeArrowheads="1"/>
          </p:cNvSpPr>
          <p:nvPr/>
        </p:nvSpPr>
        <p:spPr bwMode="auto">
          <a:xfrm>
            <a:off x="250825" y="2060575"/>
            <a:ext cx="8642350" cy="1754188"/>
          </a:xfrm>
          <a:prstGeom prst="rect">
            <a:avLst/>
          </a:prstGeom>
          <a:noFill/>
          <a:ln w="9525">
            <a:noFill/>
            <a:miter lim="800000"/>
            <a:headEnd/>
            <a:tailEnd/>
          </a:ln>
        </p:spPr>
        <p:txBody>
          <a:bodyPr>
            <a:spAutoFit/>
          </a:bodyPr>
          <a:lstStyle/>
          <a:p>
            <a:pPr fontAlgn="base">
              <a:spcBef>
                <a:spcPct val="50000"/>
              </a:spcBef>
              <a:spcAft>
                <a:spcPct val="0"/>
              </a:spcAft>
            </a:pPr>
            <a:r>
              <a:rPr lang="en-ZA" sz="2400" b="1">
                <a:solidFill>
                  <a:srgbClr val="000000"/>
                </a:solidFill>
              </a:rPr>
              <a:t>4. TELECOMMUNICATIONS AND INFRASTRUCTURE</a:t>
            </a:r>
          </a:p>
          <a:p>
            <a:pPr fontAlgn="base">
              <a:spcBef>
                <a:spcPct val="50000"/>
              </a:spcBef>
              <a:spcAft>
                <a:spcPct val="0"/>
              </a:spcAft>
            </a:pPr>
            <a:r>
              <a:rPr lang="en-ZA" sz="2400">
                <a:solidFill>
                  <a:srgbClr val="000000"/>
                </a:solidFill>
              </a:rPr>
              <a:t>The country's infrastructure  and the telecommunications industry has to be developed and regulated to enhance accessibility to information.</a:t>
            </a:r>
            <a:endParaRPr lang="en-US" sz="2400">
              <a:solidFill>
                <a:srgbClr val="000000"/>
              </a:solidFill>
            </a:endParaRPr>
          </a:p>
        </p:txBody>
      </p:sp>
    </p:spTree>
    <p:extLst>
      <p:ext uri="{BB962C8B-B14F-4D97-AF65-F5344CB8AC3E}">
        <p14:creationId xmlns:p14="http://schemas.microsoft.com/office/powerpoint/2010/main" val="505955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0" y="0"/>
            <a:ext cx="8713788" cy="836613"/>
          </a:xfrm>
        </p:spPr>
        <p:txBody>
          <a:bodyPr anchor="ctr"/>
          <a:lstStyle/>
          <a:p>
            <a:pPr eaLnBrk="1" hangingPunct="1">
              <a:defRPr/>
            </a:pPr>
            <a:r>
              <a:rPr lang="en-US" smtClean="0">
                <a:effectLst>
                  <a:outerShdw blurRad="38100" dist="38100" dir="2700000" algn="tl">
                    <a:srgbClr val="C0C0C0"/>
                  </a:outerShdw>
                </a:effectLst>
              </a:rPr>
              <a:t>Objectives of the Lecture</a:t>
            </a:r>
          </a:p>
        </p:txBody>
      </p:sp>
      <p:sp>
        <p:nvSpPr>
          <p:cNvPr id="57347" name="Rectangle 3"/>
          <p:cNvSpPr>
            <a:spLocks noGrp="1" noChangeArrowheads="1"/>
          </p:cNvSpPr>
          <p:nvPr>
            <p:ph type="body" idx="4294967295"/>
          </p:nvPr>
        </p:nvSpPr>
        <p:spPr>
          <a:xfrm>
            <a:off x="0" y="1123950"/>
            <a:ext cx="8229600" cy="4972050"/>
          </a:xfrm>
        </p:spPr>
        <p:txBody>
          <a:bodyPr/>
          <a:lstStyle/>
          <a:p>
            <a:pPr eaLnBrk="1" hangingPunct="1">
              <a:lnSpc>
                <a:spcPct val="90000"/>
              </a:lnSpc>
              <a:defRPr/>
            </a:pPr>
            <a:r>
              <a:rPr lang="en-US" sz="2200" smtClean="0">
                <a:effectLst>
                  <a:outerShdw blurRad="38100" dist="38100" dir="2700000" algn="tl">
                    <a:srgbClr val="C0C0C0"/>
                  </a:outerShdw>
                </a:effectLst>
              </a:rPr>
              <a:t>Differentiate between a policy and an information policy</a:t>
            </a:r>
          </a:p>
          <a:p>
            <a:pPr eaLnBrk="1" hangingPunct="1">
              <a:lnSpc>
                <a:spcPct val="90000"/>
              </a:lnSpc>
              <a:defRPr/>
            </a:pPr>
            <a:r>
              <a:rPr lang="en-US" sz="2200" smtClean="0">
                <a:effectLst>
                  <a:outerShdw blurRad="38100" dist="38100" dir="2700000" algn="tl">
                    <a:srgbClr val="C0C0C0"/>
                  </a:outerShdw>
                </a:effectLst>
              </a:rPr>
              <a:t>Discuss the differences between mores/morals, ethics and laws</a:t>
            </a:r>
          </a:p>
          <a:p>
            <a:pPr eaLnBrk="1" hangingPunct="1">
              <a:lnSpc>
                <a:spcPct val="90000"/>
              </a:lnSpc>
              <a:defRPr/>
            </a:pPr>
            <a:r>
              <a:rPr lang="en-US" sz="2200" smtClean="0">
                <a:effectLst>
                  <a:outerShdw blurRad="38100" dist="38100" dir="2700000" algn="tl">
                    <a:srgbClr val="C0C0C0"/>
                  </a:outerShdw>
                </a:effectLst>
              </a:rPr>
              <a:t>Outline the functions of an information policy</a:t>
            </a:r>
          </a:p>
          <a:p>
            <a:pPr eaLnBrk="1" hangingPunct="1">
              <a:lnSpc>
                <a:spcPct val="90000"/>
              </a:lnSpc>
              <a:defRPr/>
            </a:pPr>
            <a:r>
              <a:rPr lang="en-US" sz="2200" smtClean="0">
                <a:effectLst>
                  <a:outerShdw blurRad="38100" dist="38100" dir="2700000" algn="tl">
                    <a:srgbClr val="C0C0C0"/>
                  </a:outerShdw>
                </a:effectLst>
              </a:rPr>
              <a:t>Describe the requirements of an information policy</a:t>
            </a:r>
          </a:p>
          <a:p>
            <a:pPr eaLnBrk="1" hangingPunct="1">
              <a:lnSpc>
                <a:spcPct val="90000"/>
              </a:lnSpc>
              <a:defRPr/>
            </a:pPr>
            <a:r>
              <a:rPr lang="en-US" sz="2200" smtClean="0">
                <a:effectLst>
                  <a:outerShdw blurRad="38100" dist="38100" dir="2700000" algn="tl">
                    <a:srgbClr val="C0C0C0"/>
                  </a:outerShdw>
                </a:effectLst>
              </a:rPr>
              <a:t>Discuss  the components of a national information policy</a:t>
            </a:r>
          </a:p>
          <a:p>
            <a:pPr eaLnBrk="1" hangingPunct="1">
              <a:lnSpc>
                <a:spcPct val="90000"/>
              </a:lnSpc>
              <a:defRPr/>
            </a:pPr>
            <a:r>
              <a:rPr lang="en-US" sz="2200" smtClean="0">
                <a:effectLst>
                  <a:outerShdw blurRad="38100" dist="38100" dir="2700000" algn="tl">
                    <a:srgbClr val="C0C0C0"/>
                  </a:outerShdw>
                </a:effectLst>
              </a:rPr>
              <a:t>Describe the levels of an information policy and sketch Rowland’s Hierarchical levels of an information policy</a:t>
            </a:r>
          </a:p>
          <a:p>
            <a:pPr eaLnBrk="1" hangingPunct="1">
              <a:lnSpc>
                <a:spcPct val="90000"/>
              </a:lnSpc>
              <a:defRPr/>
            </a:pPr>
            <a:r>
              <a:rPr lang="en-US" sz="2200" smtClean="0">
                <a:effectLst>
                  <a:outerShdw blurRad="38100" dist="38100" dir="2700000" algn="tl">
                    <a:srgbClr val="C0C0C0"/>
                  </a:outerShdw>
                </a:effectLst>
              </a:rPr>
              <a:t>Examine the role of South Africa Government in formulating information policy</a:t>
            </a:r>
          </a:p>
          <a:p>
            <a:pPr eaLnBrk="1" hangingPunct="1">
              <a:lnSpc>
                <a:spcPct val="90000"/>
              </a:lnSpc>
              <a:defRPr/>
            </a:pPr>
            <a:r>
              <a:rPr lang="en-US" sz="2200" smtClean="0">
                <a:effectLst>
                  <a:outerShdw blurRad="38100" dist="38100" dir="2700000" algn="tl">
                    <a:srgbClr val="C0C0C0"/>
                  </a:outerShdw>
                </a:effectLst>
              </a:rPr>
              <a:t>Describe  examples information policies in South Africa</a:t>
            </a:r>
          </a:p>
          <a:p>
            <a:pPr eaLnBrk="1" hangingPunct="1">
              <a:lnSpc>
                <a:spcPct val="90000"/>
              </a:lnSpc>
              <a:defRPr/>
            </a:pPr>
            <a:r>
              <a:rPr lang="en-US" sz="2200" smtClean="0">
                <a:effectLst>
                  <a:outerShdw blurRad="38100" dist="38100" dir="2700000" algn="tl">
                    <a:srgbClr val="C0C0C0"/>
                  </a:outerShdw>
                </a:effectLst>
              </a:rPr>
              <a:t>Discuss the challenges facing  information policy </a:t>
            </a:r>
          </a:p>
          <a:p>
            <a:pPr eaLnBrk="1" hangingPunct="1">
              <a:lnSpc>
                <a:spcPct val="90000"/>
              </a:lnSpc>
              <a:defRPr/>
            </a:pPr>
            <a:endParaRPr lang="en-US" sz="2200" smtClean="0">
              <a:effectLst>
                <a:outerShdw blurRad="38100" dist="38100" dir="2700000" algn="tl">
                  <a:srgbClr val="C0C0C0"/>
                </a:outerShdw>
              </a:effectLst>
            </a:endParaRPr>
          </a:p>
          <a:p>
            <a:pPr eaLnBrk="1" hangingPunct="1">
              <a:lnSpc>
                <a:spcPct val="90000"/>
              </a:lnSpc>
              <a:defRPr/>
            </a:pPr>
            <a:endParaRPr lang="en-US" sz="2100" smtClean="0">
              <a:effectLst>
                <a:outerShdw blurRad="38100" dist="38100" dir="2700000" algn="tl">
                  <a:srgbClr val="C0C0C0"/>
                </a:outerShdw>
              </a:effectLst>
            </a:endParaRPr>
          </a:p>
        </p:txBody>
      </p:sp>
      <p:sp>
        <p:nvSpPr>
          <p:cNvPr id="31748" name="Rectangle 4"/>
          <p:cNvSpPr>
            <a:spLocks noChangeArrowheads="1"/>
          </p:cNvSpPr>
          <p:nvPr/>
        </p:nvSpPr>
        <p:spPr bwMode="auto">
          <a:xfrm>
            <a:off x="250825" y="2649538"/>
            <a:ext cx="8893175" cy="779462"/>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endParaRPr lang="en-US">
              <a:solidFill>
                <a:srgbClr val="000000"/>
              </a:solidFill>
            </a:endParaRPr>
          </a:p>
          <a:p>
            <a:pPr marL="342900" indent="-342900" eaLnBrk="0" fontAlgn="base" hangingPunct="0">
              <a:spcBef>
                <a:spcPct val="50000"/>
              </a:spcBef>
              <a:spcAft>
                <a:spcPct val="0"/>
              </a:spcAft>
            </a:pPr>
            <a:endParaRPr lang="en-US">
              <a:solidFill>
                <a:srgbClr val="000000"/>
              </a:solidFill>
            </a:endParaRPr>
          </a:p>
        </p:txBody>
      </p:sp>
    </p:spTree>
    <p:extLst>
      <p:ext uri="{BB962C8B-B14F-4D97-AF65-F5344CB8AC3E}">
        <p14:creationId xmlns:p14="http://schemas.microsoft.com/office/powerpoint/2010/main" val="2942552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122238"/>
            <a:ext cx="7543800" cy="1295400"/>
          </a:xfrm>
        </p:spPr>
        <p:txBody>
          <a:bodyPr anchor="ctr"/>
          <a:lstStyle/>
          <a:p>
            <a:pPr eaLnBrk="1" hangingPunct="1">
              <a:defRPr/>
            </a:pPr>
            <a:r>
              <a:rPr lang="en-US" smtClean="0">
                <a:effectLst>
                  <a:outerShdw blurRad="38100" dist="38100" dir="2700000" algn="tl">
                    <a:srgbClr val="C0C0C0"/>
                  </a:outerShdw>
                </a:effectLst>
              </a:rPr>
              <a:t>What are the opportunities</a:t>
            </a:r>
          </a:p>
        </p:txBody>
      </p:sp>
      <p:sp>
        <p:nvSpPr>
          <p:cNvPr id="77827" name="Rectangle 3"/>
          <p:cNvSpPr>
            <a:spLocks noGrp="1" noChangeArrowheads="1"/>
          </p:cNvSpPr>
          <p:nvPr>
            <p:ph type="body" idx="4294967295"/>
          </p:nvPr>
        </p:nvSpPr>
        <p:spPr>
          <a:xfrm>
            <a:off x="0" y="1719263"/>
            <a:ext cx="8229600" cy="4411662"/>
          </a:xfrm>
        </p:spPr>
        <p:txBody>
          <a:bodyPr/>
          <a:lstStyle/>
          <a:p>
            <a:pPr eaLnBrk="1" hangingPunct="1">
              <a:lnSpc>
                <a:spcPct val="90000"/>
              </a:lnSpc>
              <a:defRPr/>
            </a:pPr>
            <a:r>
              <a:rPr lang="en-US" smtClean="0">
                <a:effectLst>
                  <a:outerShdw blurRad="38100" dist="38100" dir="2700000" algn="tl">
                    <a:srgbClr val="C0C0C0"/>
                  </a:outerShdw>
                </a:effectLst>
              </a:rPr>
              <a:t>Government support/sensitivity through development of information policies and promulgation of  information legislations eg</a:t>
            </a:r>
          </a:p>
          <a:p>
            <a:pPr lvl="1" eaLnBrk="1" hangingPunct="1">
              <a:lnSpc>
                <a:spcPct val="90000"/>
              </a:lnSpc>
              <a:defRPr/>
            </a:pPr>
            <a:r>
              <a:rPr lang="en-US" smtClean="0">
                <a:effectLst>
                  <a:outerShdw blurRad="38100" dist="38100" dir="2700000" algn="tl">
                    <a:srgbClr val="C0C0C0"/>
                  </a:outerShdw>
                </a:effectLst>
              </a:rPr>
              <a:t>S.African  bill of rights and the constitution, provision of infrastructure and resources etc?</a:t>
            </a:r>
          </a:p>
          <a:p>
            <a:pPr eaLnBrk="1" hangingPunct="1">
              <a:lnSpc>
                <a:spcPct val="90000"/>
              </a:lnSpc>
              <a:defRPr/>
            </a:pPr>
            <a:r>
              <a:rPr lang="en-US" smtClean="0">
                <a:effectLst>
                  <a:outerShdw blurRad="38100" dist="38100" dir="2700000" algn="tl">
                    <a:srgbClr val="C0C0C0"/>
                  </a:outerShdw>
                </a:effectLst>
              </a:rPr>
              <a:t>Access to world information eg :</a:t>
            </a:r>
          </a:p>
          <a:p>
            <a:pPr lvl="1" eaLnBrk="1" hangingPunct="1">
              <a:lnSpc>
                <a:spcPct val="90000"/>
              </a:lnSpc>
              <a:defRPr/>
            </a:pPr>
            <a:r>
              <a:rPr lang="en-US" smtClean="0">
                <a:effectLst>
                  <a:outerShdw blurRad="38100" dist="38100" dir="2700000" algn="tl">
                    <a:srgbClr val="C0C0C0"/>
                  </a:outerShdw>
                </a:effectLst>
              </a:rPr>
              <a:t>Internet access enabling massive information sharing/exchange, </a:t>
            </a:r>
          </a:p>
          <a:p>
            <a:pPr lvl="1" eaLnBrk="1" hangingPunct="1">
              <a:lnSpc>
                <a:spcPct val="90000"/>
              </a:lnSpc>
              <a:defRPr/>
            </a:pPr>
            <a:r>
              <a:rPr lang="en-US" smtClean="0">
                <a:effectLst>
                  <a:outerShdw blurRad="38100" dist="38100" dir="2700000" algn="tl">
                    <a:srgbClr val="C0C0C0"/>
                  </a:outerShdw>
                </a:effectLst>
              </a:rPr>
              <a:t>E-commerce</a:t>
            </a:r>
          </a:p>
          <a:p>
            <a:pPr lvl="1" eaLnBrk="1" hangingPunct="1">
              <a:lnSpc>
                <a:spcPct val="90000"/>
              </a:lnSpc>
              <a:defRPr/>
            </a:pPr>
            <a:r>
              <a:rPr lang="en-US" smtClean="0">
                <a:effectLst>
                  <a:outerShdw blurRad="38100" dist="38100" dir="2700000" algn="tl">
                    <a:srgbClr val="C0C0C0"/>
                  </a:outerShdw>
                </a:effectLst>
              </a:rPr>
              <a:t>Mobile Technology-mobile phones </a:t>
            </a:r>
          </a:p>
        </p:txBody>
      </p:sp>
    </p:spTree>
    <p:extLst>
      <p:ext uri="{BB962C8B-B14F-4D97-AF65-F5344CB8AC3E}">
        <p14:creationId xmlns:p14="http://schemas.microsoft.com/office/powerpoint/2010/main" val="3671816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0" y="122238"/>
            <a:ext cx="7543800" cy="1295400"/>
          </a:xfrm>
        </p:spPr>
        <p:txBody>
          <a:bodyPr anchor="ctr"/>
          <a:lstStyle/>
          <a:p>
            <a:pPr eaLnBrk="1" hangingPunct="1">
              <a:defRPr/>
            </a:pPr>
            <a:r>
              <a:rPr lang="en-ZA" smtClean="0">
                <a:effectLst>
                  <a:outerShdw blurRad="38100" dist="38100" dir="2700000" algn="tl">
                    <a:srgbClr val="C0C0C0"/>
                  </a:outerShdw>
                </a:effectLst>
              </a:rPr>
              <a:t>Review Questions </a:t>
            </a:r>
            <a:endParaRPr lang="en-US" smtClean="0">
              <a:effectLst>
                <a:outerShdw blurRad="38100" dist="38100" dir="2700000" algn="tl">
                  <a:srgbClr val="C0C0C0"/>
                </a:outerShdw>
              </a:effectLst>
            </a:endParaRPr>
          </a:p>
        </p:txBody>
      </p:sp>
      <p:sp>
        <p:nvSpPr>
          <p:cNvPr id="54275" name="Text Box 3"/>
          <p:cNvSpPr txBox="1">
            <a:spLocks noChangeArrowheads="1"/>
          </p:cNvSpPr>
          <p:nvPr/>
        </p:nvSpPr>
        <p:spPr bwMode="auto">
          <a:xfrm>
            <a:off x="250825" y="1557338"/>
            <a:ext cx="8569325" cy="47688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buFontTx/>
              <a:buAutoNum type="arabicPeriod"/>
            </a:pPr>
            <a:r>
              <a:rPr lang="en-US" dirty="0">
                <a:solidFill>
                  <a:srgbClr val="000000"/>
                </a:solidFill>
              </a:rPr>
              <a:t>Differentiate between a policy and an information policy</a:t>
            </a:r>
          </a:p>
          <a:p>
            <a:pPr marL="342900" indent="-342900" eaLnBrk="0" fontAlgn="base" hangingPunct="0">
              <a:spcBef>
                <a:spcPct val="50000"/>
              </a:spcBef>
              <a:spcAft>
                <a:spcPct val="0"/>
              </a:spcAft>
              <a:buFontTx/>
              <a:buAutoNum type="arabicPeriod"/>
            </a:pPr>
            <a:r>
              <a:rPr lang="en-US" dirty="0">
                <a:solidFill>
                  <a:srgbClr val="000000"/>
                </a:solidFill>
              </a:rPr>
              <a:t>What are the differences between mores/morals, ethics and laws?</a:t>
            </a:r>
          </a:p>
          <a:p>
            <a:pPr marL="342900" indent="-342900" eaLnBrk="0" fontAlgn="base" hangingPunct="0">
              <a:spcBef>
                <a:spcPct val="50000"/>
              </a:spcBef>
              <a:spcAft>
                <a:spcPct val="0"/>
              </a:spcAft>
              <a:buFontTx/>
              <a:buAutoNum type="arabicPeriod"/>
            </a:pPr>
            <a:r>
              <a:rPr lang="en-US" dirty="0">
                <a:solidFill>
                  <a:srgbClr val="000000"/>
                </a:solidFill>
              </a:rPr>
              <a:t>Outline the functions of an information policy</a:t>
            </a:r>
          </a:p>
          <a:p>
            <a:pPr marL="342900" indent="-342900" eaLnBrk="0" fontAlgn="base" hangingPunct="0">
              <a:spcBef>
                <a:spcPct val="50000"/>
              </a:spcBef>
              <a:spcAft>
                <a:spcPct val="0"/>
              </a:spcAft>
              <a:buFontTx/>
              <a:buAutoNum type="arabicPeriod"/>
            </a:pPr>
            <a:r>
              <a:rPr lang="en-US" dirty="0">
                <a:solidFill>
                  <a:srgbClr val="000000"/>
                </a:solidFill>
              </a:rPr>
              <a:t>Describe the requirements of an information policy</a:t>
            </a:r>
          </a:p>
          <a:p>
            <a:pPr marL="342900" indent="-342900" eaLnBrk="0" fontAlgn="base" hangingPunct="0">
              <a:spcBef>
                <a:spcPct val="50000"/>
              </a:spcBef>
              <a:spcAft>
                <a:spcPct val="0"/>
              </a:spcAft>
              <a:buFontTx/>
              <a:buAutoNum type="arabicPeriod"/>
            </a:pPr>
            <a:r>
              <a:rPr lang="en-US" dirty="0">
                <a:solidFill>
                  <a:srgbClr val="000000"/>
                </a:solidFill>
              </a:rPr>
              <a:t>State the components of a national information policy</a:t>
            </a:r>
          </a:p>
          <a:p>
            <a:pPr marL="342900" indent="-342900" eaLnBrk="0" fontAlgn="base" hangingPunct="0">
              <a:spcBef>
                <a:spcPct val="50000"/>
              </a:spcBef>
              <a:spcAft>
                <a:spcPct val="0"/>
              </a:spcAft>
              <a:buFontTx/>
              <a:buAutoNum type="arabicPeriod"/>
            </a:pPr>
            <a:r>
              <a:rPr lang="en-US" dirty="0">
                <a:solidFill>
                  <a:srgbClr val="000000"/>
                </a:solidFill>
              </a:rPr>
              <a:t>Describe the levels of an information policy and sketch Rowland’s Hierarchical levels of an information policy</a:t>
            </a:r>
          </a:p>
          <a:p>
            <a:pPr marL="342900" indent="-342900" eaLnBrk="0" fontAlgn="base" hangingPunct="0">
              <a:spcBef>
                <a:spcPct val="50000"/>
              </a:spcBef>
              <a:spcAft>
                <a:spcPct val="0"/>
              </a:spcAft>
              <a:buFontTx/>
              <a:buAutoNum type="arabicPeriod"/>
            </a:pPr>
            <a:r>
              <a:rPr lang="en-US" dirty="0">
                <a:solidFill>
                  <a:srgbClr val="000000"/>
                </a:solidFill>
              </a:rPr>
              <a:t>State the role of </a:t>
            </a:r>
            <a:r>
              <a:rPr lang="en-US">
                <a:solidFill>
                  <a:srgbClr val="000000"/>
                </a:solidFill>
              </a:rPr>
              <a:t>South </a:t>
            </a:r>
            <a:r>
              <a:rPr lang="en-US" smtClean="0">
                <a:solidFill>
                  <a:srgbClr val="000000"/>
                </a:solidFill>
              </a:rPr>
              <a:t>African </a:t>
            </a:r>
            <a:r>
              <a:rPr lang="en-US" dirty="0">
                <a:solidFill>
                  <a:srgbClr val="000000"/>
                </a:solidFill>
              </a:rPr>
              <a:t>Government in formulating information policy</a:t>
            </a:r>
          </a:p>
          <a:p>
            <a:pPr marL="342900" indent="-342900" eaLnBrk="0" fontAlgn="base" hangingPunct="0">
              <a:spcBef>
                <a:spcPct val="50000"/>
              </a:spcBef>
              <a:spcAft>
                <a:spcPct val="0"/>
              </a:spcAft>
              <a:buFontTx/>
              <a:buAutoNum type="arabicPeriod"/>
            </a:pPr>
            <a:r>
              <a:rPr lang="en-US" dirty="0">
                <a:solidFill>
                  <a:srgbClr val="000000"/>
                </a:solidFill>
              </a:rPr>
              <a:t>Describe any five information policies in South Africa</a:t>
            </a:r>
          </a:p>
          <a:p>
            <a:pPr marL="342900" indent="-342900" eaLnBrk="0" fontAlgn="base" hangingPunct="0">
              <a:spcBef>
                <a:spcPct val="50000"/>
              </a:spcBef>
              <a:spcAft>
                <a:spcPct val="0"/>
              </a:spcAft>
              <a:buFontTx/>
              <a:buAutoNum type="arabicPeriod"/>
            </a:pPr>
            <a:r>
              <a:rPr lang="en-US" dirty="0">
                <a:solidFill>
                  <a:srgbClr val="000000"/>
                </a:solidFill>
              </a:rPr>
              <a:t>What are the challenges facing  information policy ?</a:t>
            </a:r>
          </a:p>
          <a:p>
            <a:pPr marL="342900" indent="-342900" eaLnBrk="0" fontAlgn="base" hangingPunct="0">
              <a:spcBef>
                <a:spcPct val="50000"/>
              </a:spcBef>
              <a:spcAft>
                <a:spcPct val="0"/>
              </a:spcAft>
              <a:buFontTx/>
              <a:buAutoNum type="arabicPeriod"/>
            </a:pPr>
            <a:r>
              <a:rPr lang="en-US" dirty="0">
                <a:solidFill>
                  <a:srgbClr val="000000"/>
                </a:solidFill>
              </a:rPr>
              <a:t> What are the opportunities?</a:t>
            </a:r>
          </a:p>
          <a:p>
            <a:pPr marL="342900" indent="-342900" eaLnBrk="0" fontAlgn="base" hangingPunct="0">
              <a:spcBef>
                <a:spcPct val="50000"/>
              </a:spcBef>
              <a:spcAft>
                <a:spcPct val="0"/>
              </a:spcAft>
            </a:pPr>
            <a:endParaRPr lang="en-US" dirty="0">
              <a:solidFill>
                <a:srgbClr val="000000"/>
              </a:solidFill>
            </a:endParaRPr>
          </a:p>
        </p:txBody>
      </p:sp>
    </p:spTree>
    <p:extLst>
      <p:ext uri="{BB962C8B-B14F-4D97-AF65-F5344CB8AC3E}">
        <p14:creationId xmlns:p14="http://schemas.microsoft.com/office/powerpoint/2010/main" val="1704845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0" y="122238"/>
            <a:ext cx="7543800" cy="1295400"/>
          </a:xfrm>
        </p:spPr>
        <p:txBody>
          <a:bodyPr anchor="ctr"/>
          <a:lstStyle/>
          <a:p>
            <a:pPr eaLnBrk="1" hangingPunct="1">
              <a:defRPr/>
            </a:pPr>
            <a:r>
              <a:rPr lang="en-US" smtClean="0">
                <a:effectLst>
                  <a:outerShdw blurRad="38100" dist="38100" dir="2700000" algn="tl">
                    <a:srgbClr val="C0C0C0"/>
                  </a:outerShdw>
                </a:effectLst>
              </a:rPr>
              <a:t>What is a policy? </a:t>
            </a:r>
          </a:p>
        </p:txBody>
      </p:sp>
      <p:sp>
        <p:nvSpPr>
          <p:cNvPr id="32771" name="Text Box 3"/>
          <p:cNvSpPr txBox="1">
            <a:spLocks noChangeArrowheads="1"/>
          </p:cNvSpPr>
          <p:nvPr/>
        </p:nvSpPr>
        <p:spPr bwMode="auto">
          <a:xfrm>
            <a:off x="250825" y="1341438"/>
            <a:ext cx="8642350" cy="3527425"/>
          </a:xfrm>
          <a:prstGeom prst="rect">
            <a:avLst/>
          </a:prstGeom>
          <a:noFill/>
          <a:ln w="9525">
            <a:noFill/>
            <a:miter lim="800000"/>
            <a:headEnd/>
            <a:tailEnd/>
          </a:ln>
        </p:spPr>
        <p:txBody>
          <a:bodyPr>
            <a:spAutoFit/>
          </a:bodyPr>
          <a:lstStyle/>
          <a:p>
            <a:pPr algn="just" fontAlgn="base">
              <a:spcBef>
                <a:spcPct val="50000"/>
              </a:spcBef>
              <a:spcAft>
                <a:spcPct val="0"/>
              </a:spcAft>
            </a:pPr>
            <a:endParaRPr lang="en-US">
              <a:solidFill>
                <a:srgbClr val="000000"/>
              </a:solidFill>
            </a:endParaRPr>
          </a:p>
          <a:p>
            <a:pPr algn="just" fontAlgn="base">
              <a:spcBef>
                <a:spcPct val="50000"/>
              </a:spcBef>
              <a:spcAft>
                <a:spcPct val="0"/>
              </a:spcAft>
            </a:pPr>
            <a:r>
              <a:rPr lang="en-US">
                <a:solidFill>
                  <a:srgbClr val="000000"/>
                </a:solidFill>
              </a:rPr>
              <a:t>A policy is a plan of action to guide decisions and actions. Thus, policies can be political, management, financial, and administrative mechanisms or tools designed or  arranged to achieve explicit goals.</a:t>
            </a:r>
          </a:p>
          <a:p>
            <a:pPr algn="just" fontAlgn="base">
              <a:spcBef>
                <a:spcPct val="50000"/>
              </a:spcBef>
              <a:spcAft>
                <a:spcPct val="0"/>
              </a:spcAft>
            </a:pPr>
            <a:endParaRPr lang="en-US">
              <a:solidFill>
                <a:srgbClr val="000000"/>
              </a:solidFill>
            </a:endParaRPr>
          </a:p>
          <a:p>
            <a:pPr algn="just" fontAlgn="base">
              <a:spcBef>
                <a:spcPct val="50000"/>
              </a:spcBef>
              <a:spcAft>
                <a:spcPct val="0"/>
              </a:spcAft>
            </a:pPr>
            <a:r>
              <a:rPr lang="en-US">
                <a:solidFill>
                  <a:srgbClr val="000000"/>
                </a:solidFill>
              </a:rPr>
              <a:t>In other words, policies are statements which are typically expressed both in utterance and textual form. They have a distinctive and formal purpose for organisations and governments, to codify and publicize the values which are to inform future practice and thus encapsulate prescription for reform. Policies are oriented to change and action, providing public intent of transforming practice according to ideal values.</a:t>
            </a:r>
          </a:p>
        </p:txBody>
      </p:sp>
    </p:spTree>
    <p:extLst>
      <p:ext uri="{BB962C8B-B14F-4D97-AF65-F5344CB8AC3E}">
        <p14:creationId xmlns:p14="http://schemas.microsoft.com/office/powerpoint/2010/main" val="34116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15240" y="381000"/>
            <a:ext cx="8964613" cy="692150"/>
          </a:xfrm>
        </p:spPr>
        <p:txBody>
          <a:bodyPr anchor="ctr"/>
          <a:lstStyle/>
          <a:p>
            <a:pPr eaLnBrk="1" hangingPunct="1">
              <a:defRPr/>
            </a:pPr>
            <a:r>
              <a:rPr lang="en-US" sz="3500" dirty="0" smtClean="0">
                <a:effectLst>
                  <a:outerShdw blurRad="38100" dist="38100" dir="2700000" algn="tl">
                    <a:srgbClr val="C0C0C0"/>
                  </a:outerShdw>
                </a:effectLst>
              </a:rPr>
              <a:t>What is an Information policy?</a:t>
            </a:r>
          </a:p>
        </p:txBody>
      </p:sp>
      <p:sp>
        <p:nvSpPr>
          <p:cNvPr id="33795" name="Text Box 3"/>
          <p:cNvSpPr txBox="1">
            <a:spLocks noChangeArrowheads="1"/>
          </p:cNvSpPr>
          <p:nvPr/>
        </p:nvSpPr>
        <p:spPr bwMode="auto">
          <a:xfrm>
            <a:off x="250825" y="908050"/>
            <a:ext cx="8569325" cy="5510213"/>
          </a:xfrm>
          <a:prstGeom prst="rect">
            <a:avLst/>
          </a:prstGeom>
          <a:noFill/>
          <a:ln w="9525">
            <a:noFill/>
            <a:miter lim="800000"/>
            <a:headEnd/>
            <a:tailEnd/>
          </a:ln>
        </p:spPr>
        <p:txBody>
          <a:bodyPr>
            <a:spAutoFit/>
          </a:bodyPr>
          <a:lstStyle/>
          <a:p>
            <a:pPr fontAlgn="base">
              <a:spcBef>
                <a:spcPct val="50000"/>
              </a:spcBef>
              <a:spcAft>
                <a:spcPct val="0"/>
              </a:spcAft>
            </a:pPr>
            <a:r>
              <a:rPr lang="en-US" sz="2200" dirty="0">
                <a:solidFill>
                  <a:srgbClr val="000000"/>
                </a:solidFill>
              </a:rPr>
              <a:t>An information policy is a set of  interrelated principles, laws, guidelines, rules, regulations, and procedures, guiding the oversight and management of the information activities, management and processes such as the selection, acquisition, processing, storage, distribution/dissemination and use of information products and services in a society or within a community.  </a:t>
            </a:r>
          </a:p>
          <a:p>
            <a:pPr fontAlgn="base">
              <a:spcBef>
                <a:spcPct val="50000"/>
              </a:spcBef>
              <a:spcAft>
                <a:spcPct val="0"/>
              </a:spcAft>
            </a:pPr>
            <a:r>
              <a:rPr lang="en-US" sz="2200" dirty="0">
                <a:solidFill>
                  <a:srgbClr val="000000"/>
                </a:solidFill>
              </a:rPr>
              <a:t>Thus, an information policy is a guideline or statement or regulation prepared by a government( </a:t>
            </a:r>
            <a:r>
              <a:rPr lang="en-US" sz="2200" dirty="0" err="1">
                <a:solidFill>
                  <a:srgbClr val="000000"/>
                </a:solidFill>
              </a:rPr>
              <a:t>e.g</a:t>
            </a:r>
            <a:r>
              <a:rPr lang="en-US" sz="2200" dirty="0">
                <a:solidFill>
                  <a:srgbClr val="000000"/>
                </a:solidFill>
              </a:rPr>
              <a:t> Republic of South Africa) or an organization( </a:t>
            </a:r>
            <a:r>
              <a:rPr lang="en-US" sz="2200" dirty="0" err="1">
                <a:solidFill>
                  <a:srgbClr val="000000"/>
                </a:solidFill>
              </a:rPr>
              <a:t>e.g</a:t>
            </a:r>
            <a:r>
              <a:rPr lang="en-US" sz="2200" dirty="0">
                <a:solidFill>
                  <a:srgbClr val="000000"/>
                </a:solidFill>
              </a:rPr>
              <a:t> the University of Zululand, SRC) or individual( </a:t>
            </a:r>
            <a:r>
              <a:rPr lang="en-US" sz="2200" dirty="0" err="1">
                <a:solidFill>
                  <a:srgbClr val="000000"/>
                </a:solidFill>
              </a:rPr>
              <a:t>e.g</a:t>
            </a:r>
            <a:r>
              <a:rPr lang="en-US" sz="2200" dirty="0">
                <a:solidFill>
                  <a:srgbClr val="000000"/>
                </a:solidFill>
              </a:rPr>
              <a:t> a manager, lecturer, student)  for guiding decisions and actions by its target users( </a:t>
            </a:r>
            <a:r>
              <a:rPr lang="en-US" sz="2200" dirty="0" err="1">
                <a:solidFill>
                  <a:srgbClr val="000000"/>
                </a:solidFill>
              </a:rPr>
              <a:t>e.g</a:t>
            </a:r>
            <a:r>
              <a:rPr lang="en-US" sz="2200" dirty="0">
                <a:solidFill>
                  <a:srgbClr val="000000"/>
                </a:solidFill>
              </a:rPr>
              <a:t> citizen, employees, employers, students, information users, customers </a:t>
            </a:r>
            <a:r>
              <a:rPr lang="en-US" sz="2200" dirty="0" err="1">
                <a:solidFill>
                  <a:srgbClr val="000000"/>
                </a:solidFill>
              </a:rPr>
              <a:t>etc</a:t>
            </a:r>
            <a:r>
              <a:rPr lang="en-US" sz="2200" dirty="0">
                <a:solidFill>
                  <a:srgbClr val="000000"/>
                </a:solidFill>
              </a:rPr>
              <a:t>). </a:t>
            </a:r>
          </a:p>
          <a:p>
            <a:pPr fontAlgn="base">
              <a:spcBef>
                <a:spcPct val="50000"/>
              </a:spcBef>
              <a:spcAft>
                <a:spcPct val="0"/>
              </a:spcAft>
            </a:pPr>
            <a:r>
              <a:rPr lang="en-US" sz="2200" dirty="0">
                <a:solidFill>
                  <a:srgbClr val="000000"/>
                </a:solidFill>
              </a:rPr>
              <a:t>Policy approaches differ from country to country. It is argued that there is nothing like single information policy, but rather different policies that addresses specific issues related to information. </a:t>
            </a:r>
          </a:p>
        </p:txBody>
      </p:sp>
    </p:spTree>
    <p:extLst>
      <p:ext uri="{BB962C8B-B14F-4D97-AF65-F5344CB8AC3E}">
        <p14:creationId xmlns:p14="http://schemas.microsoft.com/office/powerpoint/2010/main" val="3614754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0" y="0"/>
            <a:ext cx="9144000" cy="1196975"/>
          </a:xfrm>
        </p:spPr>
        <p:txBody>
          <a:bodyPr anchor="ctr"/>
          <a:lstStyle/>
          <a:p>
            <a:pPr eaLnBrk="1" hangingPunct="1">
              <a:defRPr/>
            </a:pPr>
            <a:r>
              <a:rPr lang="en-US" sz="3200" smtClean="0">
                <a:effectLst>
                  <a:outerShdw blurRad="38100" dist="38100" dir="2700000" algn="tl">
                    <a:srgbClr val="C0C0C0"/>
                  </a:outerShdw>
                </a:effectLst>
              </a:rPr>
              <a:t>What are the functions of information policies?</a:t>
            </a:r>
          </a:p>
        </p:txBody>
      </p:sp>
      <p:sp>
        <p:nvSpPr>
          <p:cNvPr id="34819" name="Text Box 3"/>
          <p:cNvSpPr txBox="1">
            <a:spLocks noChangeArrowheads="1"/>
          </p:cNvSpPr>
          <p:nvPr/>
        </p:nvSpPr>
        <p:spPr bwMode="auto">
          <a:xfrm>
            <a:off x="395288" y="1196975"/>
            <a:ext cx="8137525" cy="4492625"/>
          </a:xfrm>
          <a:prstGeom prst="rect">
            <a:avLst/>
          </a:prstGeom>
          <a:noFill/>
          <a:ln w="9525">
            <a:noFill/>
            <a:miter lim="800000"/>
            <a:headEnd/>
            <a:tailEnd/>
          </a:ln>
        </p:spPr>
        <p:txBody>
          <a:bodyPr>
            <a:spAutoFit/>
          </a:bodyPr>
          <a:lstStyle/>
          <a:p>
            <a:pPr eaLnBrk="0" fontAlgn="base" hangingPunct="0">
              <a:spcBef>
                <a:spcPct val="50000"/>
              </a:spcBef>
              <a:spcAft>
                <a:spcPct val="0"/>
              </a:spcAft>
              <a:buFontTx/>
              <a:buChar char="•"/>
            </a:pPr>
            <a:r>
              <a:rPr lang="en-ZA" sz="2200">
                <a:solidFill>
                  <a:srgbClr val="000000"/>
                </a:solidFill>
              </a:rPr>
              <a:t>They guide and direct actions and decisions on how information management, products and services may be handled.</a:t>
            </a:r>
          </a:p>
          <a:p>
            <a:pPr eaLnBrk="0" fontAlgn="base" hangingPunct="0">
              <a:spcBef>
                <a:spcPct val="50000"/>
              </a:spcBef>
              <a:spcAft>
                <a:spcPct val="0"/>
              </a:spcAft>
              <a:buFontTx/>
              <a:buChar char="•"/>
            </a:pPr>
            <a:r>
              <a:rPr lang="en-ZA" sz="2200">
                <a:solidFill>
                  <a:srgbClr val="000000"/>
                </a:solidFill>
              </a:rPr>
              <a:t>They support optimal management information systems,centres and service</a:t>
            </a:r>
          </a:p>
          <a:p>
            <a:pPr eaLnBrk="0" fontAlgn="base" hangingPunct="0">
              <a:spcBef>
                <a:spcPct val="50000"/>
              </a:spcBef>
              <a:spcAft>
                <a:spcPct val="0"/>
              </a:spcAft>
              <a:buFontTx/>
              <a:buChar char="•"/>
            </a:pPr>
            <a:r>
              <a:rPr lang="en-ZA" sz="2200">
                <a:solidFill>
                  <a:srgbClr val="000000"/>
                </a:solidFill>
              </a:rPr>
              <a:t>They offer standards( normalize activities and functions) for actions and decision that are uniform, consistent and unbiased.</a:t>
            </a:r>
          </a:p>
          <a:p>
            <a:pPr eaLnBrk="0" fontAlgn="base" hangingPunct="0">
              <a:spcBef>
                <a:spcPct val="50000"/>
              </a:spcBef>
              <a:spcAft>
                <a:spcPct val="0"/>
              </a:spcAft>
              <a:buFontTx/>
              <a:buChar char="•"/>
            </a:pPr>
            <a:r>
              <a:rPr lang="en-ZA" sz="2200">
                <a:solidFill>
                  <a:srgbClr val="000000"/>
                </a:solidFill>
              </a:rPr>
              <a:t>They state the rights and responsibilities of information providers, users and managers  and indicate the range of  information products and services that may be or not provided.</a:t>
            </a:r>
          </a:p>
          <a:p>
            <a:pPr eaLnBrk="0" fontAlgn="base" hangingPunct="0">
              <a:spcBef>
                <a:spcPct val="50000"/>
              </a:spcBef>
              <a:spcAft>
                <a:spcPct val="0"/>
              </a:spcAft>
              <a:buFontTx/>
              <a:buChar char="•"/>
            </a:pPr>
            <a:r>
              <a:rPr lang="en-ZA" sz="2200">
                <a:solidFill>
                  <a:srgbClr val="000000"/>
                </a:solidFill>
              </a:rPr>
              <a:t>They fulfill management functions</a:t>
            </a:r>
          </a:p>
        </p:txBody>
      </p:sp>
    </p:spTree>
    <p:extLst>
      <p:ext uri="{BB962C8B-B14F-4D97-AF65-F5344CB8AC3E}">
        <p14:creationId xmlns:p14="http://schemas.microsoft.com/office/powerpoint/2010/main" val="2464936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0" y="0"/>
            <a:ext cx="9144000" cy="1196975"/>
          </a:xfrm>
        </p:spPr>
        <p:txBody>
          <a:bodyPr anchor="ctr"/>
          <a:lstStyle/>
          <a:p>
            <a:pPr eaLnBrk="1" hangingPunct="1">
              <a:defRPr/>
            </a:pPr>
            <a:r>
              <a:rPr lang="en-US" sz="3100" smtClean="0">
                <a:effectLst>
                  <a:outerShdw blurRad="38100" dist="38100" dir="2700000" algn="tl">
                    <a:srgbClr val="C0C0C0"/>
                  </a:outerShdw>
                </a:effectLst>
              </a:rPr>
              <a:t>What are the  requirements of an information policy?</a:t>
            </a:r>
          </a:p>
        </p:txBody>
      </p:sp>
      <p:sp>
        <p:nvSpPr>
          <p:cNvPr id="63491" name="Rectangle 3"/>
          <p:cNvSpPr>
            <a:spLocks noGrp="1" noChangeArrowheads="1"/>
          </p:cNvSpPr>
          <p:nvPr>
            <p:ph type="body" idx="4294967295"/>
          </p:nvPr>
        </p:nvSpPr>
        <p:spPr>
          <a:xfrm>
            <a:off x="0" y="1341438"/>
            <a:ext cx="8229600" cy="5516562"/>
          </a:xfrm>
        </p:spPr>
        <p:txBody>
          <a:bodyPr/>
          <a:lstStyle/>
          <a:p>
            <a:pPr eaLnBrk="1" hangingPunct="1">
              <a:lnSpc>
                <a:spcPct val="90000"/>
              </a:lnSpc>
              <a:defRPr/>
            </a:pPr>
            <a:r>
              <a:rPr lang="en-US" sz="2400" smtClean="0">
                <a:effectLst>
                  <a:outerShdw blurRad="38100" dist="38100" dir="2700000" algn="tl">
                    <a:srgbClr val="C0C0C0"/>
                  </a:outerShdw>
                </a:effectLst>
              </a:rPr>
              <a:t>There should be a need for an information policy</a:t>
            </a:r>
          </a:p>
          <a:p>
            <a:pPr eaLnBrk="1" hangingPunct="1">
              <a:lnSpc>
                <a:spcPct val="90000"/>
              </a:lnSpc>
              <a:defRPr/>
            </a:pPr>
            <a:r>
              <a:rPr lang="en-US" sz="2400" smtClean="0">
                <a:effectLst>
                  <a:outerShdw blurRad="38100" dist="38100" dir="2700000" algn="tl">
                    <a:srgbClr val="C0C0C0"/>
                  </a:outerShdw>
                </a:effectLst>
              </a:rPr>
              <a:t>There must be somebody or people or organisation /body (eg parliament, ministry, department) charged with  the responsibility of drafting or preparing the policy</a:t>
            </a:r>
          </a:p>
          <a:p>
            <a:pPr eaLnBrk="1" hangingPunct="1">
              <a:lnSpc>
                <a:spcPct val="90000"/>
              </a:lnSpc>
              <a:defRPr/>
            </a:pPr>
            <a:r>
              <a:rPr lang="en-US" sz="2400" smtClean="0">
                <a:effectLst>
                  <a:outerShdw blurRad="38100" dist="38100" dir="2700000" algn="tl">
                    <a:srgbClr val="C0C0C0"/>
                  </a:outerShdw>
                </a:effectLst>
              </a:rPr>
              <a:t>There must be instruments of information policy( e.g. Legislations/laws, development plans, official speeches(ie budget speeches) and statements, parliamentary proceedings, minutes of meetings etc)</a:t>
            </a:r>
          </a:p>
          <a:p>
            <a:pPr eaLnBrk="1" hangingPunct="1">
              <a:lnSpc>
                <a:spcPct val="90000"/>
              </a:lnSpc>
              <a:defRPr/>
            </a:pPr>
            <a:r>
              <a:rPr lang="en-US" sz="2400" smtClean="0">
                <a:effectLst>
                  <a:outerShdw blurRad="38100" dist="38100" dir="2700000" algn="tl">
                    <a:srgbClr val="C0C0C0"/>
                  </a:outerShdw>
                </a:effectLst>
              </a:rPr>
              <a:t>There must be an implementation strategy</a:t>
            </a:r>
          </a:p>
          <a:p>
            <a:pPr eaLnBrk="1" hangingPunct="1">
              <a:lnSpc>
                <a:spcPct val="90000"/>
              </a:lnSpc>
              <a:defRPr/>
            </a:pPr>
            <a:r>
              <a:rPr lang="en-US" sz="2400" smtClean="0">
                <a:effectLst>
                  <a:outerShdw blurRad="38100" dist="38100" dir="2700000" algn="tl">
                    <a:srgbClr val="C0C0C0"/>
                  </a:outerShdw>
                </a:effectLst>
              </a:rPr>
              <a:t>There must be a monitoring and evaluation strategy</a:t>
            </a:r>
          </a:p>
        </p:txBody>
      </p:sp>
    </p:spTree>
    <p:extLst>
      <p:ext uri="{BB962C8B-B14F-4D97-AF65-F5344CB8AC3E}">
        <p14:creationId xmlns:p14="http://schemas.microsoft.com/office/powerpoint/2010/main" val="4029189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228600" y="304800"/>
            <a:ext cx="9144000" cy="1052513"/>
          </a:xfrm>
        </p:spPr>
        <p:txBody>
          <a:bodyPr anchor="ctr"/>
          <a:lstStyle/>
          <a:p>
            <a:pPr eaLnBrk="1" hangingPunct="1">
              <a:defRPr/>
            </a:pPr>
            <a:r>
              <a:rPr lang="en-US" sz="2800" dirty="0" smtClean="0">
                <a:effectLst>
                  <a:outerShdw blurRad="38100" dist="38100" dir="2700000" algn="tl">
                    <a:srgbClr val="C0C0C0"/>
                  </a:outerShdw>
                </a:effectLst>
              </a:rPr>
              <a:t>What are the components that form a national information policy in SA?</a:t>
            </a:r>
          </a:p>
        </p:txBody>
      </p:sp>
      <p:sp>
        <p:nvSpPr>
          <p:cNvPr id="36867" name="Text Box 3"/>
          <p:cNvSpPr txBox="1">
            <a:spLocks noChangeArrowheads="1"/>
          </p:cNvSpPr>
          <p:nvPr/>
        </p:nvSpPr>
        <p:spPr bwMode="auto">
          <a:xfrm>
            <a:off x="323850" y="1196975"/>
            <a:ext cx="8424863" cy="5508625"/>
          </a:xfrm>
          <a:prstGeom prst="rect">
            <a:avLst/>
          </a:prstGeom>
          <a:noFill/>
          <a:ln w="9525">
            <a:noFill/>
            <a:miter lim="800000"/>
            <a:headEnd/>
            <a:tailEnd/>
          </a:ln>
        </p:spPr>
        <p:txBody>
          <a:bodyPr>
            <a:spAutoFit/>
          </a:bodyPr>
          <a:lstStyle/>
          <a:p>
            <a:pPr fontAlgn="base">
              <a:spcBef>
                <a:spcPct val="50000"/>
              </a:spcBef>
              <a:spcAft>
                <a:spcPct val="0"/>
              </a:spcAft>
            </a:pPr>
            <a:r>
              <a:rPr lang="en-US" sz="2200" dirty="0">
                <a:solidFill>
                  <a:srgbClr val="000000"/>
                </a:solidFill>
              </a:rPr>
              <a:t>Broadcast and communication channels (radio, television networks, film and </a:t>
            </a:r>
            <a:r>
              <a:rPr lang="en-US" sz="2200" dirty="0" err="1">
                <a:solidFill>
                  <a:srgbClr val="000000"/>
                </a:solidFill>
              </a:rPr>
              <a:t>cinematograpy,telephone</a:t>
            </a:r>
            <a:r>
              <a:rPr lang="en-US" sz="2200" dirty="0">
                <a:solidFill>
                  <a:srgbClr val="000000"/>
                </a:solidFill>
              </a:rPr>
              <a:t>, internet providers, satellite networks and post office).</a:t>
            </a:r>
          </a:p>
          <a:p>
            <a:pPr fontAlgn="base">
              <a:spcBef>
                <a:spcPct val="50000"/>
              </a:spcBef>
              <a:spcAft>
                <a:spcPct val="0"/>
              </a:spcAft>
              <a:buFontTx/>
              <a:buChar char="•"/>
            </a:pPr>
            <a:r>
              <a:rPr lang="en-US" sz="2200" dirty="0">
                <a:solidFill>
                  <a:srgbClr val="000000"/>
                </a:solidFill>
              </a:rPr>
              <a:t>Content services  and contact packages  ( libraries, museums, archives and records centers, information brokers, electronic database providers,  news services, newspapers, magazines and other print media </a:t>
            </a:r>
            <a:r>
              <a:rPr lang="en-US" sz="2200" dirty="0" err="1">
                <a:solidFill>
                  <a:srgbClr val="000000"/>
                </a:solidFill>
              </a:rPr>
              <a:t>etc</a:t>
            </a:r>
            <a:r>
              <a:rPr lang="en-US" sz="2200" dirty="0">
                <a:solidFill>
                  <a:srgbClr val="000000"/>
                </a:solidFill>
              </a:rPr>
              <a:t>).</a:t>
            </a:r>
          </a:p>
          <a:p>
            <a:pPr fontAlgn="base">
              <a:spcBef>
                <a:spcPct val="50000"/>
              </a:spcBef>
              <a:spcAft>
                <a:spcPct val="0"/>
              </a:spcAft>
              <a:buFontTx/>
              <a:buChar char="•"/>
            </a:pPr>
            <a:r>
              <a:rPr lang="en-US" sz="2200" dirty="0">
                <a:solidFill>
                  <a:srgbClr val="000000"/>
                </a:solidFill>
              </a:rPr>
              <a:t>Information and Communication technology (radio, television, telephones, transmission equipment and mail equipment).</a:t>
            </a:r>
          </a:p>
          <a:p>
            <a:pPr fontAlgn="base">
              <a:spcBef>
                <a:spcPct val="50000"/>
              </a:spcBef>
              <a:spcAft>
                <a:spcPct val="0"/>
              </a:spcAft>
              <a:buFontTx/>
              <a:buChar char="•"/>
            </a:pPr>
            <a:r>
              <a:rPr lang="en-US" sz="2200" dirty="0">
                <a:solidFill>
                  <a:srgbClr val="000000"/>
                </a:solidFill>
              </a:rPr>
              <a:t>Facilitation service and information technology (banks, electronic funds transfer, computers, market and business research).</a:t>
            </a:r>
          </a:p>
          <a:p>
            <a:pPr fontAlgn="base">
              <a:spcBef>
                <a:spcPct val="50000"/>
              </a:spcBef>
              <a:spcAft>
                <a:spcPct val="0"/>
              </a:spcAft>
              <a:buFontTx/>
              <a:buChar char="•"/>
            </a:pPr>
            <a:r>
              <a:rPr lang="en-US" sz="2200" dirty="0">
                <a:solidFill>
                  <a:srgbClr val="000000"/>
                </a:solidFill>
              </a:rPr>
              <a:t>Information ethics( rights and responsibilities associated with </a:t>
            </a:r>
            <a:r>
              <a:rPr lang="en-US" sz="2200" dirty="0" err="1">
                <a:solidFill>
                  <a:srgbClr val="000000"/>
                </a:solidFill>
              </a:rPr>
              <a:t>collection,processing,storage</a:t>
            </a:r>
            <a:r>
              <a:rPr lang="en-US" sz="2200" dirty="0">
                <a:solidFill>
                  <a:srgbClr val="000000"/>
                </a:solidFill>
              </a:rPr>
              <a:t>, </a:t>
            </a:r>
            <a:r>
              <a:rPr lang="en-US" sz="2200" dirty="0" err="1">
                <a:solidFill>
                  <a:srgbClr val="000000"/>
                </a:solidFill>
              </a:rPr>
              <a:t>transmision</a:t>
            </a:r>
            <a:r>
              <a:rPr lang="en-US" sz="2200" dirty="0">
                <a:solidFill>
                  <a:srgbClr val="000000"/>
                </a:solidFill>
              </a:rPr>
              <a:t>/</a:t>
            </a:r>
            <a:r>
              <a:rPr lang="en-US" sz="2200" dirty="0" err="1">
                <a:solidFill>
                  <a:srgbClr val="000000"/>
                </a:solidFill>
              </a:rPr>
              <a:t>dissermination</a:t>
            </a:r>
            <a:r>
              <a:rPr lang="en-US" sz="2200" dirty="0">
                <a:solidFill>
                  <a:srgbClr val="000000"/>
                </a:solidFill>
              </a:rPr>
              <a:t> and use of information)</a:t>
            </a:r>
          </a:p>
        </p:txBody>
      </p:sp>
    </p:spTree>
    <p:extLst>
      <p:ext uri="{BB962C8B-B14F-4D97-AF65-F5344CB8AC3E}">
        <p14:creationId xmlns:p14="http://schemas.microsoft.com/office/powerpoint/2010/main" val="821522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0" y="122238"/>
            <a:ext cx="7543800" cy="1295400"/>
          </a:xfrm>
        </p:spPr>
        <p:txBody>
          <a:bodyPr anchor="ctr">
            <a:normAutofit fontScale="90000"/>
          </a:bodyPr>
          <a:lstStyle/>
          <a:p>
            <a:pPr eaLnBrk="1" hangingPunct="1">
              <a:defRPr/>
            </a:pPr>
            <a:r>
              <a:rPr lang="en-US" smtClean="0">
                <a:effectLst>
                  <a:outerShdw blurRad="38100" dist="38100" dir="2700000" algn="tl">
                    <a:srgbClr val="C0C0C0"/>
                  </a:outerShdw>
                </a:effectLst>
              </a:rPr>
              <a:t>What are the Levels of Information Policy?</a:t>
            </a:r>
          </a:p>
        </p:txBody>
      </p:sp>
      <p:sp>
        <p:nvSpPr>
          <p:cNvPr id="37891" name="Text Box 3"/>
          <p:cNvSpPr txBox="1">
            <a:spLocks noChangeArrowheads="1"/>
          </p:cNvSpPr>
          <p:nvPr/>
        </p:nvSpPr>
        <p:spPr bwMode="auto">
          <a:xfrm>
            <a:off x="395288" y="1844675"/>
            <a:ext cx="8353425" cy="3786188"/>
          </a:xfrm>
          <a:prstGeom prst="rect">
            <a:avLst/>
          </a:prstGeom>
          <a:noFill/>
          <a:ln w="9525">
            <a:noFill/>
            <a:miter lim="800000"/>
            <a:headEnd/>
            <a:tailEnd/>
          </a:ln>
        </p:spPr>
        <p:txBody>
          <a:bodyPr>
            <a:spAutoFit/>
          </a:bodyPr>
          <a:lstStyle/>
          <a:p>
            <a:pPr fontAlgn="base">
              <a:spcBef>
                <a:spcPct val="50000"/>
              </a:spcBef>
              <a:spcAft>
                <a:spcPct val="0"/>
              </a:spcAft>
            </a:pPr>
            <a:r>
              <a:rPr lang="en-US" sz="2400">
                <a:solidFill>
                  <a:srgbClr val="000000"/>
                </a:solidFill>
              </a:rPr>
              <a:t>Infrastructural policy that deals with the development of national infrastructures.</a:t>
            </a:r>
          </a:p>
          <a:p>
            <a:pPr fontAlgn="base">
              <a:spcBef>
                <a:spcPct val="50000"/>
              </a:spcBef>
              <a:spcAft>
                <a:spcPct val="0"/>
              </a:spcAft>
            </a:pPr>
            <a:endParaRPr lang="en-US" sz="2400">
              <a:solidFill>
                <a:srgbClr val="000000"/>
              </a:solidFill>
            </a:endParaRPr>
          </a:p>
          <a:p>
            <a:pPr fontAlgn="base">
              <a:spcBef>
                <a:spcPct val="50000"/>
              </a:spcBef>
              <a:spcAft>
                <a:spcPct val="0"/>
              </a:spcAft>
            </a:pPr>
            <a:r>
              <a:rPr lang="en-US" sz="2400">
                <a:solidFill>
                  <a:srgbClr val="000000"/>
                </a:solidFill>
              </a:rPr>
              <a:t>Vertical Information policies that addresses sectoral needs.</a:t>
            </a:r>
          </a:p>
          <a:p>
            <a:pPr fontAlgn="base">
              <a:spcBef>
                <a:spcPct val="50000"/>
              </a:spcBef>
              <a:spcAft>
                <a:spcPct val="0"/>
              </a:spcAft>
            </a:pPr>
            <a:endParaRPr lang="en-US" sz="2400">
              <a:solidFill>
                <a:srgbClr val="000000"/>
              </a:solidFill>
            </a:endParaRPr>
          </a:p>
          <a:p>
            <a:pPr fontAlgn="base">
              <a:spcBef>
                <a:spcPct val="50000"/>
              </a:spcBef>
              <a:spcAft>
                <a:spcPct val="0"/>
              </a:spcAft>
            </a:pPr>
            <a:r>
              <a:rPr lang="en-US" sz="2400">
                <a:solidFill>
                  <a:srgbClr val="000000"/>
                </a:solidFill>
              </a:rPr>
              <a:t>Horizontal Information Policies that impact on broader aspects of society such as freedom of information, freedom of expression and freedom of access.</a:t>
            </a:r>
          </a:p>
        </p:txBody>
      </p:sp>
    </p:spTree>
    <p:extLst>
      <p:ext uri="{BB962C8B-B14F-4D97-AF65-F5344CB8AC3E}">
        <p14:creationId xmlns:p14="http://schemas.microsoft.com/office/powerpoint/2010/main" val="2921790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179388" y="228600"/>
            <a:ext cx="8964612" cy="1052513"/>
          </a:xfrm>
        </p:spPr>
        <p:txBody>
          <a:bodyPr anchor="ctr"/>
          <a:lstStyle/>
          <a:p>
            <a:pPr eaLnBrk="1" hangingPunct="1">
              <a:defRPr/>
            </a:pPr>
            <a:r>
              <a:rPr lang="en-ZA" sz="2600" dirty="0" smtClean="0">
                <a:effectLst>
                  <a:outerShdw blurRad="38100" dist="38100" dir="2700000" algn="tl">
                    <a:srgbClr val="C0C0C0"/>
                  </a:outerShdw>
                </a:effectLst>
              </a:rPr>
              <a:t>What constitutes Rowland's Hierarchical levels of Information Policy?</a:t>
            </a:r>
            <a:endParaRPr lang="en-US" sz="2600" dirty="0" smtClean="0">
              <a:effectLst>
                <a:outerShdw blurRad="38100" dist="38100" dir="2700000" algn="tl">
                  <a:srgbClr val="C0C0C0"/>
                </a:outerShdw>
              </a:effectLst>
            </a:endParaRPr>
          </a:p>
        </p:txBody>
      </p:sp>
      <p:sp>
        <p:nvSpPr>
          <p:cNvPr id="38915" name="Text Box 3"/>
          <p:cNvSpPr txBox="1">
            <a:spLocks noChangeArrowheads="1"/>
          </p:cNvSpPr>
          <p:nvPr/>
        </p:nvSpPr>
        <p:spPr bwMode="auto">
          <a:xfrm>
            <a:off x="395288" y="1557338"/>
            <a:ext cx="8497887" cy="5319712"/>
          </a:xfrm>
          <a:prstGeom prst="rect">
            <a:avLst/>
          </a:prstGeom>
          <a:noFill/>
          <a:ln w="9525">
            <a:noFill/>
            <a:miter lim="800000"/>
            <a:headEnd/>
            <a:tailEnd/>
          </a:ln>
        </p:spPr>
        <p:txBody>
          <a:bodyPr>
            <a:spAutoFit/>
          </a:bodyPr>
          <a:lstStyle/>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ZA">
              <a:solidFill>
                <a:srgbClr val="000000"/>
              </a:solidFill>
            </a:endParaRPr>
          </a:p>
          <a:p>
            <a:pPr fontAlgn="base">
              <a:spcBef>
                <a:spcPct val="50000"/>
              </a:spcBef>
              <a:spcAft>
                <a:spcPct val="0"/>
              </a:spcAft>
            </a:pPr>
            <a:endParaRPr lang="en-US">
              <a:solidFill>
                <a:srgbClr val="000000"/>
              </a:solidFill>
            </a:endParaRPr>
          </a:p>
        </p:txBody>
      </p:sp>
      <p:pic>
        <p:nvPicPr>
          <p:cNvPr id="38916" name="Picture 4" descr="rowlands.gif"/>
          <p:cNvPicPr>
            <a:picLocks noChangeAspect="1" noChangeArrowheads="1"/>
          </p:cNvPicPr>
          <p:nvPr/>
        </p:nvPicPr>
        <p:blipFill>
          <a:blip r:embed="rId2" cstate="print"/>
          <a:srcRect/>
          <a:stretch>
            <a:fillRect/>
          </a:stretch>
        </p:blipFill>
        <p:spPr bwMode="auto">
          <a:xfrm>
            <a:off x="250825" y="1052513"/>
            <a:ext cx="8642350" cy="5545137"/>
          </a:xfrm>
          <a:prstGeom prst="rect">
            <a:avLst/>
          </a:prstGeom>
          <a:noFill/>
          <a:ln w="9525">
            <a:noFill/>
            <a:miter lim="800000"/>
            <a:headEnd/>
            <a:tailEnd/>
          </a:ln>
        </p:spPr>
      </p:pic>
    </p:spTree>
    <p:extLst>
      <p:ext uri="{BB962C8B-B14F-4D97-AF65-F5344CB8AC3E}">
        <p14:creationId xmlns:p14="http://schemas.microsoft.com/office/powerpoint/2010/main" val="1754190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TotalTime>
  <Words>1840</Words>
  <Application>Microsoft Office PowerPoint</Application>
  <PresentationFormat>On-screen Show (4:3)</PresentationFormat>
  <Paragraphs>142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Clarity</vt:lpstr>
      <vt:lpstr>Information  Policy  and information Ethics</vt:lpstr>
      <vt:lpstr>Objectives of the Lecture</vt:lpstr>
      <vt:lpstr>What is a policy? </vt:lpstr>
      <vt:lpstr>What is an Information policy?</vt:lpstr>
      <vt:lpstr>What are the functions of information policies?</vt:lpstr>
      <vt:lpstr>What are the  requirements of an information policy?</vt:lpstr>
      <vt:lpstr>What are the components that form a national information policy in SA?</vt:lpstr>
      <vt:lpstr>What are the Levels of Information Policy?</vt:lpstr>
      <vt:lpstr>What constitutes Rowland's Hierarchical levels of Information Policy?</vt:lpstr>
      <vt:lpstr>What is the  role of the Government of South Africa in formulating Information Policy?</vt:lpstr>
      <vt:lpstr>What are examples of some of the Government information policies?</vt:lpstr>
      <vt:lpstr>Examples continued -2</vt:lpstr>
      <vt:lpstr>Examples continued-3</vt:lpstr>
      <vt:lpstr>Examples continue  -4</vt:lpstr>
      <vt:lpstr>Examples continued - 5</vt:lpstr>
      <vt:lpstr>Examples continued - 6</vt:lpstr>
      <vt:lpstr>What are the challenges of information policy?</vt:lpstr>
      <vt:lpstr> </vt:lpstr>
      <vt:lpstr> What are the challenges of information policy?  </vt:lpstr>
      <vt:lpstr>What are the opportunities</vt:lpstr>
      <vt:lpstr>Review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Policy  and information Ethics</dc:title>
  <dc:creator>Staff</dc:creator>
  <cp:lastModifiedBy>Asania R. Maphoto</cp:lastModifiedBy>
  <cp:revision>3</cp:revision>
  <dcterms:created xsi:type="dcterms:W3CDTF">2013-10-04T07:18:32Z</dcterms:created>
  <dcterms:modified xsi:type="dcterms:W3CDTF">2018-07-22T20:16:10Z</dcterms:modified>
</cp:coreProperties>
</file>