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8" r:id="rId5"/>
    <p:sldId id="259" r:id="rId6"/>
    <p:sldId id="285" r:id="rId7"/>
    <p:sldId id="284" r:id="rId8"/>
    <p:sldId id="271" r:id="rId9"/>
    <p:sldId id="270" r:id="rId10"/>
    <p:sldId id="268" r:id="rId11"/>
    <p:sldId id="277" r:id="rId12"/>
    <p:sldId id="278" r:id="rId13"/>
    <p:sldId id="273" r:id="rId14"/>
    <p:sldId id="286" r:id="rId15"/>
    <p:sldId id="260" r:id="rId16"/>
    <p:sldId id="261" r:id="rId17"/>
    <p:sldId id="279" r:id="rId18"/>
    <p:sldId id="262" r:id="rId19"/>
    <p:sldId id="263" r:id="rId20"/>
    <p:sldId id="281" r:id="rId21"/>
    <p:sldId id="287" r:id="rId22"/>
    <p:sldId id="289" r:id="rId23"/>
    <p:sldId id="290" r:id="rId24"/>
    <p:sldId id="291" r:id="rId25"/>
    <p:sldId id="269" r:id="rId26"/>
    <p:sldId id="288" r:id="rId27"/>
    <p:sldId id="293" r:id="rId28"/>
    <p:sldId id="292" r:id="rId29"/>
    <p:sldId id="282"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varScale="1">
        <p:scale>
          <a:sx n="69" d="100"/>
          <a:sy n="69" d="100"/>
        </p:scale>
        <p:origin x="5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A65F-1B0C-4F16-9888-D23D559546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0BA9D89-9983-4D9B-918B-D5078406A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7934108-743D-4F51-A891-2E4743C9F5C7}"/>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03132501-C58C-4CE6-9160-098F2EF3C49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4AFBC0E-E25B-4B81-905D-CABB02C59BAA}"/>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192594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050B-7D21-4278-BBA9-DE1EC62D8DA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0CAC1E7-1089-40FA-AA9E-79BA2B6976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7ED6559-AC7E-4DF3-BBB3-2210271BCB74}"/>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DEAA064D-9CB1-43A1-A885-A9AB6B645C7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22DCCE-8E51-4F6B-B235-199D637CA199}"/>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239583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0647B-233B-457B-9D76-99CA082B5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E58AD701-9E9D-4B02-97C5-C25528B063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E17AD05-3A6E-4D83-AF7A-BF58A6477CDB}"/>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DF504722-3F30-4A55-A4F3-3F08F1BFF3A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83AAA9-871B-480A-BD45-D39F4EA19F43}"/>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338308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73D9-2A55-46F9-A3B0-6CFE80AB813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3213FB8-3B5D-432D-8DD2-A92D1EDD3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DD1493C-7A26-4361-8D53-09D52AE30CBE}"/>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60727B62-DB9B-44E6-9C1F-92F1F243379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EF4AC17-C807-4F99-A297-D031296CC0C0}"/>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163105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A70F-2B95-4080-86D8-D048CD3EE0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419EE5B-0238-4478-8963-102009CCF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7B7D1C-A5B4-4B56-A222-3AE632712B9F}"/>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1B352A13-DBAA-4D91-89EF-5866348C079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27DD62E-215F-49D5-9B47-B39DCEF2DCB7}"/>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5071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33B4-78FC-4929-8F67-77D387A6DA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31CBB13-E9D1-4B4C-B5B1-594FA85F95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D1F9570-06B5-4C32-BD53-5FBCEF4B9C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59672DD-749D-4E4A-B5B2-BDFD23B22BD0}"/>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6" name="Footer Placeholder 5">
            <a:extLst>
              <a:ext uri="{FF2B5EF4-FFF2-40B4-BE49-F238E27FC236}">
                <a16:creationId xmlns:a16="http://schemas.microsoft.com/office/drawing/2014/main" id="{A2FE548B-862A-46FC-BB39-2650FEFFF84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A97461D-960F-4759-A2F9-37E9C6D2133D}"/>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288838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6784-90A0-48E5-AFC6-2729D4E9189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1D0B686-96EB-4ACB-8007-E43EAD390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6F94C-BEB9-4903-A84B-1CA3A2D546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980968C-A9E8-41CC-BA0C-10ADEA8FE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444AC-26A1-478E-8C9E-F8CAF962F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2831080-06E4-47C7-89F0-52B96F0895DB}"/>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8" name="Footer Placeholder 7">
            <a:extLst>
              <a:ext uri="{FF2B5EF4-FFF2-40B4-BE49-F238E27FC236}">
                <a16:creationId xmlns:a16="http://schemas.microsoft.com/office/drawing/2014/main" id="{881302E7-52AA-445E-8164-A4CAA52554C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4B649B3-AA2F-4E63-92D4-626DF63C90FA}"/>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162655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A17A-C515-43B3-BEC7-B626909D962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A042FBF1-A0D1-46B5-BB9A-81F5A346366D}"/>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4" name="Footer Placeholder 3">
            <a:extLst>
              <a:ext uri="{FF2B5EF4-FFF2-40B4-BE49-F238E27FC236}">
                <a16:creationId xmlns:a16="http://schemas.microsoft.com/office/drawing/2014/main" id="{2B65FE9F-E558-4E92-AE64-C793E5A1319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A5176514-B574-4D8B-9E89-B7107894B2C5}"/>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35190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36EFA-9B1B-456E-A410-0633E425A087}"/>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3" name="Footer Placeholder 2">
            <a:extLst>
              <a:ext uri="{FF2B5EF4-FFF2-40B4-BE49-F238E27FC236}">
                <a16:creationId xmlns:a16="http://schemas.microsoft.com/office/drawing/2014/main" id="{29BEEFE6-B3B8-4BAF-89DF-258B0D69F06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F925A422-84A9-4EDA-B168-0634E85C88A1}"/>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381430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E457-6A60-4297-B2E8-46EB2C465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87FB7E1-56F1-4C0C-8A60-07A3BFB0B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DDAE8CB-9CA6-4F92-AD71-C196199BC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46D0E-7065-4F40-B94E-F49D805534AF}"/>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6" name="Footer Placeholder 5">
            <a:extLst>
              <a:ext uri="{FF2B5EF4-FFF2-40B4-BE49-F238E27FC236}">
                <a16:creationId xmlns:a16="http://schemas.microsoft.com/office/drawing/2014/main" id="{8CEF3EC3-9F68-4BA3-8F4F-A20D9B9ABA2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67487A4-A500-4223-982F-68C30DE57D58}"/>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170792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6F20A-A890-45F1-B65D-0E111DB37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600F1B5A-F237-400D-A34E-440E42740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24EA402-90AD-4604-B733-89ECE4466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0EC7F-D1B0-4FBC-9639-A817BC4A953E}"/>
              </a:ext>
            </a:extLst>
          </p:cNvPr>
          <p:cNvSpPr>
            <a:spLocks noGrp="1"/>
          </p:cNvSpPr>
          <p:nvPr>
            <p:ph type="dt" sz="half" idx="10"/>
          </p:nvPr>
        </p:nvSpPr>
        <p:spPr/>
        <p:txBody>
          <a:bodyPr/>
          <a:lstStyle/>
          <a:p>
            <a:fld id="{9CFF2FAA-2861-43C9-9756-638545D8DB01}" type="datetimeFigureOut">
              <a:rPr lang="en-ZA" smtClean="0"/>
              <a:t>2021/08/17</a:t>
            </a:fld>
            <a:endParaRPr lang="en-ZA"/>
          </a:p>
        </p:txBody>
      </p:sp>
      <p:sp>
        <p:nvSpPr>
          <p:cNvPr id="6" name="Footer Placeholder 5">
            <a:extLst>
              <a:ext uri="{FF2B5EF4-FFF2-40B4-BE49-F238E27FC236}">
                <a16:creationId xmlns:a16="http://schemas.microsoft.com/office/drawing/2014/main" id="{868F92F7-E244-4A3F-9D8C-CE295F6F6BC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34E6EBA-F04B-4EA6-8C25-779174A6744C}"/>
              </a:ext>
            </a:extLst>
          </p:cNvPr>
          <p:cNvSpPr>
            <a:spLocks noGrp="1"/>
          </p:cNvSpPr>
          <p:nvPr>
            <p:ph type="sldNum" sz="quarter" idx="12"/>
          </p:nvPr>
        </p:nvSpPr>
        <p:spPr/>
        <p:txBody>
          <a:bodyPr/>
          <a:lstStyle/>
          <a:p>
            <a:fld id="{B589006C-3179-4624-A24F-2734EF196D66}" type="slidenum">
              <a:rPr lang="en-ZA" smtClean="0"/>
              <a:t>‹#›</a:t>
            </a:fld>
            <a:endParaRPr lang="en-ZA"/>
          </a:p>
        </p:txBody>
      </p:sp>
    </p:spTree>
    <p:extLst>
      <p:ext uri="{BB962C8B-B14F-4D97-AF65-F5344CB8AC3E}">
        <p14:creationId xmlns:p14="http://schemas.microsoft.com/office/powerpoint/2010/main" val="221401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496747-06E5-42D7-80F1-7D7E518AA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D83726F-044C-40CB-AC12-29DE1B21E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5584E50-E0DB-47ED-9887-727B79E2A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F2FAA-2861-43C9-9756-638545D8DB01}" type="datetimeFigureOut">
              <a:rPr lang="en-ZA" smtClean="0"/>
              <a:t>2021/08/17</a:t>
            </a:fld>
            <a:endParaRPr lang="en-ZA"/>
          </a:p>
        </p:txBody>
      </p:sp>
      <p:sp>
        <p:nvSpPr>
          <p:cNvPr id="5" name="Footer Placeholder 4">
            <a:extLst>
              <a:ext uri="{FF2B5EF4-FFF2-40B4-BE49-F238E27FC236}">
                <a16:creationId xmlns:a16="http://schemas.microsoft.com/office/drawing/2014/main" id="{AE36E8F9-8ED4-44FA-B1DB-C5E16DD29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86C7F65-BF29-4F86-96E5-DE6A51223D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9006C-3179-4624-A24F-2734EF196D66}" type="slidenum">
              <a:rPr lang="en-ZA" smtClean="0"/>
              <a:t>‹#›</a:t>
            </a:fld>
            <a:endParaRPr lang="en-ZA"/>
          </a:p>
        </p:txBody>
      </p:sp>
    </p:spTree>
    <p:extLst>
      <p:ext uri="{BB962C8B-B14F-4D97-AF65-F5344CB8AC3E}">
        <p14:creationId xmlns:p14="http://schemas.microsoft.com/office/powerpoint/2010/main" val="305707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urdueglobal.edu/blog/online-learning/plagiarism-and-paraphrasing/" TargetMode="External"/><Relationship Id="rId2" Type="http://schemas.openxmlformats.org/officeDocument/2006/relationships/hyperlink" Target="https://www.websitehostingrating.com/plagiarism/" TargetMode="External"/><Relationship Id="rId1" Type="http://schemas.openxmlformats.org/officeDocument/2006/relationships/slideLayout" Target="../slideLayouts/slideLayout2.xml"/><Relationship Id="rId5" Type="http://schemas.openxmlformats.org/officeDocument/2006/relationships/hyperlink" Target="http://www.kent.ac.uk/ai" TargetMode="External"/><Relationship Id="rId4" Type="http://schemas.openxmlformats.org/officeDocument/2006/relationships/hyperlink" Target="https://www.editage.com/insights/should-references-be-included-in-a-plagiarism-chec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D30B-54B1-4549-B34A-66BCE9F17989}"/>
              </a:ext>
            </a:extLst>
          </p:cNvPr>
          <p:cNvSpPr>
            <a:spLocks noGrp="1"/>
          </p:cNvSpPr>
          <p:nvPr>
            <p:ph type="ctrTitle"/>
          </p:nvPr>
        </p:nvSpPr>
        <p:spPr>
          <a:xfrm>
            <a:off x="1524000" y="620889"/>
            <a:ext cx="9144000" cy="1241778"/>
          </a:xfrm>
        </p:spPr>
        <p:txBody>
          <a:bodyPr/>
          <a:lstStyle/>
          <a:p>
            <a:r>
              <a:rPr lang="en-ZA" dirty="0">
                <a:solidFill>
                  <a:schemeClr val="accent5">
                    <a:lumMod val="75000"/>
                  </a:schemeClr>
                </a:solidFill>
              </a:rPr>
              <a:t>Plagiarism and Paraphrasing</a:t>
            </a:r>
          </a:p>
        </p:txBody>
      </p:sp>
      <p:sp>
        <p:nvSpPr>
          <p:cNvPr id="3" name="Subtitle 2">
            <a:extLst>
              <a:ext uri="{FF2B5EF4-FFF2-40B4-BE49-F238E27FC236}">
                <a16:creationId xmlns:a16="http://schemas.microsoft.com/office/drawing/2014/main" id="{BDD5DDEE-D7A9-4FC3-AF21-45BB975A2526}"/>
              </a:ext>
            </a:extLst>
          </p:cNvPr>
          <p:cNvSpPr>
            <a:spLocks noGrp="1"/>
          </p:cNvSpPr>
          <p:nvPr>
            <p:ph type="subTitle" idx="1"/>
          </p:nvPr>
        </p:nvSpPr>
        <p:spPr>
          <a:xfrm>
            <a:off x="1524000" y="2291644"/>
            <a:ext cx="9144000" cy="1704623"/>
          </a:xfrm>
        </p:spPr>
        <p:txBody>
          <a:bodyPr>
            <a:normAutofit fontScale="92500" lnSpcReduction="20000"/>
          </a:bodyPr>
          <a:lstStyle/>
          <a:p>
            <a:r>
              <a:rPr lang="en-ZA" sz="4800" b="1" dirty="0">
                <a:solidFill>
                  <a:schemeClr val="accent5">
                    <a:lumMod val="75000"/>
                  </a:schemeClr>
                </a:solidFill>
              </a:rPr>
              <a:t>Faculty of Arts</a:t>
            </a:r>
          </a:p>
          <a:p>
            <a:r>
              <a:rPr lang="en-ZA" dirty="0">
                <a:solidFill>
                  <a:schemeClr val="accent5">
                    <a:lumMod val="75000"/>
                  </a:schemeClr>
                </a:solidFill>
              </a:rPr>
              <a:t>Department of Philosophy and Applied Ethics</a:t>
            </a:r>
          </a:p>
          <a:p>
            <a:endParaRPr lang="en-ZA" dirty="0"/>
          </a:p>
          <a:p>
            <a:r>
              <a:rPr lang="en-ZA" sz="1900" dirty="0"/>
              <a:t>Professor Angelo Nicolaides</a:t>
            </a:r>
          </a:p>
        </p:txBody>
      </p:sp>
      <p:pic>
        <p:nvPicPr>
          <p:cNvPr id="4" name="Picture 3">
            <a:extLst>
              <a:ext uri="{FF2B5EF4-FFF2-40B4-BE49-F238E27FC236}">
                <a16:creationId xmlns:a16="http://schemas.microsoft.com/office/drawing/2014/main" id="{411F3ECD-DA97-4A55-B308-F9601662DFED}"/>
              </a:ext>
            </a:extLst>
          </p:cNvPr>
          <p:cNvPicPr>
            <a:picLocks noChangeAspect="1"/>
          </p:cNvPicPr>
          <p:nvPr/>
        </p:nvPicPr>
        <p:blipFill>
          <a:blip r:embed="rId2"/>
          <a:stretch>
            <a:fillRect/>
          </a:stretch>
        </p:blipFill>
        <p:spPr>
          <a:xfrm>
            <a:off x="9990667" y="4922241"/>
            <a:ext cx="1399822" cy="1704623"/>
          </a:xfrm>
          <a:prstGeom prst="rect">
            <a:avLst/>
          </a:prstGeom>
        </p:spPr>
      </p:pic>
      <p:pic>
        <p:nvPicPr>
          <p:cNvPr id="5" name="Picture 4">
            <a:extLst>
              <a:ext uri="{FF2B5EF4-FFF2-40B4-BE49-F238E27FC236}">
                <a16:creationId xmlns:a16="http://schemas.microsoft.com/office/drawing/2014/main" id="{0F064BA8-DC4F-4BE2-820F-8035472BB15F}"/>
              </a:ext>
            </a:extLst>
          </p:cNvPr>
          <p:cNvPicPr>
            <a:picLocks noChangeAspect="1"/>
          </p:cNvPicPr>
          <p:nvPr/>
        </p:nvPicPr>
        <p:blipFill>
          <a:blip r:embed="rId3"/>
          <a:stretch>
            <a:fillRect/>
          </a:stretch>
        </p:blipFill>
        <p:spPr>
          <a:xfrm>
            <a:off x="3499556" y="4180702"/>
            <a:ext cx="5068711" cy="2609850"/>
          </a:xfrm>
          <a:prstGeom prst="rect">
            <a:avLst/>
          </a:prstGeom>
        </p:spPr>
      </p:pic>
    </p:spTree>
    <p:extLst>
      <p:ext uri="{BB962C8B-B14F-4D97-AF65-F5344CB8AC3E}">
        <p14:creationId xmlns:p14="http://schemas.microsoft.com/office/powerpoint/2010/main" val="311897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8742B-2EFA-49F4-9E91-1E75E9733393}"/>
              </a:ext>
            </a:extLst>
          </p:cNvPr>
          <p:cNvSpPr>
            <a:spLocks noGrp="1"/>
          </p:cNvSpPr>
          <p:nvPr>
            <p:ph type="title"/>
          </p:nvPr>
        </p:nvSpPr>
        <p:spPr>
          <a:xfrm>
            <a:off x="838200" y="19050"/>
            <a:ext cx="10515600" cy="2159071"/>
          </a:xfrm>
        </p:spPr>
        <p:txBody>
          <a:bodyPr>
            <a:normAutofit/>
          </a:bodyPr>
          <a:lstStyle/>
          <a:p>
            <a:pPr algn="ctr"/>
            <a:r>
              <a:rPr lang="en-US" sz="2400" dirty="0"/>
              <a:t>Using another person’s words, ideas, information, or creative work (such as academic work) is allowed, but only if you acknowledge the original authors and give credit to them. If you don’t, you’re plagiarizing their work.</a:t>
            </a:r>
            <a:endParaRPr lang="en-ZA" sz="2400" dirty="0"/>
          </a:p>
        </p:txBody>
      </p:sp>
      <p:pic>
        <p:nvPicPr>
          <p:cNvPr id="4" name="Content Placeholder 3">
            <a:extLst>
              <a:ext uri="{FF2B5EF4-FFF2-40B4-BE49-F238E27FC236}">
                <a16:creationId xmlns:a16="http://schemas.microsoft.com/office/drawing/2014/main" id="{3F9BE509-7E57-4631-B5A2-BFE827850715}"/>
              </a:ext>
            </a:extLst>
          </p:cNvPr>
          <p:cNvPicPr>
            <a:picLocks noGrp="1" noChangeAspect="1"/>
          </p:cNvPicPr>
          <p:nvPr>
            <p:ph idx="1"/>
          </p:nvPr>
        </p:nvPicPr>
        <p:blipFill>
          <a:blip r:embed="rId2"/>
          <a:stretch>
            <a:fillRect/>
          </a:stretch>
        </p:blipFill>
        <p:spPr>
          <a:xfrm>
            <a:off x="2370667" y="1818526"/>
            <a:ext cx="7405511" cy="5020424"/>
          </a:xfrm>
          <a:prstGeom prst="rect">
            <a:avLst/>
          </a:prstGeom>
        </p:spPr>
      </p:pic>
    </p:spTree>
    <p:extLst>
      <p:ext uri="{BB962C8B-B14F-4D97-AF65-F5344CB8AC3E}">
        <p14:creationId xmlns:p14="http://schemas.microsoft.com/office/powerpoint/2010/main" val="408604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5468-60CB-4158-9CB9-1E1FEC55EFC7}"/>
              </a:ext>
            </a:extLst>
          </p:cNvPr>
          <p:cNvSpPr>
            <a:spLocks noGrp="1"/>
          </p:cNvSpPr>
          <p:nvPr>
            <p:ph type="title"/>
          </p:nvPr>
        </p:nvSpPr>
        <p:spPr/>
        <p:txBody>
          <a:bodyPr/>
          <a:lstStyle/>
          <a:p>
            <a:r>
              <a:rPr lang="en-ZA" b="1" dirty="0">
                <a:solidFill>
                  <a:schemeClr val="accent1"/>
                </a:solidFill>
              </a:rPr>
              <a:t>Consequences of Plagiarism</a:t>
            </a:r>
            <a:r>
              <a:rPr lang="en-ZA" dirty="0"/>
              <a:t/>
            </a:r>
            <a:br>
              <a:rPr lang="en-ZA" dirty="0"/>
            </a:br>
            <a:endParaRPr lang="en-ZA" dirty="0"/>
          </a:p>
        </p:txBody>
      </p:sp>
      <p:sp>
        <p:nvSpPr>
          <p:cNvPr id="3" name="Content Placeholder 2">
            <a:extLst>
              <a:ext uri="{FF2B5EF4-FFF2-40B4-BE49-F238E27FC236}">
                <a16:creationId xmlns:a16="http://schemas.microsoft.com/office/drawing/2014/main" id="{EE1CB195-778C-4138-8B88-7CD11A384AC1}"/>
              </a:ext>
            </a:extLst>
          </p:cNvPr>
          <p:cNvSpPr>
            <a:spLocks noGrp="1"/>
          </p:cNvSpPr>
          <p:nvPr>
            <p:ph idx="1"/>
          </p:nvPr>
        </p:nvSpPr>
        <p:spPr>
          <a:xfrm>
            <a:off x="838200" y="1219200"/>
            <a:ext cx="10515600" cy="4957763"/>
          </a:xfrm>
        </p:spPr>
        <p:txBody>
          <a:bodyPr/>
          <a:lstStyle/>
          <a:p>
            <a:endParaRPr lang="en-US" dirty="0"/>
          </a:p>
          <a:p>
            <a:r>
              <a:rPr lang="en-US" dirty="0"/>
              <a:t>The consequences of plagiarism vary depending on the institution, but one could get you expelled or dropped from a course.</a:t>
            </a:r>
          </a:p>
          <a:p>
            <a:endParaRPr lang="en-US" dirty="0"/>
          </a:p>
          <a:p>
            <a:r>
              <a:rPr lang="en-US" dirty="0"/>
              <a:t>In less severe instances, plagiarism—both intentional and unintentional—may result in a grade penalty and a zero mark, or even suspension from a course. </a:t>
            </a:r>
          </a:p>
          <a:p>
            <a:endParaRPr lang="en-US" dirty="0"/>
          </a:p>
          <a:p>
            <a:r>
              <a:rPr lang="en-US" dirty="0"/>
              <a:t>Plagiarizing also taints your reputation and reduces your integrity. </a:t>
            </a:r>
            <a:endParaRPr lang="en-ZA" dirty="0"/>
          </a:p>
        </p:txBody>
      </p:sp>
      <p:pic>
        <p:nvPicPr>
          <p:cNvPr id="4" name="Picture 3">
            <a:extLst>
              <a:ext uri="{FF2B5EF4-FFF2-40B4-BE49-F238E27FC236}">
                <a16:creationId xmlns:a16="http://schemas.microsoft.com/office/drawing/2014/main" id="{315B143F-A036-4E8A-AA50-33AB523EDF1E}"/>
              </a:ext>
            </a:extLst>
          </p:cNvPr>
          <p:cNvPicPr>
            <a:picLocks noChangeAspect="1"/>
          </p:cNvPicPr>
          <p:nvPr/>
        </p:nvPicPr>
        <p:blipFill>
          <a:blip r:embed="rId2"/>
          <a:stretch>
            <a:fillRect/>
          </a:stretch>
        </p:blipFill>
        <p:spPr>
          <a:xfrm>
            <a:off x="10652699" y="5047753"/>
            <a:ext cx="1402202" cy="1707028"/>
          </a:xfrm>
          <a:prstGeom prst="rect">
            <a:avLst/>
          </a:prstGeom>
        </p:spPr>
      </p:pic>
    </p:spTree>
    <p:extLst>
      <p:ext uri="{BB962C8B-B14F-4D97-AF65-F5344CB8AC3E}">
        <p14:creationId xmlns:p14="http://schemas.microsoft.com/office/powerpoint/2010/main" val="126914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404D8-302E-4333-8E85-C8CECEC83205}"/>
              </a:ext>
            </a:extLst>
          </p:cNvPr>
          <p:cNvSpPr>
            <a:spLocks noGrp="1"/>
          </p:cNvSpPr>
          <p:nvPr>
            <p:ph type="title"/>
          </p:nvPr>
        </p:nvSpPr>
        <p:spPr>
          <a:xfrm>
            <a:off x="838200" y="365125"/>
            <a:ext cx="10515600" cy="729897"/>
          </a:xfrm>
        </p:spPr>
        <p:txBody>
          <a:bodyPr>
            <a:normAutofit fontScale="90000"/>
          </a:bodyPr>
          <a:lstStyle/>
          <a:p>
            <a:r>
              <a:rPr lang="en-ZA" b="1" dirty="0">
                <a:solidFill>
                  <a:schemeClr val="accent1"/>
                </a:solidFill>
              </a:rPr>
              <a:t>Avoiding Plagiarism</a:t>
            </a:r>
            <a:r>
              <a:rPr lang="en-ZA" dirty="0"/>
              <a:t/>
            </a:r>
            <a:br>
              <a:rPr lang="en-ZA" dirty="0"/>
            </a:br>
            <a:endParaRPr lang="en-ZA" dirty="0"/>
          </a:p>
        </p:txBody>
      </p:sp>
      <p:sp>
        <p:nvSpPr>
          <p:cNvPr id="3" name="Content Placeholder 2">
            <a:extLst>
              <a:ext uri="{FF2B5EF4-FFF2-40B4-BE49-F238E27FC236}">
                <a16:creationId xmlns:a16="http://schemas.microsoft.com/office/drawing/2014/main" id="{4FAAA2C5-DED6-4B8F-98D5-3D70EA9B281B}"/>
              </a:ext>
            </a:extLst>
          </p:cNvPr>
          <p:cNvSpPr>
            <a:spLocks noGrp="1"/>
          </p:cNvSpPr>
          <p:nvPr>
            <p:ph idx="1"/>
          </p:nvPr>
        </p:nvSpPr>
        <p:spPr>
          <a:xfrm>
            <a:off x="838200" y="903111"/>
            <a:ext cx="10515600" cy="5589764"/>
          </a:xfrm>
        </p:spPr>
        <p:txBody>
          <a:bodyPr>
            <a:normAutofit/>
          </a:bodyPr>
          <a:lstStyle/>
          <a:p>
            <a:r>
              <a:rPr lang="en-US" dirty="0"/>
              <a:t>The key to avoiding plagiarism is learning how to incorporate research into your writing. According to the Plagiarism Information page on the Purdue Global Writing Center website, you can do this in the following ways:</a:t>
            </a:r>
          </a:p>
          <a:p>
            <a:endParaRPr lang="en-US" dirty="0"/>
          </a:p>
          <a:p>
            <a:r>
              <a:rPr lang="en-US" dirty="0"/>
              <a:t>Quoting: If you don’t want to alter a source, use quotation marks to enclose all verbatim phrases.</a:t>
            </a:r>
          </a:p>
          <a:p>
            <a:r>
              <a:rPr lang="en-US" dirty="0"/>
              <a:t>Summarizing: If you find multiple relevant points in a lengthy text, simplify them into your own condensed synopsis.</a:t>
            </a:r>
          </a:p>
          <a:p>
            <a:r>
              <a:rPr lang="en-US" dirty="0"/>
              <a:t>Paraphrasing: If you want to use a source’s information, restate it in your own words through “new wording and phrasing in just as many words or slightly more words than the original.”</a:t>
            </a:r>
          </a:p>
          <a:p>
            <a:endParaRPr lang="en-ZA" dirty="0"/>
          </a:p>
        </p:txBody>
      </p:sp>
    </p:spTree>
    <p:extLst>
      <p:ext uri="{BB962C8B-B14F-4D97-AF65-F5344CB8AC3E}">
        <p14:creationId xmlns:p14="http://schemas.microsoft.com/office/powerpoint/2010/main" val="42344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DAD0B-C368-44AC-A7BE-09740BDBC425}"/>
              </a:ext>
            </a:extLst>
          </p:cNvPr>
          <p:cNvSpPr>
            <a:spLocks noGrp="1"/>
          </p:cNvSpPr>
          <p:nvPr>
            <p:ph type="title"/>
          </p:nvPr>
        </p:nvSpPr>
        <p:spPr>
          <a:xfrm>
            <a:off x="838200" y="365125"/>
            <a:ext cx="10515600" cy="1204031"/>
          </a:xfrm>
        </p:spPr>
        <p:txBody>
          <a:bodyPr>
            <a:normAutofit fontScale="90000"/>
          </a:bodyPr>
          <a:lstStyle/>
          <a:p>
            <a:r>
              <a:rPr lang="en-ZA" b="1" dirty="0">
                <a:solidFill>
                  <a:schemeClr val="accent1"/>
                </a:solidFill>
              </a:rPr>
              <a:t>Citing sources</a:t>
            </a:r>
            <a:r>
              <a:rPr lang="en-ZA" dirty="0"/>
              <a:t/>
            </a:r>
            <a:br>
              <a:rPr lang="en-ZA" dirty="0"/>
            </a:br>
            <a:endParaRPr lang="en-ZA" dirty="0"/>
          </a:p>
        </p:txBody>
      </p:sp>
      <p:sp>
        <p:nvSpPr>
          <p:cNvPr id="3" name="Content Placeholder 2">
            <a:extLst>
              <a:ext uri="{FF2B5EF4-FFF2-40B4-BE49-F238E27FC236}">
                <a16:creationId xmlns:a16="http://schemas.microsoft.com/office/drawing/2014/main" id="{940499B3-4EE8-4FB6-95B0-5395891B8E48}"/>
              </a:ext>
            </a:extLst>
          </p:cNvPr>
          <p:cNvSpPr>
            <a:spLocks noGrp="1"/>
          </p:cNvSpPr>
          <p:nvPr>
            <p:ph idx="1"/>
          </p:nvPr>
        </p:nvSpPr>
        <p:spPr>
          <a:xfrm>
            <a:off x="838199" y="1004712"/>
            <a:ext cx="11082867" cy="5678310"/>
          </a:xfrm>
        </p:spPr>
        <p:txBody>
          <a:bodyPr>
            <a:normAutofit fontScale="92500" lnSpcReduction="20000"/>
          </a:bodyPr>
          <a:lstStyle/>
          <a:p>
            <a:r>
              <a:rPr lang="en-US" dirty="0"/>
              <a:t>You should must always cite the sources of information you use in your academic work because it’s an ethical requirement and it makes your work more credible, and it tells your readers where you found your information.</a:t>
            </a:r>
          </a:p>
          <a:p>
            <a:r>
              <a:rPr lang="en-US" dirty="0"/>
              <a:t>The three most commonly used style guides in academia for citing sources are the APA Style, MLA Style, and Chicago Style. Cite your sources correctly. </a:t>
            </a:r>
          </a:p>
          <a:p>
            <a:pPr marL="0" indent="0">
              <a:buNone/>
            </a:pPr>
            <a:endParaRPr lang="en-US" b="1" dirty="0">
              <a:solidFill>
                <a:schemeClr val="accent1"/>
              </a:solidFill>
            </a:endParaRPr>
          </a:p>
          <a:p>
            <a:pPr marL="0" indent="0">
              <a:buNone/>
            </a:pPr>
            <a:r>
              <a:rPr lang="en-US" b="1" dirty="0">
                <a:solidFill>
                  <a:schemeClr val="accent1"/>
                </a:solidFill>
              </a:rPr>
              <a:t>What Requires Citation?</a:t>
            </a:r>
          </a:p>
          <a:p>
            <a:endParaRPr lang="en-US" dirty="0"/>
          </a:p>
          <a:p>
            <a:r>
              <a:rPr lang="en-US" dirty="0"/>
              <a:t>Quotes: If you are quoting the actual words someone said, put the words in quotation marks and cite the source.</a:t>
            </a:r>
          </a:p>
          <a:p>
            <a:r>
              <a:rPr lang="en-US" dirty="0"/>
              <a:t>Information and ideas: If you obtain ideas or information from somewhere else, cite it—even if you paraphrase the original content.</a:t>
            </a:r>
          </a:p>
          <a:p>
            <a:r>
              <a:rPr lang="en-US" dirty="0"/>
              <a:t>Illustrations: If you use someone else’s graphic, table, figure, or artwork, you must credit the source. These may also require permission and a copyright notice.</a:t>
            </a:r>
          </a:p>
          <a:p>
            <a:endParaRPr lang="en-ZA" dirty="0"/>
          </a:p>
        </p:txBody>
      </p:sp>
    </p:spTree>
    <p:extLst>
      <p:ext uri="{BB962C8B-B14F-4D97-AF65-F5344CB8AC3E}">
        <p14:creationId xmlns:p14="http://schemas.microsoft.com/office/powerpoint/2010/main" val="27344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372B-3B1B-42B9-8966-6F6CF02F4B51}"/>
              </a:ext>
            </a:extLst>
          </p:cNvPr>
          <p:cNvSpPr>
            <a:spLocks noGrp="1"/>
          </p:cNvSpPr>
          <p:nvPr>
            <p:ph type="title"/>
          </p:nvPr>
        </p:nvSpPr>
        <p:spPr>
          <a:xfrm>
            <a:off x="838200" y="365125"/>
            <a:ext cx="10515600" cy="775053"/>
          </a:xfrm>
        </p:spPr>
        <p:txBody>
          <a:bodyPr>
            <a:normAutofit fontScale="90000"/>
          </a:bodyPr>
          <a:lstStyle/>
          <a:p>
            <a:r>
              <a:rPr lang="en-ZA" b="1" dirty="0">
                <a:solidFill>
                  <a:schemeClr val="accent1"/>
                </a:solidFill>
              </a:rPr>
              <a:t>Why Citation Is Important</a:t>
            </a:r>
            <a:r>
              <a:rPr lang="en-ZA" dirty="0"/>
              <a:t/>
            </a:r>
            <a:br>
              <a:rPr lang="en-ZA" dirty="0"/>
            </a:br>
            <a:endParaRPr lang="en-ZA" dirty="0"/>
          </a:p>
        </p:txBody>
      </p:sp>
      <p:sp>
        <p:nvSpPr>
          <p:cNvPr id="3" name="Content Placeholder 2">
            <a:extLst>
              <a:ext uri="{FF2B5EF4-FFF2-40B4-BE49-F238E27FC236}">
                <a16:creationId xmlns:a16="http://schemas.microsoft.com/office/drawing/2014/main" id="{7D784C17-3AB1-4D72-9A51-E64EF3A18F93}"/>
              </a:ext>
            </a:extLst>
          </p:cNvPr>
          <p:cNvSpPr>
            <a:spLocks noGrp="1"/>
          </p:cNvSpPr>
          <p:nvPr>
            <p:ph idx="1"/>
          </p:nvPr>
        </p:nvSpPr>
        <p:spPr>
          <a:xfrm>
            <a:off x="838200" y="880533"/>
            <a:ext cx="10515600" cy="5612342"/>
          </a:xfrm>
        </p:spPr>
        <p:txBody>
          <a:bodyPr>
            <a:normAutofit/>
          </a:bodyPr>
          <a:lstStyle/>
          <a:p>
            <a:endParaRPr lang="en-US" dirty="0"/>
          </a:p>
          <a:p>
            <a:r>
              <a:rPr lang="en-US" dirty="0"/>
              <a:t>The importance of citation goes beyond the avoidance of plagiarism. According to the Purdue Global Writing Center’s Plagiarism Information page, citation:</a:t>
            </a:r>
          </a:p>
          <a:p>
            <a:endParaRPr lang="en-US" dirty="0"/>
          </a:p>
          <a:p>
            <a:r>
              <a:rPr lang="en-US" dirty="0"/>
              <a:t>    Distinguishes new ideas from existing information</a:t>
            </a:r>
          </a:p>
          <a:p>
            <a:r>
              <a:rPr lang="en-US" dirty="0"/>
              <a:t>    Reinforces arguments regarding a particular topic</a:t>
            </a:r>
          </a:p>
          <a:p>
            <a:r>
              <a:rPr lang="en-US" dirty="0"/>
              <a:t>    Allows readers to find your sources and conduct additional  </a:t>
            </a:r>
          </a:p>
          <a:p>
            <a:pPr marL="0" indent="0">
              <a:buNone/>
            </a:pPr>
            <a:r>
              <a:rPr lang="en-US" dirty="0"/>
              <a:t>       information</a:t>
            </a:r>
          </a:p>
          <a:p>
            <a:r>
              <a:rPr lang="en-US" dirty="0"/>
              <a:t>    Maintains ethical research and writing</a:t>
            </a:r>
          </a:p>
          <a:p>
            <a:r>
              <a:rPr lang="en-US" dirty="0"/>
              <a:t>    Ensures attribution of ideas, avoiding plagiarism</a:t>
            </a:r>
          </a:p>
          <a:p>
            <a:endParaRPr lang="en-ZA" dirty="0"/>
          </a:p>
        </p:txBody>
      </p:sp>
      <p:pic>
        <p:nvPicPr>
          <p:cNvPr id="4" name="Picture 3">
            <a:extLst>
              <a:ext uri="{FF2B5EF4-FFF2-40B4-BE49-F238E27FC236}">
                <a16:creationId xmlns:a16="http://schemas.microsoft.com/office/drawing/2014/main" id="{5972BAD0-64EC-4349-8C97-2EAAD5FA4DBA}"/>
              </a:ext>
            </a:extLst>
          </p:cNvPr>
          <p:cNvPicPr>
            <a:picLocks noChangeAspect="1"/>
          </p:cNvPicPr>
          <p:nvPr/>
        </p:nvPicPr>
        <p:blipFill>
          <a:blip r:embed="rId2"/>
          <a:stretch>
            <a:fillRect/>
          </a:stretch>
        </p:blipFill>
        <p:spPr>
          <a:xfrm>
            <a:off x="10652699" y="5123953"/>
            <a:ext cx="1402202" cy="1707028"/>
          </a:xfrm>
          <a:prstGeom prst="rect">
            <a:avLst/>
          </a:prstGeom>
        </p:spPr>
      </p:pic>
    </p:spTree>
    <p:extLst>
      <p:ext uri="{BB962C8B-B14F-4D97-AF65-F5344CB8AC3E}">
        <p14:creationId xmlns:p14="http://schemas.microsoft.com/office/powerpoint/2010/main" val="115715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3C17-D3DB-4CA4-A7C3-993F7C506DF5}"/>
              </a:ext>
            </a:extLst>
          </p:cNvPr>
          <p:cNvSpPr>
            <a:spLocks noGrp="1"/>
          </p:cNvSpPr>
          <p:nvPr>
            <p:ph type="title"/>
          </p:nvPr>
        </p:nvSpPr>
        <p:spPr>
          <a:xfrm>
            <a:off x="838200" y="365125"/>
            <a:ext cx="10515600" cy="831497"/>
          </a:xfrm>
        </p:spPr>
        <p:txBody>
          <a:bodyPr/>
          <a:lstStyle/>
          <a:p>
            <a:r>
              <a:rPr lang="en-ZA" b="1" dirty="0">
                <a:solidFill>
                  <a:schemeClr val="accent1"/>
                </a:solidFill>
              </a:rPr>
              <a:t>What is paraphrasing?</a:t>
            </a:r>
          </a:p>
        </p:txBody>
      </p:sp>
      <p:sp>
        <p:nvSpPr>
          <p:cNvPr id="3" name="Content Placeholder 2">
            <a:extLst>
              <a:ext uri="{FF2B5EF4-FFF2-40B4-BE49-F238E27FC236}">
                <a16:creationId xmlns:a16="http://schemas.microsoft.com/office/drawing/2014/main" id="{54E544E3-7E6C-450B-A2F5-87A05C54EA87}"/>
              </a:ext>
            </a:extLst>
          </p:cNvPr>
          <p:cNvSpPr>
            <a:spLocks noGrp="1"/>
          </p:cNvSpPr>
          <p:nvPr>
            <p:ph idx="1"/>
          </p:nvPr>
        </p:nvSpPr>
        <p:spPr>
          <a:xfrm>
            <a:off x="838200" y="1825625"/>
            <a:ext cx="10515600" cy="4789664"/>
          </a:xfrm>
        </p:spPr>
        <p:txBody>
          <a:bodyPr>
            <a:normAutofit/>
          </a:bodyPr>
          <a:lstStyle/>
          <a:p>
            <a:pPr marL="0" indent="0">
              <a:buNone/>
            </a:pPr>
            <a:r>
              <a:rPr lang="en-US" dirty="0"/>
              <a:t>The goal of a summary is to shorten the main ideas of a text you have read. BUT…</a:t>
            </a:r>
          </a:p>
          <a:p>
            <a:r>
              <a:rPr lang="en-US" dirty="0"/>
              <a:t>The goal of a paraphrase is to put someone else’s ideas in your own words. </a:t>
            </a:r>
          </a:p>
          <a:p>
            <a:r>
              <a:rPr lang="en-US" dirty="0"/>
              <a:t>You use a summary to take notes for class or to help you remember what happened in a reading assignment. You must use a paraphrase when writing an essay assignment or paper. </a:t>
            </a:r>
          </a:p>
          <a:p>
            <a:r>
              <a:rPr lang="en-US" dirty="0"/>
              <a:t>A summary should be as short as possible. </a:t>
            </a:r>
          </a:p>
          <a:p>
            <a:r>
              <a:rPr lang="en-US" dirty="0"/>
              <a:t>A paraphrase does not shorten a text, it just places the ideas in a text into original words. </a:t>
            </a:r>
          </a:p>
          <a:p>
            <a:endParaRPr lang="en-ZA" dirty="0"/>
          </a:p>
        </p:txBody>
      </p:sp>
    </p:spTree>
    <p:extLst>
      <p:ext uri="{BB962C8B-B14F-4D97-AF65-F5344CB8AC3E}">
        <p14:creationId xmlns:p14="http://schemas.microsoft.com/office/powerpoint/2010/main" val="19992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A3E5-2C54-48B0-A7D7-A57B40C6A280}"/>
              </a:ext>
            </a:extLst>
          </p:cNvPr>
          <p:cNvSpPr>
            <a:spLocks noGrp="1"/>
          </p:cNvSpPr>
          <p:nvPr>
            <p:ph type="title"/>
          </p:nvPr>
        </p:nvSpPr>
        <p:spPr>
          <a:xfrm>
            <a:off x="838200" y="365126"/>
            <a:ext cx="10515600" cy="820208"/>
          </a:xfrm>
        </p:spPr>
        <p:txBody>
          <a:bodyPr>
            <a:normAutofit fontScale="90000"/>
          </a:bodyPr>
          <a:lstStyle/>
          <a:p>
            <a:r>
              <a:rPr lang="en-ZA" b="1" dirty="0">
                <a:solidFill>
                  <a:schemeClr val="accent1"/>
                </a:solidFill>
              </a:rPr>
              <a:t>Summary Paraphrasing</a:t>
            </a:r>
            <a:r>
              <a:rPr lang="en-ZA" dirty="0"/>
              <a:t/>
            </a:r>
            <a:br>
              <a:rPr lang="en-ZA" dirty="0"/>
            </a:br>
            <a:endParaRPr lang="en-ZA" dirty="0"/>
          </a:p>
        </p:txBody>
      </p:sp>
      <p:sp>
        <p:nvSpPr>
          <p:cNvPr id="3" name="Content Placeholder 2">
            <a:extLst>
              <a:ext uri="{FF2B5EF4-FFF2-40B4-BE49-F238E27FC236}">
                <a16:creationId xmlns:a16="http://schemas.microsoft.com/office/drawing/2014/main" id="{AABA1AFC-2F37-4FDD-979A-B20D1133B441}"/>
              </a:ext>
            </a:extLst>
          </p:cNvPr>
          <p:cNvSpPr>
            <a:spLocks noGrp="1"/>
          </p:cNvSpPr>
          <p:nvPr>
            <p:ph idx="1"/>
          </p:nvPr>
        </p:nvSpPr>
        <p:spPr>
          <a:xfrm>
            <a:off x="838200" y="1083732"/>
            <a:ext cx="10515600" cy="5655735"/>
          </a:xfrm>
        </p:spPr>
        <p:txBody>
          <a:bodyPr>
            <a:normAutofit fontScale="92500" lnSpcReduction="10000"/>
          </a:bodyPr>
          <a:lstStyle/>
          <a:p>
            <a:r>
              <a:rPr lang="en-US" dirty="0"/>
              <a:t>You  need to remember what happened in a chapter you read. </a:t>
            </a:r>
          </a:p>
          <a:p>
            <a:r>
              <a:rPr lang="en-US" dirty="0"/>
              <a:t>You need to identify the main ideas of an ENTIRE chapter and condense them into a short statement! </a:t>
            </a:r>
          </a:p>
          <a:p>
            <a:r>
              <a:rPr lang="en-US" dirty="0"/>
              <a:t>You want to mention the idea the author wrote in A short paragraph in your essay. </a:t>
            </a:r>
          </a:p>
          <a:p>
            <a:r>
              <a:rPr lang="en-US" dirty="0"/>
              <a:t>You need to re-word and re-structure the idea in a completely different way so you can use it in your essay without a direct quote. </a:t>
            </a:r>
          </a:p>
          <a:p>
            <a:r>
              <a:rPr lang="en-US" dirty="0"/>
              <a:t>What Is Paraphrasing?</a:t>
            </a:r>
          </a:p>
          <a:p>
            <a:endParaRPr lang="en-US" dirty="0"/>
          </a:p>
          <a:p>
            <a:r>
              <a:rPr lang="en-US" dirty="0"/>
              <a:t>Paraphrasing is using your own words to convey the meaning of an extract you have read. It shows your reader that you did your research and understand the content well. While students may understand that they need to cite sources, effective paraphrasing is a skill developed over time. You should thus practice this to prevent yourself falling into a ‘plagiarism trap’</a:t>
            </a:r>
          </a:p>
          <a:p>
            <a:endParaRPr lang="en-US" dirty="0"/>
          </a:p>
          <a:p>
            <a:endParaRPr lang="en-ZA" dirty="0"/>
          </a:p>
        </p:txBody>
      </p:sp>
    </p:spTree>
    <p:extLst>
      <p:ext uri="{BB962C8B-B14F-4D97-AF65-F5344CB8AC3E}">
        <p14:creationId xmlns:p14="http://schemas.microsoft.com/office/powerpoint/2010/main" val="70957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8CEF-4648-462B-B8D8-C0C9E23AC7AD}"/>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E0270127-CD8D-4A75-BB4A-108BD54F8DDF}"/>
              </a:ext>
            </a:extLst>
          </p:cNvPr>
          <p:cNvSpPr>
            <a:spLocks noGrp="1"/>
          </p:cNvSpPr>
          <p:nvPr>
            <p:ph idx="1"/>
          </p:nvPr>
        </p:nvSpPr>
        <p:spPr>
          <a:xfrm>
            <a:off x="293510" y="169332"/>
            <a:ext cx="11898489" cy="6688667"/>
          </a:xfrm>
        </p:spPr>
        <p:txBody>
          <a:bodyPr>
            <a:normAutofit fontScale="77500" lnSpcReduction="20000"/>
          </a:bodyPr>
          <a:lstStyle/>
          <a:p>
            <a:endParaRPr lang="en-US" dirty="0"/>
          </a:p>
          <a:p>
            <a:r>
              <a:rPr lang="en-US" dirty="0"/>
              <a:t>The goal of paraphrasing is to explain the original work in your own wording and sentence structure. The best method this is to focus on the meaning of the text, and to force yourself to work together with its purpose and context.</a:t>
            </a:r>
          </a:p>
          <a:p>
            <a:r>
              <a:rPr lang="en-US" dirty="0"/>
              <a:t>A good way to evaluate your understanding of material is to see if you can explain it to someone else. It’s then easier to produce effective paraphrases—changing the language and structure of a passage then becomes more untroublesome.</a:t>
            </a:r>
          </a:p>
          <a:p>
            <a:endParaRPr lang="en-US" dirty="0"/>
          </a:p>
          <a:p>
            <a:pPr marL="0" indent="0">
              <a:buNone/>
            </a:pPr>
            <a:r>
              <a:rPr lang="en-US" sz="4100" b="1" dirty="0">
                <a:solidFill>
                  <a:schemeClr val="accent1"/>
                </a:solidFill>
              </a:rPr>
              <a:t>Some tips to help you paraphrase a passage</a:t>
            </a:r>
            <a:r>
              <a:rPr lang="en-US" sz="4100" dirty="0"/>
              <a:t>:</a:t>
            </a:r>
          </a:p>
          <a:p>
            <a:pPr marL="0" indent="0">
              <a:buNone/>
            </a:pPr>
            <a:endParaRPr lang="en-US" dirty="0"/>
          </a:p>
          <a:p>
            <a:r>
              <a:rPr lang="en-US" dirty="0"/>
              <a:t>    Re-read the passage up until you fully comprehend its meaning.</a:t>
            </a:r>
          </a:p>
          <a:p>
            <a:r>
              <a:rPr lang="en-US" dirty="0"/>
              <a:t>    Write your own summary of the passage, without making a reference to the original.</a:t>
            </a:r>
          </a:p>
          <a:p>
            <a:r>
              <a:rPr lang="en-US" dirty="0"/>
              <a:t>    Check that your summary correctly captures the context of the original passage.</a:t>
            </a:r>
          </a:p>
          <a:p>
            <a:r>
              <a:rPr lang="en-US" dirty="0"/>
              <a:t>    Document the source information in a summary, on a piece of paper.</a:t>
            </a:r>
          </a:p>
          <a:p>
            <a:r>
              <a:rPr lang="en-US" dirty="0"/>
              <a:t>    Use direct quotes around necessary word for word information and say for example the author </a:t>
            </a:r>
          </a:p>
          <a:p>
            <a:pPr marL="0" indent="0">
              <a:buNone/>
            </a:pPr>
            <a:r>
              <a:rPr lang="en-US" dirty="0"/>
              <a:t>        name and year followed by page numbers in brackets such as  (Maluleke, 2021: 12-13).</a:t>
            </a:r>
          </a:p>
          <a:p>
            <a:pPr marL="0" indent="0">
              <a:buNone/>
            </a:pPr>
            <a:endParaRPr lang="en-US" dirty="0"/>
          </a:p>
          <a:p>
            <a:r>
              <a:rPr lang="en-US" dirty="0"/>
              <a:t>Remember that you need to cite your paraphrases, but the follow-up analysis and discussion points must be your own.</a:t>
            </a:r>
            <a:endParaRPr lang="en-ZA" dirty="0"/>
          </a:p>
        </p:txBody>
      </p:sp>
    </p:spTree>
    <p:extLst>
      <p:ext uri="{BB962C8B-B14F-4D97-AF65-F5344CB8AC3E}">
        <p14:creationId xmlns:p14="http://schemas.microsoft.com/office/powerpoint/2010/main" val="286517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6DCF-33BE-44AF-8561-B51B51E738D6}"/>
              </a:ext>
            </a:extLst>
          </p:cNvPr>
          <p:cNvSpPr>
            <a:spLocks noGrp="1"/>
          </p:cNvSpPr>
          <p:nvPr>
            <p:ph type="title"/>
          </p:nvPr>
        </p:nvSpPr>
        <p:spPr>
          <a:xfrm>
            <a:off x="838200" y="365126"/>
            <a:ext cx="10515600" cy="537986"/>
          </a:xfrm>
        </p:spPr>
        <p:txBody>
          <a:bodyPr>
            <a:normAutofit fontScale="90000"/>
          </a:bodyPr>
          <a:lstStyle/>
          <a:p>
            <a:r>
              <a:rPr lang="en-US" sz="3600" b="1" dirty="0">
                <a:solidFill>
                  <a:schemeClr val="accent1"/>
                </a:solidFill>
              </a:rPr>
              <a:t>More tips to help you paraphrase a passage well</a:t>
            </a:r>
            <a:r>
              <a:rPr lang="en-US" dirty="0"/>
              <a:t>:</a:t>
            </a:r>
            <a:br>
              <a:rPr lang="en-US" dirty="0"/>
            </a:br>
            <a:endParaRPr lang="en-ZA" dirty="0"/>
          </a:p>
        </p:txBody>
      </p:sp>
      <p:sp>
        <p:nvSpPr>
          <p:cNvPr id="3" name="Content Placeholder 2">
            <a:extLst>
              <a:ext uri="{FF2B5EF4-FFF2-40B4-BE49-F238E27FC236}">
                <a16:creationId xmlns:a16="http://schemas.microsoft.com/office/drawing/2014/main" id="{128835D2-7727-4E17-84FE-A7D4858C1160}"/>
              </a:ext>
            </a:extLst>
          </p:cNvPr>
          <p:cNvSpPr>
            <a:spLocks noGrp="1"/>
          </p:cNvSpPr>
          <p:nvPr>
            <p:ph idx="1"/>
          </p:nvPr>
        </p:nvSpPr>
        <p:spPr>
          <a:xfrm>
            <a:off x="838200" y="756356"/>
            <a:ext cx="10515600" cy="5420607"/>
          </a:xfrm>
        </p:spPr>
        <p:txBody>
          <a:bodyPr>
            <a:normAutofit/>
          </a:bodyPr>
          <a:lstStyle/>
          <a:p>
            <a:r>
              <a:rPr lang="en-US" dirty="0"/>
              <a:t>Gain a thorough understanding of the ideas in the source text. If you don’t understand the author’s ideas, it will be difﬁcult to put them in your own words. </a:t>
            </a:r>
          </a:p>
          <a:p>
            <a:r>
              <a:rPr lang="en-US" dirty="0"/>
              <a:t>Re-state the author’s ideas using different words and sentence structure from the source text. Try to write the author’s ideas down without looking at the source text - this will help you succeed. Don’t look at the source text! </a:t>
            </a:r>
          </a:p>
          <a:p>
            <a:r>
              <a:rPr lang="en-US" dirty="0"/>
              <a:t>Cite your paraphrased passages. Yes - you still have to cite a paraphrase just like a quote! I just read a book called </a:t>
            </a:r>
            <a:r>
              <a:rPr lang="en-US" i="1" dirty="0"/>
              <a:t>UBUNTU IDEAS FOR GLOBAL ETHICS  (2021) </a:t>
            </a:r>
            <a:r>
              <a:rPr lang="en-US" dirty="0"/>
              <a:t>by  PJ </a:t>
            </a:r>
            <a:r>
              <a:rPr lang="en-US" dirty="0" err="1"/>
              <a:t>Morobi</a:t>
            </a:r>
            <a:r>
              <a:rPr lang="en-US" dirty="0"/>
              <a:t> and KC </a:t>
            </a:r>
            <a:r>
              <a:rPr lang="en-US" dirty="0" err="1"/>
              <a:t>Mpetla</a:t>
            </a:r>
            <a:r>
              <a:rPr lang="en-US" dirty="0"/>
              <a:t>, The passage I want to paraphrase is on page 78. Example… </a:t>
            </a:r>
          </a:p>
          <a:p>
            <a:endParaRPr lang="en-ZA" dirty="0"/>
          </a:p>
        </p:txBody>
      </p:sp>
      <p:pic>
        <p:nvPicPr>
          <p:cNvPr id="4" name="Picture 3">
            <a:extLst>
              <a:ext uri="{FF2B5EF4-FFF2-40B4-BE49-F238E27FC236}">
                <a16:creationId xmlns:a16="http://schemas.microsoft.com/office/drawing/2014/main" id="{70B4581D-EA69-4426-9A1E-1A754C2B5F7F}"/>
              </a:ext>
            </a:extLst>
          </p:cNvPr>
          <p:cNvPicPr>
            <a:picLocks noChangeAspect="1"/>
          </p:cNvPicPr>
          <p:nvPr/>
        </p:nvPicPr>
        <p:blipFill>
          <a:blip r:embed="rId2"/>
          <a:stretch>
            <a:fillRect/>
          </a:stretch>
        </p:blipFill>
        <p:spPr>
          <a:xfrm>
            <a:off x="10652699" y="5059042"/>
            <a:ext cx="1402202" cy="1707028"/>
          </a:xfrm>
          <a:prstGeom prst="rect">
            <a:avLst/>
          </a:prstGeom>
        </p:spPr>
      </p:pic>
    </p:spTree>
    <p:extLst>
      <p:ext uri="{BB962C8B-B14F-4D97-AF65-F5344CB8AC3E}">
        <p14:creationId xmlns:p14="http://schemas.microsoft.com/office/powerpoint/2010/main" val="178636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AC94-FDB5-466C-BFC9-16293E3F1F0A}"/>
              </a:ext>
            </a:extLst>
          </p:cNvPr>
          <p:cNvSpPr>
            <a:spLocks noGrp="1"/>
          </p:cNvSpPr>
          <p:nvPr>
            <p:ph type="title"/>
          </p:nvPr>
        </p:nvSpPr>
        <p:spPr>
          <a:xfrm>
            <a:off x="838200" y="365126"/>
            <a:ext cx="10515600" cy="786342"/>
          </a:xfrm>
        </p:spPr>
        <p:txBody>
          <a:bodyPr>
            <a:normAutofit fontScale="90000"/>
          </a:bodyPr>
          <a:lstStyle/>
          <a:p>
            <a:r>
              <a:rPr lang="en-ZA" b="1" dirty="0">
                <a:solidFill>
                  <a:schemeClr val="accent1"/>
                </a:solidFill>
              </a:rPr>
              <a:t>Making Original Text Paraphrases </a:t>
            </a:r>
            <a:r>
              <a:rPr lang="en-ZA" dirty="0"/>
              <a:t/>
            </a:r>
            <a:br>
              <a:rPr lang="en-ZA" dirty="0"/>
            </a:br>
            <a:endParaRPr lang="en-ZA" dirty="0"/>
          </a:p>
        </p:txBody>
      </p:sp>
      <p:sp>
        <p:nvSpPr>
          <p:cNvPr id="3" name="Content Placeholder 2">
            <a:extLst>
              <a:ext uri="{FF2B5EF4-FFF2-40B4-BE49-F238E27FC236}">
                <a16:creationId xmlns:a16="http://schemas.microsoft.com/office/drawing/2014/main" id="{AC611857-81F1-41B9-B657-8BF90D49A78D}"/>
              </a:ext>
            </a:extLst>
          </p:cNvPr>
          <p:cNvSpPr>
            <a:spLocks noGrp="1"/>
          </p:cNvSpPr>
          <p:nvPr>
            <p:ph idx="1"/>
          </p:nvPr>
        </p:nvSpPr>
        <p:spPr>
          <a:xfrm>
            <a:off x="838200" y="1016000"/>
            <a:ext cx="10515600" cy="5160963"/>
          </a:xfrm>
        </p:spPr>
        <p:txBody>
          <a:bodyPr>
            <a:normAutofit/>
          </a:bodyPr>
          <a:lstStyle/>
          <a:p>
            <a:r>
              <a:rPr lang="en-US" dirty="0"/>
              <a:t>Students often overuse direct quotation when taking notes, and as a result they overuse quotations in the ﬁnal research assignment. </a:t>
            </a:r>
          </a:p>
          <a:p>
            <a:endParaRPr lang="en-US" dirty="0"/>
          </a:p>
          <a:p>
            <a:r>
              <a:rPr lang="en-US" dirty="0"/>
              <a:t>Only about 10 -15% of your ﬁnal assignment should be directly quoted matter. </a:t>
            </a:r>
          </a:p>
          <a:p>
            <a:endParaRPr lang="en-US" dirty="0"/>
          </a:p>
          <a:p>
            <a:r>
              <a:rPr lang="en-US" dirty="0"/>
              <a:t>Do your utmost to limit the amount of exact copying of source materials when taking notes. Students often quote excessively, and then fail to keep quoted material down to a necessary level. </a:t>
            </a:r>
          </a:p>
          <a:p>
            <a:endParaRPr lang="en-US" dirty="0"/>
          </a:p>
          <a:p>
            <a:r>
              <a:rPr lang="en-US" dirty="0"/>
              <a:t>So, minimize the number of direct quotes you add to your notes.</a:t>
            </a:r>
            <a:endParaRPr lang="en-ZA" dirty="0"/>
          </a:p>
        </p:txBody>
      </p:sp>
    </p:spTree>
    <p:extLst>
      <p:ext uri="{BB962C8B-B14F-4D97-AF65-F5344CB8AC3E}">
        <p14:creationId xmlns:p14="http://schemas.microsoft.com/office/powerpoint/2010/main" val="1283407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2F54-643E-4A50-9F9C-AA595FA1EACE}"/>
              </a:ext>
            </a:extLst>
          </p:cNvPr>
          <p:cNvSpPr>
            <a:spLocks noGrp="1"/>
          </p:cNvSpPr>
          <p:nvPr>
            <p:ph type="title"/>
          </p:nvPr>
        </p:nvSpPr>
        <p:spPr/>
        <p:txBody>
          <a:bodyPr/>
          <a:lstStyle/>
          <a:p>
            <a:r>
              <a:rPr lang="en-ZA" b="1" dirty="0">
                <a:solidFill>
                  <a:schemeClr val="accent5">
                    <a:lumMod val="75000"/>
                  </a:schemeClr>
                </a:solidFill>
              </a:rPr>
              <a:t>What constitutes Plagiarism?</a:t>
            </a:r>
          </a:p>
        </p:txBody>
      </p:sp>
      <p:sp>
        <p:nvSpPr>
          <p:cNvPr id="3" name="Content Placeholder 2">
            <a:extLst>
              <a:ext uri="{FF2B5EF4-FFF2-40B4-BE49-F238E27FC236}">
                <a16:creationId xmlns:a16="http://schemas.microsoft.com/office/drawing/2014/main" id="{4CA06A1F-3579-49BA-A2D9-528671A5F89F}"/>
              </a:ext>
            </a:extLst>
          </p:cNvPr>
          <p:cNvSpPr>
            <a:spLocks noGrp="1"/>
          </p:cNvSpPr>
          <p:nvPr>
            <p:ph idx="1"/>
          </p:nvPr>
        </p:nvSpPr>
        <p:spPr>
          <a:xfrm>
            <a:off x="654756" y="1512710"/>
            <a:ext cx="10699044" cy="5345289"/>
          </a:xfrm>
        </p:spPr>
        <p:txBody>
          <a:bodyPr/>
          <a:lstStyle/>
          <a:p>
            <a:pPr marL="0" indent="0">
              <a:buNone/>
            </a:pPr>
            <a:r>
              <a:rPr lang="en-US" dirty="0"/>
              <a:t>The Merriam-Webster Online Dictionary refers to it as:</a:t>
            </a:r>
          </a:p>
          <a:p>
            <a:r>
              <a:rPr lang="en-US" dirty="0"/>
              <a:t>Stealing and passing off the ideas or words of another person as your own. </a:t>
            </a:r>
          </a:p>
          <a:p>
            <a:r>
              <a:rPr lang="en-US" dirty="0"/>
              <a:t>Using another person’s creation without crediting the source. </a:t>
            </a:r>
          </a:p>
          <a:p>
            <a:r>
              <a:rPr lang="en-US" dirty="0"/>
              <a:t>Committing literary theft. </a:t>
            </a:r>
          </a:p>
          <a:p>
            <a:r>
              <a:rPr lang="en-US" dirty="0"/>
              <a:t>Present as new and original an idea or product which is derived from an existing source. </a:t>
            </a:r>
          </a:p>
          <a:p>
            <a:r>
              <a:rPr lang="en-US" dirty="0"/>
              <a:t>Alternative expressions for plagiarism are: copying, infringement of copyright, piracy, theft, stealing, appropriation or adoption of another’s work as your own creation.</a:t>
            </a:r>
          </a:p>
          <a:p>
            <a:endParaRPr lang="en-US" dirty="0"/>
          </a:p>
          <a:p>
            <a:endParaRPr lang="en-ZA" dirty="0"/>
          </a:p>
        </p:txBody>
      </p:sp>
    </p:spTree>
    <p:extLst>
      <p:ext uri="{BB962C8B-B14F-4D97-AF65-F5344CB8AC3E}">
        <p14:creationId xmlns:p14="http://schemas.microsoft.com/office/powerpoint/2010/main" val="1098794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0FF6-6ED8-4489-BA14-08FFD7C842BD}"/>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701AAA65-82C9-47BC-A8F5-E94EF59686C5}"/>
              </a:ext>
            </a:extLst>
          </p:cNvPr>
          <p:cNvSpPr>
            <a:spLocks noGrp="1"/>
          </p:cNvSpPr>
          <p:nvPr>
            <p:ph idx="1"/>
          </p:nvPr>
        </p:nvSpPr>
        <p:spPr>
          <a:xfrm>
            <a:off x="838200" y="462844"/>
            <a:ext cx="10515600" cy="5714119"/>
          </a:xfrm>
        </p:spPr>
        <p:txBody>
          <a:bodyPr>
            <a:normAutofit fontScale="92500" lnSpcReduction="10000"/>
          </a:bodyPr>
          <a:lstStyle/>
          <a:p>
            <a:pPr marL="0" indent="0">
              <a:buNone/>
            </a:pPr>
            <a:r>
              <a:rPr lang="en-US" sz="4800" dirty="0">
                <a:solidFill>
                  <a:schemeClr val="accent1"/>
                </a:solidFill>
              </a:rPr>
              <a:t>Common Knowledge Exception</a:t>
            </a:r>
          </a:p>
          <a:p>
            <a:pPr marL="0" indent="0">
              <a:buNone/>
            </a:pPr>
            <a:endParaRPr lang="en-US" dirty="0"/>
          </a:p>
          <a:p>
            <a:r>
              <a:rPr lang="en-US" dirty="0"/>
              <a:t>You don’t need to cite info that’s considered to be common knowledge in the public domain—as long as you rewrite the well-known fact in your own words. According to the Purdue Global Writing Center’s Basic Citation Guidelines page, information must have the following traits to be considered common knowledge:</a:t>
            </a:r>
          </a:p>
          <a:p>
            <a:endParaRPr lang="en-US" dirty="0"/>
          </a:p>
          <a:p>
            <a:r>
              <a:rPr lang="en-US" dirty="0"/>
              <a:t>    The reader would already be aware of it.</a:t>
            </a:r>
          </a:p>
          <a:p>
            <a:r>
              <a:rPr lang="en-US" dirty="0"/>
              <a:t>    It’s a widely accepted fact; for example, there are 24 hours in a day.</a:t>
            </a:r>
          </a:p>
          <a:p>
            <a:r>
              <a:rPr lang="en-US" dirty="0"/>
              <a:t>    It’s accessible via common information sources.</a:t>
            </a:r>
          </a:p>
          <a:p>
            <a:r>
              <a:rPr lang="en-US" dirty="0"/>
              <a:t>    It originates from folklore or a well-known story.</a:t>
            </a:r>
          </a:p>
          <a:p>
            <a:r>
              <a:rPr lang="en-US" dirty="0"/>
              <a:t>    It’s commonly acknowledged in your field and known by your audience.</a:t>
            </a:r>
          </a:p>
          <a:p>
            <a:endParaRPr lang="en-US" dirty="0"/>
          </a:p>
          <a:p>
            <a:endParaRPr lang="en-ZA" dirty="0"/>
          </a:p>
        </p:txBody>
      </p:sp>
    </p:spTree>
    <p:extLst>
      <p:ext uri="{BB962C8B-B14F-4D97-AF65-F5344CB8AC3E}">
        <p14:creationId xmlns:p14="http://schemas.microsoft.com/office/powerpoint/2010/main" val="93756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060A-9DD7-403E-A6E7-5990599BC966}"/>
              </a:ext>
            </a:extLst>
          </p:cNvPr>
          <p:cNvSpPr>
            <a:spLocks noGrp="1"/>
          </p:cNvSpPr>
          <p:nvPr>
            <p:ph type="title"/>
          </p:nvPr>
        </p:nvSpPr>
        <p:spPr>
          <a:xfrm>
            <a:off x="838200" y="365125"/>
            <a:ext cx="10515600" cy="729897"/>
          </a:xfrm>
        </p:spPr>
        <p:txBody>
          <a:bodyPr/>
          <a:lstStyle/>
          <a:p>
            <a:r>
              <a:rPr lang="en-ZA" b="1" dirty="0">
                <a:solidFill>
                  <a:schemeClr val="accent1"/>
                </a:solidFill>
              </a:rPr>
              <a:t>Remember:</a:t>
            </a:r>
          </a:p>
        </p:txBody>
      </p:sp>
      <p:sp>
        <p:nvSpPr>
          <p:cNvPr id="3" name="Content Placeholder 2">
            <a:extLst>
              <a:ext uri="{FF2B5EF4-FFF2-40B4-BE49-F238E27FC236}">
                <a16:creationId xmlns:a16="http://schemas.microsoft.com/office/drawing/2014/main" id="{36044906-0531-4438-B82F-F4ED9D6E43C9}"/>
              </a:ext>
            </a:extLst>
          </p:cNvPr>
          <p:cNvSpPr>
            <a:spLocks noGrp="1"/>
          </p:cNvSpPr>
          <p:nvPr>
            <p:ph idx="1"/>
          </p:nvPr>
        </p:nvSpPr>
        <p:spPr>
          <a:xfrm>
            <a:off x="838200" y="1095022"/>
            <a:ext cx="10978445" cy="5565422"/>
          </a:xfrm>
        </p:spPr>
        <p:txBody>
          <a:bodyPr>
            <a:normAutofit fontScale="92500" lnSpcReduction="10000"/>
          </a:bodyPr>
          <a:lstStyle/>
          <a:p>
            <a:r>
              <a:rPr lang="en-US" dirty="0"/>
              <a:t>What is Turnitin?</a:t>
            </a:r>
          </a:p>
          <a:p>
            <a:r>
              <a:rPr lang="en-US" dirty="0"/>
              <a:t> A Software tool to check for plagiarism</a:t>
            </a:r>
          </a:p>
          <a:p>
            <a:r>
              <a:rPr lang="en-US" dirty="0"/>
              <a:t>It is used electronically through Moodle</a:t>
            </a:r>
          </a:p>
          <a:p>
            <a:r>
              <a:rPr lang="en-US" dirty="0"/>
              <a:t>Checks ‘originality’ – and then generates report for you to improve your work.</a:t>
            </a:r>
          </a:p>
          <a:p>
            <a:r>
              <a:rPr lang="en-US" dirty="0"/>
              <a:t>References are usually left out from automated plagiarism checks, as they would obviously throw up a very high percent of similarity in the results.</a:t>
            </a:r>
          </a:p>
          <a:p>
            <a:r>
              <a:rPr lang="en-US" dirty="0"/>
              <a:t> You should run a plagiarism check on your work for assignments or a manuscript, excluding references, and review it very sensibly if you get a score of 25-30% or more. The acceptable Turnitin percentage is anything below 25% in the similarity report. A Turnitin plagiarism score of 25% and below shows that your paper is original</a:t>
            </a:r>
          </a:p>
          <a:p>
            <a:r>
              <a:rPr lang="en-US" dirty="0"/>
              <a:t>More significantly, make sure that entire sentences or chunks of text are not highlighted by the software, and that suitable references have been cited for all highlighted parts.</a:t>
            </a:r>
            <a:endParaRPr lang="en-ZA" dirty="0"/>
          </a:p>
        </p:txBody>
      </p:sp>
    </p:spTree>
    <p:extLst>
      <p:ext uri="{BB962C8B-B14F-4D97-AF65-F5344CB8AC3E}">
        <p14:creationId xmlns:p14="http://schemas.microsoft.com/office/powerpoint/2010/main" val="64611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AED4-9F34-4491-85A4-6A3792C3C513}"/>
              </a:ext>
            </a:extLst>
          </p:cNvPr>
          <p:cNvSpPr>
            <a:spLocks noGrp="1"/>
          </p:cNvSpPr>
          <p:nvPr>
            <p:ph type="title"/>
          </p:nvPr>
        </p:nvSpPr>
        <p:spPr>
          <a:xfrm>
            <a:off x="838200" y="365126"/>
            <a:ext cx="10515600" cy="820208"/>
          </a:xfrm>
        </p:spPr>
        <p:txBody>
          <a:bodyPr>
            <a:normAutofit fontScale="90000"/>
          </a:bodyPr>
          <a:lstStyle/>
          <a:p>
            <a:r>
              <a:rPr lang="en-ZA" b="1" dirty="0">
                <a:solidFill>
                  <a:schemeClr val="accent1"/>
                </a:solidFill>
              </a:rPr>
              <a:t/>
            </a:r>
            <a:br>
              <a:rPr lang="en-ZA" b="1" dirty="0">
                <a:solidFill>
                  <a:schemeClr val="accent1"/>
                </a:solidFill>
              </a:rPr>
            </a:br>
            <a:r>
              <a:rPr lang="en-ZA" b="1" dirty="0">
                <a:solidFill>
                  <a:schemeClr val="accent1"/>
                </a:solidFill>
              </a:rPr>
              <a:t/>
            </a:r>
            <a:br>
              <a:rPr lang="en-ZA" b="1" dirty="0">
                <a:solidFill>
                  <a:schemeClr val="accent1"/>
                </a:solidFill>
              </a:rPr>
            </a:br>
            <a:r>
              <a:rPr lang="en-ZA" b="1" dirty="0">
                <a:solidFill>
                  <a:schemeClr val="accent1"/>
                </a:solidFill>
              </a:rPr>
              <a:t>Why Reference at all?</a:t>
            </a:r>
            <a:br>
              <a:rPr lang="en-ZA" b="1" dirty="0">
                <a:solidFill>
                  <a:schemeClr val="accent1"/>
                </a:solidFill>
              </a:rPr>
            </a:br>
            <a:r>
              <a:rPr lang="en-ZA" dirty="0"/>
              <a:t/>
            </a:r>
            <a:br>
              <a:rPr lang="en-ZA" dirty="0"/>
            </a:br>
            <a:endParaRPr lang="en-ZA" dirty="0"/>
          </a:p>
        </p:txBody>
      </p:sp>
      <p:sp>
        <p:nvSpPr>
          <p:cNvPr id="3" name="Content Placeholder 2">
            <a:extLst>
              <a:ext uri="{FF2B5EF4-FFF2-40B4-BE49-F238E27FC236}">
                <a16:creationId xmlns:a16="http://schemas.microsoft.com/office/drawing/2014/main" id="{306FAB36-DCAF-448F-BD74-422DCE47DEBA}"/>
              </a:ext>
            </a:extLst>
          </p:cNvPr>
          <p:cNvSpPr>
            <a:spLocks noGrp="1"/>
          </p:cNvSpPr>
          <p:nvPr>
            <p:ph idx="1"/>
          </p:nvPr>
        </p:nvSpPr>
        <p:spPr>
          <a:xfrm>
            <a:off x="838200" y="869245"/>
            <a:ext cx="11195756" cy="5904088"/>
          </a:xfrm>
        </p:spPr>
        <p:txBody>
          <a:bodyPr>
            <a:normAutofit/>
          </a:bodyPr>
          <a:lstStyle/>
          <a:p>
            <a:endParaRPr lang="en-US" dirty="0"/>
          </a:p>
          <a:p>
            <a:r>
              <a:rPr lang="en-US" dirty="0"/>
              <a:t>To develop good academic practice.</a:t>
            </a:r>
          </a:p>
          <a:p>
            <a:r>
              <a:rPr lang="en-US" dirty="0"/>
              <a:t>To indicate which ideas are not your own.</a:t>
            </a:r>
          </a:p>
          <a:p>
            <a:r>
              <a:rPr lang="en-US" dirty="0"/>
              <a:t>To demonstrate your wider reading/research on a topic or theme.</a:t>
            </a:r>
          </a:p>
          <a:p>
            <a:r>
              <a:rPr lang="en-US" dirty="0"/>
              <a:t>To demonstrate good understanding of the topic.</a:t>
            </a:r>
          </a:p>
          <a:p>
            <a:r>
              <a:rPr lang="en-US" dirty="0"/>
              <a:t>To let the reader know where the facts and ideas came from.</a:t>
            </a:r>
          </a:p>
          <a:p>
            <a:r>
              <a:rPr lang="en-US" dirty="0"/>
              <a:t>To allow the lecturer to check the details.</a:t>
            </a:r>
          </a:p>
          <a:p>
            <a:r>
              <a:rPr lang="en-US" dirty="0"/>
              <a:t>To escape the problem of Plagiarism!</a:t>
            </a:r>
            <a:endParaRPr lang="en-ZA" dirty="0"/>
          </a:p>
        </p:txBody>
      </p:sp>
      <p:pic>
        <p:nvPicPr>
          <p:cNvPr id="4" name="Picture 3">
            <a:extLst>
              <a:ext uri="{FF2B5EF4-FFF2-40B4-BE49-F238E27FC236}">
                <a16:creationId xmlns:a16="http://schemas.microsoft.com/office/drawing/2014/main" id="{8E0272DC-D9CB-42EA-8992-E41E5CBC24BD}"/>
              </a:ext>
            </a:extLst>
          </p:cNvPr>
          <p:cNvPicPr>
            <a:picLocks noChangeAspect="1"/>
          </p:cNvPicPr>
          <p:nvPr/>
        </p:nvPicPr>
        <p:blipFill>
          <a:blip r:embed="rId2"/>
          <a:stretch>
            <a:fillRect/>
          </a:stretch>
        </p:blipFill>
        <p:spPr>
          <a:xfrm>
            <a:off x="10486188" y="4980019"/>
            <a:ext cx="1402202" cy="1707028"/>
          </a:xfrm>
          <a:prstGeom prst="rect">
            <a:avLst/>
          </a:prstGeom>
        </p:spPr>
      </p:pic>
    </p:spTree>
    <p:extLst>
      <p:ext uri="{BB962C8B-B14F-4D97-AF65-F5344CB8AC3E}">
        <p14:creationId xmlns:p14="http://schemas.microsoft.com/office/powerpoint/2010/main" val="4184402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818DF-5DFA-48E3-B16F-445A56896463}"/>
              </a:ext>
            </a:extLst>
          </p:cNvPr>
          <p:cNvSpPr>
            <a:spLocks noGrp="1"/>
          </p:cNvSpPr>
          <p:nvPr>
            <p:ph type="title"/>
          </p:nvPr>
        </p:nvSpPr>
        <p:spPr/>
        <p:txBody>
          <a:bodyPr/>
          <a:lstStyle/>
          <a:p>
            <a:r>
              <a:rPr lang="en-US" b="1" dirty="0">
                <a:solidFill>
                  <a:schemeClr val="accent1"/>
                </a:solidFill>
              </a:rPr>
              <a:t>What should be Referenced?</a:t>
            </a:r>
            <a:endParaRPr lang="en-ZA" b="1" dirty="0">
              <a:solidFill>
                <a:schemeClr val="accent1"/>
              </a:solidFill>
            </a:endParaRPr>
          </a:p>
        </p:txBody>
      </p:sp>
      <p:sp>
        <p:nvSpPr>
          <p:cNvPr id="3" name="Content Placeholder 2">
            <a:extLst>
              <a:ext uri="{FF2B5EF4-FFF2-40B4-BE49-F238E27FC236}">
                <a16:creationId xmlns:a16="http://schemas.microsoft.com/office/drawing/2014/main" id="{D225F482-AC1B-4A21-834F-BC370FC0C203}"/>
              </a:ext>
            </a:extLst>
          </p:cNvPr>
          <p:cNvSpPr>
            <a:spLocks noGrp="1"/>
          </p:cNvSpPr>
          <p:nvPr>
            <p:ph idx="1"/>
          </p:nvPr>
        </p:nvSpPr>
        <p:spPr>
          <a:xfrm>
            <a:off x="838200" y="1444978"/>
            <a:ext cx="10515600" cy="5170311"/>
          </a:xfrm>
        </p:spPr>
        <p:txBody>
          <a:bodyPr/>
          <a:lstStyle/>
          <a:p>
            <a:r>
              <a:rPr lang="en-US" dirty="0"/>
              <a:t>Any idea, fact, concept, theory, opinion, snippet, etc...</a:t>
            </a:r>
          </a:p>
          <a:p>
            <a:r>
              <a:rPr lang="en-US" dirty="0"/>
              <a:t>It does not have to be an exact quotation–any idea or piece of information has to be </a:t>
            </a:r>
            <a:r>
              <a:rPr lang="en-US" dirty="0" smtClean="0"/>
              <a:t>referenced</a:t>
            </a:r>
            <a:endParaRPr lang="en-US" dirty="0"/>
          </a:p>
          <a:p>
            <a:r>
              <a:rPr lang="en-US" dirty="0"/>
              <a:t>It does not have to come from a book–any source MUST be referenced</a:t>
            </a:r>
          </a:p>
          <a:p>
            <a:r>
              <a:rPr lang="en-US" dirty="0"/>
              <a:t>Journals, websites, CDs/DVDs, </a:t>
            </a:r>
            <a:r>
              <a:rPr lang="en-US" dirty="0" err="1"/>
              <a:t>Youtube</a:t>
            </a:r>
            <a:r>
              <a:rPr lang="en-US" dirty="0"/>
              <a:t>, Moodle, essays...</a:t>
            </a:r>
            <a:r>
              <a:rPr lang="en-US" dirty="0" err="1"/>
              <a:t>etcetra</a:t>
            </a:r>
            <a:endParaRPr lang="en-US" dirty="0"/>
          </a:p>
          <a:p>
            <a:r>
              <a:rPr lang="en-US" dirty="0"/>
              <a:t>You MUST show where everything has come from–even personal emails or conversations must be referenced.</a:t>
            </a:r>
          </a:p>
          <a:p>
            <a:r>
              <a:rPr lang="en-US" dirty="0"/>
              <a:t>Always acknowledge the work of other people!</a:t>
            </a:r>
          </a:p>
          <a:p>
            <a:pPr marL="0" indent="0">
              <a:buNone/>
            </a:pPr>
            <a:endParaRPr lang="en-US" dirty="0"/>
          </a:p>
        </p:txBody>
      </p:sp>
      <p:pic>
        <p:nvPicPr>
          <p:cNvPr id="4" name="Picture 3">
            <a:extLst>
              <a:ext uri="{FF2B5EF4-FFF2-40B4-BE49-F238E27FC236}">
                <a16:creationId xmlns:a16="http://schemas.microsoft.com/office/drawing/2014/main" id="{72BE3BBB-0B8A-456B-BB9C-5F1439E01C3D}"/>
              </a:ext>
            </a:extLst>
          </p:cNvPr>
          <p:cNvPicPr>
            <a:picLocks noChangeAspect="1"/>
          </p:cNvPicPr>
          <p:nvPr/>
        </p:nvPicPr>
        <p:blipFill>
          <a:blip r:embed="rId2"/>
          <a:stretch>
            <a:fillRect/>
          </a:stretch>
        </p:blipFill>
        <p:spPr>
          <a:xfrm>
            <a:off x="10652699" y="5070331"/>
            <a:ext cx="1402202" cy="1707028"/>
          </a:xfrm>
          <a:prstGeom prst="rect">
            <a:avLst/>
          </a:prstGeom>
        </p:spPr>
      </p:pic>
    </p:spTree>
    <p:extLst>
      <p:ext uri="{BB962C8B-B14F-4D97-AF65-F5344CB8AC3E}">
        <p14:creationId xmlns:p14="http://schemas.microsoft.com/office/powerpoint/2010/main" val="336034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4FBE-DBE2-45D4-AA0F-11A5ED3EE0C7}"/>
              </a:ext>
            </a:extLst>
          </p:cNvPr>
          <p:cNvSpPr>
            <a:spLocks noGrp="1"/>
          </p:cNvSpPr>
          <p:nvPr>
            <p:ph type="title"/>
          </p:nvPr>
        </p:nvSpPr>
        <p:spPr/>
        <p:txBody>
          <a:bodyPr/>
          <a:lstStyle/>
          <a:p>
            <a:r>
              <a:rPr lang="en-ZA" b="1" dirty="0">
                <a:solidFill>
                  <a:schemeClr val="accent1"/>
                </a:solidFill>
              </a:rPr>
              <a:t>Definitions</a:t>
            </a:r>
          </a:p>
        </p:txBody>
      </p:sp>
      <p:sp>
        <p:nvSpPr>
          <p:cNvPr id="3" name="Content Placeholder 2">
            <a:extLst>
              <a:ext uri="{FF2B5EF4-FFF2-40B4-BE49-F238E27FC236}">
                <a16:creationId xmlns:a16="http://schemas.microsoft.com/office/drawing/2014/main" id="{C017BDB8-4AB5-4529-809D-F715FB55C4F5}"/>
              </a:ext>
            </a:extLst>
          </p:cNvPr>
          <p:cNvSpPr>
            <a:spLocks noGrp="1"/>
          </p:cNvSpPr>
          <p:nvPr>
            <p:ph idx="1"/>
          </p:nvPr>
        </p:nvSpPr>
        <p:spPr>
          <a:xfrm>
            <a:off x="838200" y="1825625"/>
            <a:ext cx="10515600" cy="4789664"/>
          </a:xfrm>
        </p:spPr>
        <p:txBody>
          <a:bodyPr/>
          <a:lstStyle/>
          <a:p>
            <a:r>
              <a:rPr lang="en-US" dirty="0">
                <a:solidFill>
                  <a:schemeClr val="accent1"/>
                </a:solidFill>
              </a:rPr>
              <a:t>Referencing</a:t>
            </a:r>
            <a:r>
              <a:rPr lang="en-US" dirty="0"/>
              <a:t>: the action of writing out </a:t>
            </a:r>
            <a:r>
              <a:rPr lang="en-US" dirty="0" err="1"/>
              <a:t>aN</a:t>
            </a:r>
            <a:r>
              <a:rPr lang="en-US" dirty="0"/>
              <a:t> all-inclusive record of the resource/s from which you have found information.</a:t>
            </a:r>
          </a:p>
          <a:p>
            <a:pPr marL="0" indent="0">
              <a:buNone/>
            </a:pPr>
            <a:endParaRPr lang="en-US" dirty="0"/>
          </a:p>
          <a:p>
            <a:r>
              <a:rPr lang="en-US" dirty="0">
                <a:solidFill>
                  <a:schemeClr val="accent1"/>
                </a:solidFill>
              </a:rPr>
              <a:t>Bibliography</a:t>
            </a:r>
            <a:r>
              <a:rPr lang="en-US" dirty="0"/>
              <a:t>: a list of all the resources you consult for an assignment regardless of whether or not you actually used them.</a:t>
            </a:r>
            <a:endParaRPr lang="en-ZA" dirty="0"/>
          </a:p>
        </p:txBody>
      </p:sp>
      <p:pic>
        <p:nvPicPr>
          <p:cNvPr id="4" name="Picture 3">
            <a:extLst>
              <a:ext uri="{FF2B5EF4-FFF2-40B4-BE49-F238E27FC236}">
                <a16:creationId xmlns:a16="http://schemas.microsoft.com/office/drawing/2014/main" id="{7B2953B1-1D64-4207-AD28-10C4F869D555}"/>
              </a:ext>
            </a:extLst>
          </p:cNvPr>
          <p:cNvPicPr>
            <a:picLocks noChangeAspect="1"/>
          </p:cNvPicPr>
          <p:nvPr/>
        </p:nvPicPr>
        <p:blipFill>
          <a:blip r:embed="rId2"/>
          <a:stretch>
            <a:fillRect/>
          </a:stretch>
        </p:blipFill>
        <p:spPr>
          <a:xfrm>
            <a:off x="10497477" y="5043198"/>
            <a:ext cx="1402202" cy="1707028"/>
          </a:xfrm>
          <a:prstGeom prst="rect">
            <a:avLst/>
          </a:prstGeom>
        </p:spPr>
      </p:pic>
    </p:spTree>
    <p:extLst>
      <p:ext uri="{BB962C8B-B14F-4D97-AF65-F5344CB8AC3E}">
        <p14:creationId xmlns:p14="http://schemas.microsoft.com/office/powerpoint/2010/main" val="394187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D2116-F8FE-4E7D-AC37-3FB1EA79D346}"/>
              </a:ext>
            </a:extLst>
          </p:cNvPr>
          <p:cNvSpPr>
            <a:spLocks noGrp="1"/>
          </p:cNvSpPr>
          <p:nvPr>
            <p:ph type="title"/>
          </p:nvPr>
        </p:nvSpPr>
        <p:spPr/>
        <p:txBody>
          <a:bodyPr/>
          <a:lstStyle/>
          <a:p>
            <a:endParaRPr lang="en-ZA"/>
          </a:p>
        </p:txBody>
      </p:sp>
      <p:pic>
        <p:nvPicPr>
          <p:cNvPr id="4" name="Content Placeholder 3">
            <a:extLst>
              <a:ext uri="{FF2B5EF4-FFF2-40B4-BE49-F238E27FC236}">
                <a16:creationId xmlns:a16="http://schemas.microsoft.com/office/drawing/2014/main" id="{8F73EA41-9E6C-44DC-A62D-D4160146244C}"/>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193198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C8AA-42CE-4D47-93E0-FE57BA74B233}"/>
              </a:ext>
            </a:extLst>
          </p:cNvPr>
          <p:cNvSpPr>
            <a:spLocks noGrp="1"/>
          </p:cNvSpPr>
          <p:nvPr>
            <p:ph type="title"/>
          </p:nvPr>
        </p:nvSpPr>
        <p:spPr>
          <a:xfrm>
            <a:off x="838200" y="365126"/>
            <a:ext cx="10515600" cy="989542"/>
          </a:xfrm>
        </p:spPr>
        <p:txBody>
          <a:bodyPr/>
          <a:lstStyle/>
          <a:p>
            <a:r>
              <a:rPr lang="en-ZA" b="1" dirty="0">
                <a:solidFill>
                  <a:schemeClr val="accent1"/>
                </a:solidFill>
              </a:rPr>
              <a:t>Remember:</a:t>
            </a:r>
          </a:p>
        </p:txBody>
      </p:sp>
      <p:sp>
        <p:nvSpPr>
          <p:cNvPr id="3" name="Content Placeholder 2">
            <a:extLst>
              <a:ext uri="{FF2B5EF4-FFF2-40B4-BE49-F238E27FC236}">
                <a16:creationId xmlns:a16="http://schemas.microsoft.com/office/drawing/2014/main" id="{FF23AC10-9ABD-4757-AE3A-4D6EA1040318}"/>
              </a:ext>
            </a:extLst>
          </p:cNvPr>
          <p:cNvSpPr>
            <a:spLocks noGrp="1"/>
          </p:cNvSpPr>
          <p:nvPr>
            <p:ph idx="1"/>
          </p:nvPr>
        </p:nvSpPr>
        <p:spPr>
          <a:xfrm>
            <a:off x="838199" y="1490133"/>
            <a:ext cx="10857089" cy="4686830"/>
          </a:xfrm>
        </p:spPr>
        <p:txBody>
          <a:bodyPr>
            <a:normAutofit/>
          </a:bodyPr>
          <a:lstStyle/>
          <a:p>
            <a:r>
              <a:rPr lang="en-US" dirty="0"/>
              <a:t>Quoting a paragraph directly is done by placing it in block format with the source cited in-text and references is required.</a:t>
            </a:r>
          </a:p>
          <a:p>
            <a:endParaRPr lang="en-US" dirty="0"/>
          </a:p>
          <a:p>
            <a:r>
              <a:rPr lang="en-US" dirty="0"/>
              <a:t>Paraphrasing the ideas in your own words, </a:t>
            </a:r>
            <a:r>
              <a:rPr lang="en-US" dirty="0" err="1"/>
              <a:t>analysing</a:t>
            </a:r>
            <a:r>
              <a:rPr lang="en-US" dirty="0"/>
              <a:t> the argument, avoiding the original language and re-</a:t>
            </a:r>
            <a:r>
              <a:rPr lang="en-US" dirty="0" err="1"/>
              <a:t>organising</a:t>
            </a:r>
            <a:r>
              <a:rPr lang="en-US" dirty="0"/>
              <a:t> the structure and then varying detail and using different examples is critically important. This shows your academic development and understanding!</a:t>
            </a:r>
          </a:p>
          <a:p>
            <a:pPr marL="0" indent="0">
              <a:buNone/>
            </a:pPr>
            <a:r>
              <a:rPr lang="en-US" dirty="0"/>
              <a:t> </a:t>
            </a:r>
          </a:p>
          <a:p>
            <a:r>
              <a:rPr lang="en-US" dirty="0"/>
              <a:t>ALL sources must be stated correctly in a reference list or  bibliography.</a:t>
            </a:r>
            <a:endParaRPr lang="en-ZA" dirty="0"/>
          </a:p>
        </p:txBody>
      </p:sp>
    </p:spTree>
    <p:extLst>
      <p:ext uri="{BB962C8B-B14F-4D97-AF65-F5344CB8AC3E}">
        <p14:creationId xmlns:p14="http://schemas.microsoft.com/office/powerpoint/2010/main" val="390949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14BA-750E-45B9-AE3D-F30BBA0B663E}"/>
              </a:ext>
            </a:extLst>
          </p:cNvPr>
          <p:cNvSpPr>
            <a:spLocks noGrp="1"/>
          </p:cNvSpPr>
          <p:nvPr>
            <p:ph type="title"/>
          </p:nvPr>
        </p:nvSpPr>
        <p:spPr>
          <a:xfrm>
            <a:off x="838200" y="4842933"/>
            <a:ext cx="10515600" cy="1806223"/>
          </a:xfrm>
        </p:spPr>
        <p:txBody>
          <a:bodyPr>
            <a:normAutofit fontScale="90000"/>
          </a:bodyPr>
          <a:lstStyle/>
          <a:p>
            <a:r>
              <a:rPr lang="en-ZA" sz="2200" dirty="0"/>
              <a:t>Note that the style may differ due to variants of Harvard etc., that are ALL acceptable…so the same source could be:  </a:t>
            </a:r>
            <a:br>
              <a:rPr lang="en-ZA" sz="2200" dirty="0"/>
            </a:br>
            <a:r>
              <a:rPr lang="en-ZA" sz="2200" dirty="0"/>
              <a:t/>
            </a:r>
            <a:br>
              <a:rPr lang="en-ZA" sz="2200" dirty="0"/>
            </a:br>
            <a:r>
              <a:rPr lang="en-ZA" sz="2200" dirty="0"/>
              <a:t>Wolfe, K., Wu, X. &amp; Lui, R. (2003). Antioxidant activity of apple peels, </a:t>
            </a:r>
            <a:r>
              <a:rPr lang="en-ZA" sz="2200" i="1" dirty="0"/>
              <a:t>Journal of Agricultural and Food Chemistry, </a:t>
            </a:r>
            <a:r>
              <a:rPr lang="en-ZA" sz="2200" dirty="0"/>
              <a:t>51 (3), 609-614.</a:t>
            </a:r>
            <a:br>
              <a:rPr lang="en-ZA" sz="2200" dirty="0"/>
            </a:br>
            <a:r>
              <a:rPr lang="en-ZA" sz="2200" dirty="0"/>
              <a:t/>
            </a:r>
            <a:br>
              <a:rPr lang="en-ZA" sz="2200" dirty="0"/>
            </a:br>
            <a:r>
              <a:rPr lang="en-ZA" sz="2200" b="1" dirty="0">
                <a:solidFill>
                  <a:schemeClr val="accent1"/>
                </a:solidFill>
              </a:rPr>
              <a:t>THE KEY IS TO BE CONSISTENT IN STYLE IN YOU WORK</a:t>
            </a:r>
            <a:r>
              <a:rPr lang="en-ZA" i="1" dirty="0"/>
              <a:t/>
            </a:r>
            <a:br>
              <a:rPr lang="en-ZA" i="1" dirty="0"/>
            </a:br>
            <a:endParaRPr lang="en-ZA" i="1" dirty="0"/>
          </a:p>
        </p:txBody>
      </p:sp>
      <p:pic>
        <p:nvPicPr>
          <p:cNvPr id="4" name="Content Placeholder 3">
            <a:extLst>
              <a:ext uri="{FF2B5EF4-FFF2-40B4-BE49-F238E27FC236}">
                <a16:creationId xmlns:a16="http://schemas.microsoft.com/office/drawing/2014/main" id="{34F69A8F-A9D2-4119-A566-CBB84B421BEC}"/>
              </a:ext>
            </a:extLst>
          </p:cNvPr>
          <p:cNvPicPr>
            <a:picLocks noGrp="1" noChangeAspect="1"/>
          </p:cNvPicPr>
          <p:nvPr>
            <p:ph idx="1"/>
          </p:nvPr>
        </p:nvPicPr>
        <p:blipFill>
          <a:blip r:embed="rId2"/>
          <a:stretch>
            <a:fillRect/>
          </a:stretch>
        </p:blipFill>
        <p:spPr>
          <a:xfrm>
            <a:off x="2228144" y="0"/>
            <a:ext cx="7735712" cy="4199467"/>
          </a:xfrm>
          <a:prstGeom prst="rect">
            <a:avLst/>
          </a:prstGeom>
        </p:spPr>
      </p:pic>
    </p:spTree>
    <p:extLst>
      <p:ext uri="{BB962C8B-B14F-4D97-AF65-F5344CB8AC3E}">
        <p14:creationId xmlns:p14="http://schemas.microsoft.com/office/powerpoint/2010/main" val="2856211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55E0-0617-4501-B4E6-3E7D5FCC20E1}"/>
              </a:ext>
            </a:extLst>
          </p:cNvPr>
          <p:cNvSpPr>
            <a:spLocks noGrp="1"/>
          </p:cNvSpPr>
          <p:nvPr>
            <p:ph type="title"/>
          </p:nvPr>
        </p:nvSpPr>
        <p:spPr>
          <a:xfrm>
            <a:off x="838200" y="365125"/>
            <a:ext cx="10515600" cy="650875"/>
          </a:xfrm>
        </p:spPr>
        <p:txBody>
          <a:bodyPr>
            <a:normAutofit fontScale="90000"/>
          </a:bodyPr>
          <a:lstStyle/>
          <a:p>
            <a:r>
              <a:rPr lang="en-ZA" b="1" dirty="0">
                <a:solidFill>
                  <a:schemeClr val="accent1"/>
                </a:solidFill>
              </a:rPr>
              <a:t>Example of referencing in APA Style</a:t>
            </a:r>
          </a:p>
        </p:txBody>
      </p:sp>
      <p:sp>
        <p:nvSpPr>
          <p:cNvPr id="3" name="Content Placeholder 2">
            <a:extLst>
              <a:ext uri="{FF2B5EF4-FFF2-40B4-BE49-F238E27FC236}">
                <a16:creationId xmlns:a16="http://schemas.microsoft.com/office/drawing/2014/main" id="{E2143786-4E91-458F-8DCC-447F104A8417}"/>
              </a:ext>
            </a:extLst>
          </p:cNvPr>
          <p:cNvSpPr>
            <a:spLocks noGrp="1"/>
          </p:cNvSpPr>
          <p:nvPr>
            <p:ph idx="1"/>
          </p:nvPr>
        </p:nvSpPr>
        <p:spPr>
          <a:xfrm>
            <a:off x="838200" y="1128889"/>
            <a:ext cx="11003844" cy="5644443"/>
          </a:xfrm>
        </p:spPr>
        <p:txBody>
          <a:bodyPr>
            <a:normAutofit fontScale="92500" lnSpcReduction="10000"/>
          </a:bodyPr>
          <a:lstStyle/>
          <a:p>
            <a:pPr marL="0" indent="0">
              <a:buNone/>
            </a:pPr>
            <a:r>
              <a:rPr lang="en-US" dirty="0"/>
              <a:t>A “Reference list" must be placed at the end of your paper or presentation. This is where you list the full citations for all of the sources in used  in your paper. Each source in the references list should correspond to an in-text citation. </a:t>
            </a:r>
          </a:p>
          <a:p>
            <a:pPr marL="0" indent="0">
              <a:buNone/>
            </a:pPr>
            <a:r>
              <a:rPr lang="en-US" dirty="0"/>
              <a:t>As with in-text citations, the exact format and information you include in your citations depends on the style you are using. However, irrespective of the style, you will normally include certain standard basics such as author, year of publication, title, publisher, and a web link or web designation if the source is an electronic one. </a:t>
            </a:r>
          </a:p>
          <a:p>
            <a:pPr marL="0" indent="0">
              <a:buNone/>
            </a:pPr>
            <a:r>
              <a:rPr lang="en-US" dirty="0">
                <a:solidFill>
                  <a:schemeClr val="accent1"/>
                </a:solidFill>
              </a:rPr>
              <a:t>In-Text Reference, APA:</a:t>
            </a:r>
          </a:p>
          <a:p>
            <a:r>
              <a:rPr lang="en-US" dirty="0"/>
              <a:t>An eminent writer wrote that "The history of life on earth has been a history of interaction of living things and their surroundings" (Carson, 2002, p. 5).  OR also acceptable is (Carson, 2002: 5).</a:t>
            </a:r>
          </a:p>
          <a:p>
            <a:endParaRPr lang="en-US" dirty="0"/>
          </a:p>
          <a:p>
            <a:pPr marL="0" indent="0">
              <a:buNone/>
            </a:pPr>
            <a:r>
              <a:rPr lang="en-US" dirty="0">
                <a:solidFill>
                  <a:schemeClr val="accent1"/>
                </a:solidFill>
              </a:rPr>
              <a:t>Full Citation in Reference List, APA style:</a:t>
            </a:r>
          </a:p>
          <a:p>
            <a:r>
              <a:rPr lang="en-US" dirty="0"/>
              <a:t>Carson R. (2002). Silent Spring. New York: First Mariner Books.</a:t>
            </a:r>
            <a:endParaRPr lang="en-ZA" dirty="0"/>
          </a:p>
        </p:txBody>
      </p:sp>
    </p:spTree>
    <p:extLst>
      <p:ext uri="{BB962C8B-B14F-4D97-AF65-F5344CB8AC3E}">
        <p14:creationId xmlns:p14="http://schemas.microsoft.com/office/powerpoint/2010/main" val="228918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6976-79C3-40A1-87F9-936E66D07973}"/>
              </a:ext>
            </a:extLst>
          </p:cNvPr>
          <p:cNvSpPr>
            <a:spLocks noGrp="1"/>
          </p:cNvSpPr>
          <p:nvPr>
            <p:ph type="title"/>
          </p:nvPr>
        </p:nvSpPr>
        <p:spPr>
          <a:xfrm>
            <a:off x="838200" y="365125"/>
            <a:ext cx="10515600" cy="876653"/>
          </a:xfrm>
        </p:spPr>
        <p:txBody>
          <a:bodyPr>
            <a:normAutofit fontScale="90000"/>
          </a:bodyPr>
          <a:lstStyle/>
          <a:p>
            <a:r>
              <a:rPr lang="en-ZA" b="1" dirty="0">
                <a:solidFill>
                  <a:schemeClr val="accent1"/>
                </a:solidFill>
              </a:rPr>
              <a:t>Some good plagiarism checkers</a:t>
            </a:r>
            <a:r>
              <a:rPr lang="en-ZA" dirty="0"/>
              <a:t/>
            </a:r>
            <a:br>
              <a:rPr lang="en-ZA" dirty="0"/>
            </a:br>
            <a:endParaRPr lang="en-ZA" dirty="0"/>
          </a:p>
        </p:txBody>
      </p:sp>
      <p:sp>
        <p:nvSpPr>
          <p:cNvPr id="3" name="Content Placeholder 2">
            <a:extLst>
              <a:ext uri="{FF2B5EF4-FFF2-40B4-BE49-F238E27FC236}">
                <a16:creationId xmlns:a16="http://schemas.microsoft.com/office/drawing/2014/main" id="{59646A7A-26DC-4303-A28E-93504134B651}"/>
              </a:ext>
            </a:extLst>
          </p:cNvPr>
          <p:cNvSpPr>
            <a:spLocks noGrp="1"/>
          </p:cNvSpPr>
          <p:nvPr>
            <p:ph idx="1"/>
          </p:nvPr>
        </p:nvSpPr>
        <p:spPr>
          <a:xfrm>
            <a:off x="838200" y="1004711"/>
            <a:ext cx="10515600" cy="5172252"/>
          </a:xfrm>
        </p:spPr>
        <p:txBody>
          <a:bodyPr/>
          <a:lstStyle/>
          <a:p>
            <a:endParaRPr lang="en-ZA" dirty="0"/>
          </a:p>
          <a:p>
            <a:r>
              <a:rPr lang="en-ZA" dirty="0"/>
              <a:t>    Turnitin</a:t>
            </a:r>
          </a:p>
          <a:p>
            <a:r>
              <a:rPr lang="en-ZA" dirty="0"/>
              <a:t>    Authenticate</a:t>
            </a:r>
          </a:p>
          <a:p>
            <a:r>
              <a:rPr lang="en-ZA" dirty="0"/>
              <a:t>    </a:t>
            </a:r>
            <a:r>
              <a:rPr lang="en-ZA" dirty="0" err="1"/>
              <a:t>Copyscape</a:t>
            </a:r>
            <a:endParaRPr lang="en-ZA" dirty="0"/>
          </a:p>
          <a:p>
            <a:r>
              <a:rPr lang="en-ZA" dirty="0"/>
              <a:t>    Grammarly's Plagiarism Checker</a:t>
            </a:r>
          </a:p>
          <a:p>
            <a:r>
              <a:rPr lang="en-ZA" dirty="0"/>
              <a:t>    Plagiarism Detector</a:t>
            </a:r>
          </a:p>
          <a:p>
            <a:r>
              <a:rPr lang="en-ZA" dirty="0"/>
              <a:t>    </a:t>
            </a:r>
            <a:r>
              <a:rPr lang="en-ZA" dirty="0" err="1"/>
              <a:t>DupliChecker</a:t>
            </a:r>
            <a:endParaRPr lang="en-ZA" dirty="0"/>
          </a:p>
          <a:p>
            <a:endParaRPr lang="en-ZA" dirty="0"/>
          </a:p>
        </p:txBody>
      </p:sp>
      <p:pic>
        <p:nvPicPr>
          <p:cNvPr id="4" name="Picture 3">
            <a:extLst>
              <a:ext uri="{FF2B5EF4-FFF2-40B4-BE49-F238E27FC236}">
                <a16:creationId xmlns:a16="http://schemas.microsoft.com/office/drawing/2014/main" id="{C41B8BCE-077A-4808-89F3-5981E4C1F6B4}"/>
              </a:ext>
            </a:extLst>
          </p:cNvPr>
          <p:cNvPicPr>
            <a:picLocks noChangeAspect="1"/>
          </p:cNvPicPr>
          <p:nvPr/>
        </p:nvPicPr>
        <p:blipFill>
          <a:blip r:embed="rId2"/>
          <a:stretch>
            <a:fillRect/>
          </a:stretch>
        </p:blipFill>
        <p:spPr>
          <a:xfrm>
            <a:off x="10350721" y="4999775"/>
            <a:ext cx="1402202" cy="1707028"/>
          </a:xfrm>
          <a:prstGeom prst="rect">
            <a:avLst/>
          </a:prstGeom>
        </p:spPr>
      </p:pic>
    </p:spTree>
    <p:extLst>
      <p:ext uri="{BB962C8B-B14F-4D97-AF65-F5344CB8AC3E}">
        <p14:creationId xmlns:p14="http://schemas.microsoft.com/office/powerpoint/2010/main" val="394120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4F9B0E-664F-4E1E-9076-0976B8D662F2}"/>
              </a:ext>
            </a:extLst>
          </p:cNvPr>
          <p:cNvPicPr>
            <a:picLocks noChangeAspect="1"/>
          </p:cNvPicPr>
          <p:nvPr/>
        </p:nvPicPr>
        <p:blipFill>
          <a:blip r:embed="rId2"/>
          <a:stretch>
            <a:fillRect/>
          </a:stretch>
        </p:blipFill>
        <p:spPr>
          <a:xfrm>
            <a:off x="2307314" y="1029028"/>
            <a:ext cx="6998815" cy="4799944"/>
          </a:xfrm>
          <a:prstGeom prst="rect">
            <a:avLst/>
          </a:prstGeom>
        </p:spPr>
      </p:pic>
      <p:sp>
        <p:nvSpPr>
          <p:cNvPr id="2" name="Title 1">
            <a:extLst>
              <a:ext uri="{FF2B5EF4-FFF2-40B4-BE49-F238E27FC236}">
                <a16:creationId xmlns:a16="http://schemas.microsoft.com/office/drawing/2014/main" id="{FE11B24D-FBB0-45D1-BA7D-608214563769}"/>
              </a:ext>
            </a:extLst>
          </p:cNvPr>
          <p:cNvSpPr>
            <a:spLocks noGrp="1"/>
          </p:cNvSpPr>
          <p:nvPr>
            <p:ph type="title"/>
          </p:nvPr>
        </p:nvSpPr>
        <p:spPr>
          <a:xfrm>
            <a:off x="838200" y="365125"/>
            <a:ext cx="10515600" cy="4511675"/>
          </a:xfrm>
        </p:spPr>
        <p:txBody>
          <a:bodyPr/>
          <a:lstStyle/>
          <a:p>
            <a:endParaRPr lang="en-ZA" dirty="0"/>
          </a:p>
        </p:txBody>
      </p:sp>
      <p:sp>
        <p:nvSpPr>
          <p:cNvPr id="6" name="Content Placeholder 5">
            <a:extLst>
              <a:ext uri="{FF2B5EF4-FFF2-40B4-BE49-F238E27FC236}">
                <a16:creationId xmlns:a16="http://schemas.microsoft.com/office/drawing/2014/main" id="{7D9B90B6-AF31-4D5C-B9EF-D583F9A638C2}"/>
              </a:ext>
            </a:extLst>
          </p:cNvPr>
          <p:cNvSpPr>
            <a:spLocks noGrp="1"/>
          </p:cNvSpPr>
          <p:nvPr>
            <p:ph idx="1"/>
          </p:nvPr>
        </p:nvSpPr>
        <p:spPr>
          <a:xfrm>
            <a:off x="259644" y="5396089"/>
            <a:ext cx="11094156" cy="1281287"/>
          </a:xfrm>
        </p:spPr>
        <p:txBody>
          <a:bodyPr>
            <a:normAutofit fontScale="85000" lnSpcReduction="20000"/>
          </a:bodyPr>
          <a:lstStyle/>
          <a:p>
            <a:pPr marL="0" indent="0">
              <a:buNone/>
            </a:pPr>
            <a:endParaRPr lang="en-US" sz="1400" dirty="0"/>
          </a:p>
          <a:p>
            <a:pPr marL="0" indent="0">
              <a:buNone/>
            </a:pPr>
            <a:endParaRPr lang="en-US" sz="1400" dirty="0"/>
          </a:p>
          <a:p>
            <a:pPr marL="0" indent="0">
              <a:buNone/>
            </a:pPr>
            <a:endParaRPr lang="en-US" sz="1400" dirty="0"/>
          </a:p>
          <a:p>
            <a:pPr marL="0" indent="0">
              <a:buNone/>
            </a:pPr>
            <a:r>
              <a:rPr lang="en-US" sz="1400" dirty="0"/>
              <a:t>This image is from </a:t>
            </a:r>
            <a:r>
              <a:rPr lang="en-US" sz="1400" dirty="0" err="1"/>
              <a:t>Glogster</a:t>
            </a:r>
            <a:r>
              <a:rPr lang="en-US" sz="1400" dirty="0"/>
              <a:t> available online at </a:t>
            </a:r>
          </a:p>
          <a:p>
            <a:pPr marL="0" indent="0">
              <a:buNone/>
            </a:pPr>
            <a:r>
              <a:rPr lang="en-ZA" sz="1400" dirty="0"/>
              <a:t>http://www.glogster.com/sathisen/plagiarism/g-6m07nspm8va6n91e4evr7a0</a:t>
            </a:r>
          </a:p>
        </p:txBody>
      </p:sp>
      <p:pic>
        <p:nvPicPr>
          <p:cNvPr id="9" name="Picture 8">
            <a:extLst>
              <a:ext uri="{FF2B5EF4-FFF2-40B4-BE49-F238E27FC236}">
                <a16:creationId xmlns:a16="http://schemas.microsoft.com/office/drawing/2014/main" id="{1969E79F-206B-4D40-8F94-E7FE8229E1F6}"/>
              </a:ext>
            </a:extLst>
          </p:cNvPr>
          <p:cNvPicPr>
            <a:picLocks noChangeAspect="1"/>
          </p:cNvPicPr>
          <p:nvPr/>
        </p:nvPicPr>
        <p:blipFill>
          <a:blip r:embed="rId3"/>
          <a:stretch>
            <a:fillRect/>
          </a:stretch>
        </p:blipFill>
        <p:spPr>
          <a:xfrm>
            <a:off x="10507576" y="5150972"/>
            <a:ext cx="1402202" cy="1707028"/>
          </a:xfrm>
          <a:prstGeom prst="rect">
            <a:avLst/>
          </a:prstGeom>
        </p:spPr>
      </p:pic>
    </p:spTree>
    <p:extLst>
      <p:ext uri="{BB962C8B-B14F-4D97-AF65-F5344CB8AC3E}">
        <p14:creationId xmlns:p14="http://schemas.microsoft.com/office/powerpoint/2010/main" val="2490808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026A-4739-4C1B-BF51-4E10D4949A77}"/>
              </a:ext>
            </a:extLst>
          </p:cNvPr>
          <p:cNvSpPr>
            <a:spLocks noGrp="1"/>
          </p:cNvSpPr>
          <p:nvPr>
            <p:ph type="title"/>
          </p:nvPr>
        </p:nvSpPr>
        <p:spPr>
          <a:xfrm>
            <a:off x="587022" y="124178"/>
            <a:ext cx="10766778" cy="556860"/>
          </a:xfrm>
        </p:spPr>
        <p:txBody>
          <a:bodyPr>
            <a:normAutofit fontScale="90000"/>
          </a:bodyPr>
          <a:lstStyle/>
          <a:p>
            <a:r>
              <a:rPr lang="en-ZA" b="1" dirty="0">
                <a:solidFill>
                  <a:schemeClr val="accent1"/>
                </a:solidFill>
              </a:rPr>
              <a:t>References</a:t>
            </a:r>
            <a:r>
              <a:rPr lang="en-ZA" dirty="0"/>
              <a:t> </a:t>
            </a:r>
          </a:p>
        </p:txBody>
      </p:sp>
      <p:sp>
        <p:nvSpPr>
          <p:cNvPr id="3" name="Content Placeholder 2">
            <a:extLst>
              <a:ext uri="{FF2B5EF4-FFF2-40B4-BE49-F238E27FC236}">
                <a16:creationId xmlns:a16="http://schemas.microsoft.com/office/drawing/2014/main" id="{A0843443-3C4C-40C7-9096-0D1A02C2C989}"/>
              </a:ext>
            </a:extLst>
          </p:cNvPr>
          <p:cNvSpPr>
            <a:spLocks noGrp="1"/>
          </p:cNvSpPr>
          <p:nvPr>
            <p:ph idx="1"/>
          </p:nvPr>
        </p:nvSpPr>
        <p:spPr>
          <a:xfrm>
            <a:off x="587022" y="681038"/>
            <a:ext cx="11300178" cy="6052784"/>
          </a:xfrm>
        </p:spPr>
        <p:txBody>
          <a:bodyPr>
            <a:normAutofit fontScale="92500" lnSpcReduction="10000"/>
          </a:bodyPr>
          <a:lstStyle/>
          <a:p>
            <a:pPr marL="0" indent="0">
              <a:buNone/>
            </a:pPr>
            <a:r>
              <a:rPr lang="en-US" sz="2000" b="1" dirty="0">
                <a:solidFill>
                  <a:schemeClr val="accent1"/>
                </a:solidFill>
              </a:rPr>
              <a:t>Useful websites:</a:t>
            </a:r>
          </a:p>
          <a:p>
            <a:pPr marL="0" indent="0">
              <a:buNone/>
            </a:pPr>
            <a:endParaRPr lang="en-US" sz="2000" dirty="0"/>
          </a:p>
          <a:p>
            <a:pPr marL="0" indent="0">
              <a:buNone/>
            </a:pPr>
            <a:r>
              <a:rPr lang="en-US" sz="2000" dirty="0"/>
              <a:t>Plagiarism Resources (For Students &amp; Teachers in 2021) available online at </a:t>
            </a:r>
            <a:r>
              <a:rPr lang="en-ZA" sz="2000" dirty="0">
                <a:hlinkClick r:id="rId2"/>
              </a:rPr>
              <a:t>https://www.websitehostingrating.com/plagiarism/</a:t>
            </a:r>
            <a:endParaRPr lang="en-ZA" sz="2000" dirty="0"/>
          </a:p>
          <a:p>
            <a:pPr marL="0" indent="0">
              <a:buNone/>
            </a:pPr>
            <a:r>
              <a:rPr lang="en-ZA" sz="2000" dirty="0"/>
              <a:t>Purdue Global university available at </a:t>
            </a:r>
            <a:r>
              <a:rPr lang="en-ZA" sz="2000" dirty="0">
                <a:hlinkClick r:id="rId3"/>
              </a:rPr>
              <a:t>https://www.purdueglobal.edu/blog/online-learning/plagiarism-and-paraphrasing/</a:t>
            </a:r>
            <a:endParaRPr lang="en-ZA" sz="2000" dirty="0"/>
          </a:p>
          <a:p>
            <a:pPr marL="0" indent="0">
              <a:buNone/>
            </a:pPr>
            <a:r>
              <a:rPr lang="en-ZA" sz="2000" dirty="0" err="1"/>
              <a:t>Editage</a:t>
            </a:r>
            <a:r>
              <a:rPr lang="en-ZA" sz="2000" dirty="0"/>
              <a:t> insights. Available online at </a:t>
            </a:r>
            <a:r>
              <a:rPr lang="en-ZA" sz="2000" dirty="0">
                <a:hlinkClick r:id="rId4"/>
              </a:rPr>
              <a:t>https://www.editage.com/insights/should-references-be-included-in-a-plagiarism-check</a:t>
            </a:r>
            <a:endParaRPr lang="en-ZA" sz="2000" dirty="0"/>
          </a:p>
          <a:p>
            <a:pPr marL="0" indent="0">
              <a:buNone/>
            </a:pPr>
            <a:r>
              <a:rPr lang="en-ZA" sz="2000" dirty="0"/>
              <a:t>Plagiarism &amp; References. Available online at </a:t>
            </a:r>
            <a:r>
              <a:rPr lang="en-ZA" sz="2000" dirty="0">
                <a:hlinkClick r:id="rId5"/>
              </a:rPr>
              <a:t>www.kent.ac.uk/ai</a:t>
            </a:r>
            <a:endParaRPr lang="en-ZA" sz="2000" dirty="0"/>
          </a:p>
          <a:p>
            <a:pPr marL="0" indent="0">
              <a:buNone/>
            </a:pPr>
            <a:r>
              <a:rPr lang="en-US" sz="2000" dirty="0"/>
              <a:t>http://en.wikipedia.org/wiki/PlagiarismPlagiarism.org </a:t>
            </a:r>
          </a:p>
          <a:p>
            <a:pPr marL="0" indent="0">
              <a:buNone/>
            </a:pPr>
            <a:r>
              <a:rPr lang="en-US" sz="2000" dirty="0"/>
              <a:t>http://www.plagiarism.org/“The Little Book of Plagiarism” </a:t>
            </a:r>
          </a:p>
          <a:p>
            <a:pPr marL="0" indent="0">
              <a:buNone/>
            </a:pPr>
            <a:endParaRPr lang="en-ZA" sz="2000" dirty="0"/>
          </a:p>
          <a:p>
            <a:pPr marL="0" indent="0">
              <a:buNone/>
            </a:pPr>
            <a:r>
              <a:rPr lang="en-US" sz="2000" b="1" dirty="0">
                <a:solidFill>
                  <a:schemeClr val="accent1"/>
                </a:solidFill>
              </a:rPr>
              <a:t>Books:</a:t>
            </a:r>
          </a:p>
          <a:p>
            <a:pPr marL="0" indent="0">
              <a:buNone/>
            </a:pPr>
            <a:endParaRPr lang="en-US" sz="2000" b="1" dirty="0">
              <a:solidFill>
                <a:schemeClr val="accent1"/>
              </a:solidFill>
            </a:endParaRPr>
          </a:p>
          <a:p>
            <a:pPr marL="0" indent="0">
              <a:buNone/>
            </a:pPr>
            <a:r>
              <a:rPr lang="en-US" sz="2000" dirty="0"/>
              <a:t>Hill, D. J. (2015). A beginners’ guide to plagiarism. Wellington: </a:t>
            </a:r>
            <a:r>
              <a:rPr lang="en-US" sz="2000" dirty="0" err="1"/>
              <a:t>Ako</a:t>
            </a:r>
            <a:r>
              <a:rPr lang="en-US" sz="2000" dirty="0"/>
              <a:t> Aotearoa.</a:t>
            </a:r>
          </a:p>
          <a:p>
            <a:pPr marL="0" indent="0">
              <a:buNone/>
            </a:pPr>
            <a:r>
              <a:rPr lang="en-US" sz="2000" dirty="0"/>
              <a:t>Neville, C. (2010). The Complete Guide to Referencing and Avoiding Plagiarism, McGraw-Hill.</a:t>
            </a:r>
          </a:p>
          <a:p>
            <a:pPr marL="0" indent="0">
              <a:buNone/>
            </a:pPr>
            <a:r>
              <a:rPr lang="en-US" sz="2000" dirty="0"/>
              <a:t>Williams, K. &amp; Davis, M. (2018). Referencing and Understanding Plagiarism, 2nd ed. Red Globe Press: United Kingdom. </a:t>
            </a:r>
          </a:p>
          <a:p>
            <a:pPr marL="0" indent="0">
              <a:buNone/>
            </a:pPr>
            <a:endParaRPr lang="en-US" sz="2000" dirty="0"/>
          </a:p>
          <a:p>
            <a:pPr marL="0" indent="0">
              <a:buNone/>
            </a:pPr>
            <a:endParaRPr lang="en-US" sz="2000" dirty="0"/>
          </a:p>
          <a:p>
            <a:pPr marL="0" indent="0">
              <a:buNone/>
            </a:pPr>
            <a:endParaRPr lang="en-ZA" sz="2000" dirty="0"/>
          </a:p>
          <a:p>
            <a:pPr marL="0" indent="0">
              <a:buNone/>
            </a:pPr>
            <a:endParaRPr lang="en-ZA" dirty="0"/>
          </a:p>
          <a:p>
            <a:endParaRPr lang="en-ZA" dirty="0"/>
          </a:p>
        </p:txBody>
      </p:sp>
      <p:sp>
        <p:nvSpPr>
          <p:cNvPr id="11" name="TextBox 10">
            <a:extLst>
              <a:ext uri="{FF2B5EF4-FFF2-40B4-BE49-F238E27FC236}">
                <a16:creationId xmlns:a16="http://schemas.microsoft.com/office/drawing/2014/main" id="{9B874252-9619-42FB-AC70-03E10BF9BA4C}"/>
              </a:ext>
            </a:extLst>
          </p:cNvPr>
          <p:cNvSpPr txBox="1"/>
          <p:nvPr/>
        </p:nvSpPr>
        <p:spPr>
          <a:xfrm>
            <a:off x="1061152" y="6445955"/>
            <a:ext cx="10292647" cy="2308324"/>
          </a:xfrm>
          <a:prstGeom prst="rect">
            <a:avLst/>
          </a:prstGeom>
          <a:noFill/>
        </p:spPr>
        <p:txBody>
          <a:bodyPr wrap="square">
            <a:spAutoFit/>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Tree>
    <p:extLst>
      <p:ext uri="{BB962C8B-B14F-4D97-AF65-F5344CB8AC3E}">
        <p14:creationId xmlns:p14="http://schemas.microsoft.com/office/powerpoint/2010/main" val="150843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F706-99B4-4D12-8332-A647EC04D63A}"/>
              </a:ext>
            </a:extLst>
          </p:cNvPr>
          <p:cNvSpPr>
            <a:spLocks noGrp="1"/>
          </p:cNvSpPr>
          <p:nvPr>
            <p:ph type="title"/>
          </p:nvPr>
        </p:nvSpPr>
        <p:spPr>
          <a:xfrm>
            <a:off x="838200" y="365126"/>
            <a:ext cx="10515600" cy="989542"/>
          </a:xfrm>
        </p:spPr>
        <p:txBody>
          <a:bodyPr/>
          <a:lstStyle/>
          <a:p>
            <a:r>
              <a:rPr lang="en-ZA" b="1" dirty="0">
                <a:solidFill>
                  <a:schemeClr val="accent5">
                    <a:lumMod val="75000"/>
                  </a:schemeClr>
                </a:solidFill>
              </a:rPr>
              <a:t>Why does it likely happen?</a:t>
            </a:r>
          </a:p>
        </p:txBody>
      </p:sp>
      <p:sp>
        <p:nvSpPr>
          <p:cNvPr id="3" name="Content Placeholder 2">
            <a:extLst>
              <a:ext uri="{FF2B5EF4-FFF2-40B4-BE49-F238E27FC236}">
                <a16:creationId xmlns:a16="http://schemas.microsoft.com/office/drawing/2014/main" id="{198DAFE2-0E6A-45C7-AD9D-1C4856E13744}"/>
              </a:ext>
            </a:extLst>
          </p:cNvPr>
          <p:cNvSpPr>
            <a:spLocks noGrp="1"/>
          </p:cNvSpPr>
          <p:nvPr>
            <p:ph idx="1"/>
          </p:nvPr>
        </p:nvSpPr>
        <p:spPr>
          <a:xfrm>
            <a:off x="838200" y="1354668"/>
            <a:ext cx="10969978" cy="5503332"/>
          </a:xfrm>
        </p:spPr>
        <p:txBody>
          <a:bodyPr>
            <a:normAutofit/>
          </a:bodyPr>
          <a:lstStyle/>
          <a:p>
            <a:r>
              <a:rPr lang="en-US" dirty="0"/>
              <a:t> There is a lack of knowledge and skills: Students don’t know how to cite and paraphrase. </a:t>
            </a:r>
          </a:p>
          <a:p>
            <a:r>
              <a:rPr lang="en-US" dirty="0"/>
              <a:t>Lack of confidence or lack of preparation: Students take other’s work because they did not take time to place the effort needed into learning the material, or they want to come across as being more impressive. </a:t>
            </a:r>
          </a:p>
          <a:p>
            <a:r>
              <a:rPr lang="en-US" dirty="0"/>
              <a:t>Students don’t think what they are doing is unethical. </a:t>
            </a:r>
          </a:p>
          <a:p>
            <a:r>
              <a:rPr lang="en-US" dirty="0">
                <a:solidFill>
                  <a:srgbClr val="FF0000"/>
                </a:solidFill>
              </a:rPr>
              <a:t>REMEMBER</a:t>
            </a:r>
            <a:r>
              <a:rPr lang="en-US" dirty="0"/>
              <a:t>: Direct copy and paste of someone else’s work without including any of your own writing and submitting another’s work word-for-word as your own is plagiarism and it is unethical. Plagiarism can be intentional or unintentional. </a:t>
            </a:r>
            <a:r>
              <a:rPr lang="en-US" dirty="0">
                <a:solidFill>
                  <a:schemeClr val="accent1"/>
                </a:solidFill>
              </a:rPr>
              <a:t>Unintentional plagiarism </a:t>
            </a:r>
            <a:r>
              <a:rPr lang="en-US" dirty="0"/>
              <a:t>occurs when a student unintentionally cites a source inaccurately or improperly. </a:t>
            </a:r>
            <a:r>
              <a:rPr lang="en-US" dirty="0">
                <a:solidFill>
                  <a:schemeClr val="accent1"/>
                </a:solidFill>
              </a:rPr>
              <a:t>Intentional plagiarism</a:t>
            </a:r>
            <a:r>
              <a:rPr lang="en-US" dirty="0"/>
              <a:t>, is when a student selects not to cite a source or attempts to pass off someone else’s ideas as their own.</a:t>
            </a:r>
          </a:p>
          <a:p>
            <a:endParaRPr lang="en-US" dirty="0"/>
          </a:p>
          <a:p>
            <a:endParaRPr lang="en-ZA" dirty="0"/>
          </a:p>
        </p:txBody>
      </p:sp>
    </p:spTree>
    <p:extLst>
      <p:ext uri="{BB962C8B-B14F-4D97-AF65-F5344CB8AC3E}">
        <p14:creationId xmlns:p14="http://schemas.microsoft.com/office/powerpoint/2010/main" val="18712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0D04-2EF3-4AE9-BD4B-2E97C07C77A6}"/>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B81A3F24-2456-48F1-9A4E-582CEAC9BDB7}"/>
              </a:ext>
            </a:extLst>
          </p:cNvPr>
          <p:cNvSpPr>
            <a:spLocks noGrp="1"/>
          </p:cNvSpPr>
          <p:nvPr>
            <p:ph idx="1"/>
          </p:nvPr>
        </p:nvSpPr>
        <p:spPr>
          <a:xfrm>
            <a:off x="654755" y="248356"/>
            <a:ext cx="11119555" cy="6502400"/>
          </a:xfrm>
        </p:spPr>
        <p:txBody>
          <a:bodyPr>
            <a:normAutofit/>
          </a:bodyPr>
          <a:lstStyle/>
          <a:p>
            <a:pPr marL="0" indent="0">
              <a:buNone/>
            </a:pPr>
            <a:r>
              <a:rPr lang="en-US" sz="4800" dirty="0">
                <a:solidFill>
                  <a:schemeClr val="accent1"/>
                </a:solidFill>
              </a:rPr>
              <a:t>Types of Plagiarism </a:t>
            </a:r>
          </a:p>
          <a:p>
            <a:r>
              <a:rPr lang="en-US" dirty="0">
                <a:solidFill>
                  <a:schemeClr val="accent1"/>
                </a:solidFill>
              </a:rPr>
              <a:t>The Clone </a:t>
            </a:r>
            <a:r>
              <a:rPr lang="en-US" dirty="0"/>
              <a:t>– you copy all of someone’s work and call it yours so there are no citations. Copying an exact passage (or entire work) and making small changes to the content to produce smooth changes and make it seem as though the content is not copied. </a:t>
            </a:r>
          </a:p>
          <a:p>
            <a:r>
              <a:rPr lang="en-US" dirty="0">
                <a:solidFill>
                  <a:schemeClr val="accent1"/>
                </a:solidFill>
              </a:rPr>
              <a:t>The Mashup </a:t>
            </a:r>
            <a:r>
              <a:rPr lang="en-US" dirty="0"/>
              <a:t>- part of the writing is original or correctly cited, but other parts are copied from one or multiple sources without using any quotation marks or citation. Properly citing but then relying excessively on the original work’s wording and structure. </a:t>
            </a:r>
          </a:p>
          <a:p>
            <a:r>
              <a:rPr lang="en-US" dirty="0">
                <a:solidFill>
                  <a:schemeClr val="accent1"/>
                </a:solidFill>
              </a:rPr>
              <a:t>Find &amp; Replace </a:t>
            </a:r>
            <a:r>
              <a:rPr lang="en-US" dirty="0"/>
              <a:t>-Parts of the text are copied from the internet, and certain words and phrases have been changed to make the passages sound different. The text is still too close to the author’s original wording or the structure. </a:t>
            </a:r>
          </a:p>
          <a:p>
            <a:endParaRPr lang="en-ZA" dirty="0"/>
          </a:p>
        </p:txBody>
      </p:sp>
    </p:spTree>
    <p:extLst>
      <p:ext uri="{BB962C8B-B14F-4D97-AF65-F5344CB8AC3E}">
        <p14:creationId xmlns:p14="http://schemas.microsoft.com/office/powerpoint/2010/main" val="178615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89589-4C06-468C-B8D1-0694DD10BBCA}"/>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6556CAC5-451D-4F7D-86E2-1E9D6AED4B63}"/>
              </a:ext>
            </a:extLst>
          </p:cNvPr>
          <p:cNvSpPr>
            <a:spLocks noGrp="1"/>
          </p:cNvSpPr>
          <p:nvPr>
            <p:ph idx="1"/>
          </p:nvPr>
        </p:nvSpPr>
        <p:spPr>
          <a:xfrm>
            <a:off x="440267" y="666044"/>
            <a:ext cx="10913533" cy="5994399"/>
          </a:xfrm>
        </p:spPr>
        <p:txBody>
          <a:bodyPr>
            <a:normAutofit/>
          </a:bodyPr>
          <a:lstStyle/>
          <a:p>
            <a:r>
              <a:rPr lang="en-US" dirty="0">
                <a:solidFill>
                  <a:schemeClr val="accent1"/>
                </a:solidFill>
              </a:rPr>
              <a:t>Hybrid plagiarism</a:t>
            </a:r>
            <a:r>
              <a:rPr lang="en-US" dirty="0"/>
              <a:t>: A mixture of perfectly cited sources and copying of passages with no citations.</a:t>
            </a:r>
          </a:p>
          <a:p>
            <a:r>
              <a:rPr lang="en-US" dirty="0">
                <a:solidFill>
                  <a:schemeClr val="accent1"/>
                </a:solidFill>
              </a:rPr>
              <a:t>The Recycler /self-plagiarism </a:t>
            </a:r>
            <a:r>
              <a:rPr lang="en-US" dirty="0"/>
              <a:t>- Submitting work you did for one class to a different one, or straight away recycling your old work for a different assignment and also failing to cite yourself in subsequent work that references the original. You could also be properly citing all sources in the work, nonetheless, leaving out any original thought, ideas, or points of view.</a:t>
            </a:r>
          </a:p>
          <a:p>
            <a:r>
              <a:rPr lang="en-US" dirty="0">
                <a:solidFill>
                  <a:schemeClr val="accent1"/>
                </a:solidFill>
              </a:rPr>
              <a:t>The 404 Error </a:t>
            </a:r>
            <a:r>
              <a:rPr lang="en-US" dirty="0"/>
              <a:t>- All copied text is cited, but some citations are inaccurate or leading to non- existent sources. </a:t>
            </a:r>
          </a:p>
          <a:p>
            <a:r>
              <a:rPr lang="en-US" dirty="0"/>
              <a:t>You may say “it was an accident!” In education, it does not matter if plagiarism was deliberate or not. The penalties are usually the same. </a:t>
            </a:r>
          </a:p>
          <a:p>
            <a:endParaRPr lang="en-ZA" dirty="0"/>
          </a:p>
        </p:txBody>
      </p:sp>
      <p:pic>
        <p:nvPicPr>
          <p:cNvPr id="4" name="Picture 3">
            <a:extLst>
              <a:ext uri="{FF2B5EF4-FFF2-40B4-BE49-F238E27FC236}">
                <a16:creationId xmlns:a16="http://schemas.microsoft.com/office/drawing/2014/main" id="{FD34EC76-64A6-4737-9444-5611B0ECEFC1}"/>
              </a:ext>
            </a:extLst>
          </p:cNvPr>
          <p:cNvPicPr>
            <a:picLocks noChangeAspect="1"/>
          </p:cNvPicPr>
          <p:nvPr/>
        </p:nvPicPr>
        <p:blipFill>
          <a:blip r:embed="rId2"/>
          <a:stretch>
            <a:fillRect/>
          </a:stretch>
        </p:blipFill>
        <p:spPr>
          <a:xfrm>
            <a:off x="10652699" y="5150972"/>
            <a:ext cx="1402202" cy="1707028"/>
          </a:xfrm>
          <a:prstGeom prst="rect">
            <a:avLst/>
          </a:prstGeom>
        </p:spPr>
      </p:pic>
    </p:spTree>
    <p:extLst>
      <p:ext uri="{BB962C8B-B14F-4D97-AF65-F5344CB8AC3E}">
        <p14:creationId xmlns:p14="http://schemas.microsoft.com/office/powerpoint/2010/main" val="215368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9A96-D9C2-4993-93C3-887983C2D8F8}"/>
              </a:ext>
            </a:extLst>
          </p:cNvPr>
          <p:cNvSpPr>
            <a:spLocks noGrp="1"/>
          </p:cNvSpPr>
          <p:nvPr>
            <p:ph type="title"/>
          </p:nvPr>
        </p:nvSpPr>
        <p:spPr>
          <a:xfrm>
            <a:off x="838200" y="365126"/>
            <a:ext cx="10515600" cy="639586"/>
          </a:xfrm>
        </p:spPr>
        <p:txBody>
          <a:bodyPr>
            <a:normAutofit fontScale="90000"/>
          </a:bodyPr>
          <a:lstStyle/>
          <a:p>
            <a:r>
              <a:rPr lang="en-US" b="1" dirty="0">
                <a:solidFill>
                  <a:schemeClr val="accent1"/>
                </a:solidFill>
              </a:rPr>
              <a:t>Six common forms of plagiarism</a:t>
            </a:r>
            <a:r>
              <a:rPr lang="en-US" dirty="0"/>
              <a:t>:</a:t>
            </a:r>
            <a:br>
              <a:rPr lang="en-US" dirty="0"/>
            </a:br>
            <a:endParaRPr lang="en-ZA" dirty="0"/>
          </a:p>
        </p:txBody>
      </p:sp>
      <p:sp>
        <p:nvSpPr>
          <p:cNvPr id="3" name="Content Placeholder 2">
            <a:extLst>
              <a:ext uri="{FF2B5EF4-FFF2-40B4-BE49-F238E27FC236}">
                <a16:creationId xmlns:a16="http://schemas.microsoft.com/office/drawing/2014/main" id="{379C3278-F8D4-43EE-AA7B-677D10ED01EA}"/>
              </a:ext>
            </a:extLst>
          </p:cNvPr>
          <p:cNvSpPr>
            <a:spLocks noGrp="1"/>
          </p:cNvSpPr>
          <p:nvPr>
            <p:ph idx="1"/>
          </p:nvPr>
        </p:nvSpPr>
        <p:spPr>
          <a:xfrm>
            <a:off x="666044" y="756356"/>
            <a:ext cx="11074400" cy="6101644"/>
          </a:xfrm>
        </p:spPr>
        <p:txBody>
          <a:bodyPr>
            <a:normAutofit/>
          </a:bodyPr>
          <a:lstStyle/>
          <a:p>
            <a:r>
              <a:rPr lang="en-US" dirty="0">
                <a:solidFill>
                  <a:schemeClr val="accent1"/>
                </a:solidFill>
              </a:rPr>
              <a:t>Verbatim plagiarism:</a:t>
            </a:r>
            <a:r>
              <a:rPr lang="en-US" dirty="0"/>
              <a:t> You copy someone else’s work word for word.</a:t>
            </a:r>
          </a:p>
          <a:p>
            <a:r>
              <a:rPr lang="en-US" dirty="0">
                <a:solidFill>
                  <a:schemeClr val="accent1"/>
                </a:solidFill>
              </a:rPr>
              <a:t>Mosaic plagiarism</a:t>
            </a:r>
            <a:r>
              <a:rPr lang="en-US" dirty="0"/>
              <a:t>: You take pieces from one or more sources and fail to sufficiently paraphrase or directly quote information.</a:t>
            </a:r>
          </a:p>
          <a:p>
            <a:r>
              <a:rPr lang="en-US" dirty="0">
                <a:solidFill>
                  <a:schemeClr val="accent1"/>
                </a:solidFill>
              </a:rPr>
              <a:t>Inadequate paraphrase: </a:t>
            </a:r>
            <a:r>
              <a:rPr lang="en-US" dirty="0"/>
              <a:t>Your paraphrase too closely resembles the original content.</a:t>
            </a:r>
          </a:p>
          <a:p>
            <a:r>
              <a:rPr lang="en-US" dirty="0">
                <a:solidFill>
                  <a:schemeClr val="accent1"/>
                </a:solidFill>
              </a:rPr>
              <a:t>Uncited paraphrase: </a:t>
            </a:r>
            <a:r>
              <a:rPr lang="en-US" dirty="0"/>
              <a:t>You properly paraphrase someone else’s content but don’t give credit to the original source.</a:t>
            </a:r>
          </a:p>
          <a:p>
            <a:r>
              <a:rPr lang="en-US" dirty="0">
                <a:solidFill>
                  <a:schemeClr val="accent1"/>
                </a:solidFill>
              </a:rPr>
              <a:t>Uncited quotation: </a:t>
            </a:r>
            <a:r>
              <a:rPr lang="en-US" dirty="0"/>
              <a:t>You quote information in your writing but don’t provide the original source for your readers.</a:t>
            </a:r>
          </a:p>
          <a:p>
            <a:r>
              <a:rPr lang="en-US" dirty="0"/>
              <a:t> </a:t>
            </a:r>
            <a:r>
              <a:rPr lang="en-US" dirty="0">
                <a:solidFill>
                  <a:schemeClr val="accent1"/>
                </a:solidFill>
              </a:rPr>
              <a:t>Using another student’s work: </a:t>
            </a:r>
            <a:r>
              <a:rPr lang="en-US" dirty="0"/>
              <a:t>You submit and take full credit for another student’s ideas.</a:t>
            </a:r>
          </a:p>
          <a:p>
            <a:pPr marL="0" indent="0">
              <a:buNone/>
            </a:pPr>
            <a:r>
              <a:rPr lang="en-US" dirty="0"/>
              <a:t>                                                                                                  </a:t>
            </a:r>
            <a:r>
              <a:rPr lang="en-US" sz="1300" dirty="0"/>
              <a:t>(Source: Harvard College Writing Program)</a:t>
            </a:r>
          </a:p>
          <a:p>
            <a:endParaRPr lang="en-ZA" dirty="0"/>
          </a:p>
        </p:txBody>
      </p:sp>
    </p:spTree>
    <p:extLst>
      <p:ext uri="{BB962C8B-B14F-4D97-AF65-F5344CB8AC3E}">
        <p14:creationId xmlns:p14="http://schemas.microsoft.com/office/powerpoint/2010/main" val="266223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14A9-6405-42F5-85CC-6F4695B46FF7}"/>
              </a:ext>
            </a:extLst>
          </p:cNvPr>
          <p:cNvSpPr>
            <a:spLocks noGrp="1"/>
          </p:cNvSpPr>
          <p:nvPr>
            <p:ph type="title"/>
          </p:nvPr>
        </p:nvSpPr>
        <p:spPr>
          <a:xfrm>
            <a:off x="838200" y="365126"/>
            <a:ext cx="10515600" cy="820208"/>
          </a:xfrm>
        </p:spPr>
        <p:txBody>
          <a:bodyPr>
            <a:normAutofit fontScale="90000"/>
          </a:bodyPr>
          <a:lstStyle/>
          <a:p>
            <a:r>
              <a:rPr lang="en-ZA" dirty="0">
                <a:solidFill>
                  <a:schemeClr val="accent5"/>
                </a:solidFill>
              </a:rPr>
              <a:t>Other examples of plagiarism consist of:</a:t>
            </a:r>
            <a:r>
              <a:rPr lang="en-ZA" dirty="0"/>
              <a:t/>
            </a:r>
            <a:br>
              <a:rPr lang="en-ZA" dirty="0"/>
            </a:br>
            <a:endParaRPr lang="en-ZA" dirty="0"/>
          </a:p>
        </p:txBody>
      </p:sp>
      <p:sp>
        <p:nvSpPr>
          <p:cNvPr id="3" name="Content Placeholder 2">
            <a:extLst>
              <a:ext uri="{FF2B5EF4-FFF2-40B4-BE49-F238E27FC236}">
                <a16:creationId xmlns:a16="http://schemas.microsoft.com/office/drawing/2014/main" id="{34D1CDA5-ED16-4247-8ECE-60A9D4323EEC}"/>
              </a:ext>
            </a:extLst>
          </p:cNvPr>
          <p:cNvSpPr>
            <a:spLocks noGrp="1"/>
          </p:cNvSpPr>
          <p:nvPr>
            <p:ph idx="1"/>
          </p:nvPr>
        </p:nvSpPr>
        <p:spPr>
          <a:xfrm>
            <a:off x="668867" y="888646"/>
            <a:ext cx="10515600" cy="5512153"/>
          </a:xfrm>
        </p:spPr>
        <p:txBody>
          <a:bodyPr>
            <a:normAutofit/>
          </a:bodyPr>
          <a:lstStyle/>
          <a:p>
            <a:pPr marL="0" indent="0">
              <a:buNone/>
            </a:pPr>
            <a:endParaRPr lang="en-US" dirty="0"/>
          </a:p>
          <a:p>
            <a:r>
              <a:rPr lang="en-US" dirty="0"/>
              <a:t>   Making false citations to ‘credit’ ideas that are not your own.</a:t>
            </a:r>
          </a:p>
          <a:p>
            <a:r>
              <a:rPr lang="en-US" dirty="0"/>
              <a:t>   Quoting the words of someone without recognizing them.</a:t>
            </a:r>
          </a:p>
          <a:p>
            <a:r>
              <a:rPr lang="en-US" dirty="0"/>
              <a:t>   Copying or buying a research paper and handing it in as your   </a:t>
            </a:r>
          </a:p>
          <a:p>
            <a:pPr marL="0" indent="0">
              <a:buNone/>
            </a:pPr>
            <a:r>
              <a:rPr lang="en-US" dirty="0"/>
              <a:t>      own work.</a:t>
            </a:r>
          </a:p>
          <a:p>
            <a:r>
              <a:rPr lang="en-US" dirty="0"/>
              <a:t>    Using the exact words of somebody else in your own work without </a:t>
            </a:r>
          </a:p>
          <a:p>
            <a:pPr marL="0" indent="0">
              <a:buNone/>
            </a:pPr>
            <a:r>
              <a:rPr lang="en-US" dirty="0"/>
              <a:t>       citing the source or acknowledging the author</a:t>
            </a:r>
          </a:p>
          <a:p>
            <a:r>
              <a:rPr lang="en-US" dirty="0"/>
              <a:t>    Paraphrasing or restructuring ideas while relying too heavily on the </a:t>
            </a:r>
          </a:p>
          <a:p>
            <a:pPr marL="0" indent="0">
              <a:buNone/>
            </a:pPr>
            <a:r>
              <a:rPr lang="en-US" dirty="0"/>
              <a:t>       writer’s original work.</a:t>
            </a:r>
          </a:p>
          <a:p>
            <a:endParaRPr lang="en-ZA" dirty="0"/>
          </a:p>
        </p:txBody>
      </p:sp>
      <p:pic>
        <p:nvPicPr>
          <p:cNvPr id="4" name="Picture 3">
            <a:extLst>
              <a:ext uri="{FF2B5EF4-FFF2-40B4-BE49-F238E27FC236}">
                <a16:creationId xmlns:a16="http://schemas.microsoft.com/office/drawing/2014/main" id="{FF2FF146-5EC0-4048-8C7D-D4887420BCB2}"/>
              </a:ext>
            </a:extLst>
          </p:cNvPr>
          <p:cNvPicPr>
            <a:picLocks noChangeAspect="1"/>
          </p:cNvPicPr>
          <p:nvPr/>
        </p:nvPicPr>
        <p:blipFill>
          <a:blip r:embed="rId2"/>
          <a:stretch>
            <a:fillRect/>
          </a:stretch>
        </p:blipFill>
        <p:spPr>
          <a:xfrm>
            <a:off x="10483366" y="5013886"/>
            <a:ext cx="1402202" cy="1707028"/>
          </a:xfrm>
          <a:prstGeom prst="rect">
            <a:avLst/>
          </a:prstGeom>
        </p:spPr>
      </p:pic>
    </p:spTree>
    <p:extLst>
      <p:ext uri="{BB962C8B-B14F-4D97-AF65-F5344CB8AC3E}">
        <p14:creationId xmlns:p14="http://schemas.microsoft.com/office/powerpoint/2010/main" val="383805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5A4D-814B-4138-A26B-CF9E28834811}"/>
              </a:ext>
            </a:extLst>
          </p:cNvPr>
          <p:cNvSpPr>
            <a:spLocks noGrp="1"/>
          </p:cNvSpPr>
          <p:nvPr>
            <p:ph type="title"/>
          </p:nvPr>
        </p:nvSpPr>
        <p:spPr/>
        <p:txBody>
          <a:bodyPr/>
          <a:lstStyle/>
          <a:p>
            <a:r>
              <a:rPr lang="en-ZA" b="1" dirty="0">
                <a:solidFill>
                  <a:schemeClr val="accent1"/>
                </a:solidFill>
              </a:rPr>
              <a:t>The bottom-line</a:t>
            </a:r>
          </a:p>
        </p:txBody>
      </p:sp>
      <p:sp>
        <p:nvSpPr>
          <p:cNvPr id="3" name="Content Placeholder 2">
            <a:extLst>
              <a:ext uri="{FF2B5EF4-FFF2-40B4-BE49-F238E27FC236}">
                <a16:creationId xmlns:a16="http://schemas.microsoft.com/office/drawing/2014/main" id="{48CB1502-406A-4D0F-8AFB-84CBC9320F41}"/>
              </a:ext>
            </a:extLst>
          </p:cNvPr>
          <p:cNvSpPr>
            <a:spLocks noGrp="1"/>
          </p:cNvSpPr>
          <p:nvPr>
            <p:ph idx="1"/>
          </p:nvPr>
        </p:nvSpPr>
        <p:spPr>
          <a:xfrm>
            <a:off x="838200" y="1603022"/>
            <a:ext cx="10766778" cy="5125156"/>
          </a:xfrm>
        </p:spPr>
        <p:txBody>
          <a:bodyPr/>
          <a:lstStyle/>
          <a:p>
            <a:r>
              <a:rPr lang="en-US" dirty="0"/>
              <a:t>Plagiarism is using someone else’s work or ideas without attributing right credit and presenting the work or ideas as your own. </a:t>
            </a:r>
          </a:p>
          <a:p>
            <a:r>
              <a:rPr lang="en-US" dirty="0"/>
              <a:t>It is considered an academic violation, though it is not illegal in a criminal or civil sense it is unethical (in some cases it could be a criminal violation). </a:t>
            </a:r>
          </a:p>
          <a:p>
            <a:r>
              <a:rPr lang="en-US" dirty="0"/>
              <a:t>When someone commits plagiarism, the act is against the author of the work and one is stealing their creative work.</a:t>
            </a:r>
            <a:endParaRPr lang="en-ZA" dirty="0"/>
          </a:p>
        </p:txBody>
      </p:sp>
      <p:pic>
        <p:nvPicPr>
          <p:cNvPr id="4" name="Picture 3">
            <a:extLst>
              <a:ext uri="{FF2B5EF4-FFF2-40B4-BE49-F238E27FC236}">
                <a16:creationId xmlns:a16="http://schemas.microsoft.com/office/drawing/2014/main" id="{693EF9EF-0DCF-493E-9BED-5AAF583FEE39}"/>
              </a:ext>
            </a:extLst>
          </p:cNvPr>
          <p:cNvPicPr>
            <a:picLocks noChangeAspect="1"/>
          </p:cNvPicPr>
          <p:nvPr/>
        </p:nvPicPr>
        <p:blipFill>
          <a:blip r:embed="rId2"/>
          <a:stretch>
            <a:fillRect/>
          </a:stretch>
        </p:blipFill>
        <p:spPr>
          <a:xfrm>
            <a:off x="10652699" y="5150972"/>
            <a:ext cx="1402202" cy="1707028"/>
          </a:xfrm>
          <a:prstGeom prst="rect">
            <a:avLst/>
          </a:prstGeom>
        </p:spPr>
      </p:pic>
    </p:spTree>
    <p:extLst>
      <p:ext uri="{BB962C8B-B14F-4D97-AF65-F5344CB8AC3E}">
        <p14:creationId xmlns:p14="http://schemas.microsoft.com/office/powerpoint/2010/main" val="2148522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2860</Words>
  <Application>Microsoft Office PowerPoint</Application>
  <PresentationFormat>Widescreen</PresentationFormat>
  <Paragraphs>209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Plagiarism and Paraphrasing</vt:lpstr>
      <vt:lpstr>What constitutes Plagiarism?</vt:lpstr>
      <vt:lpstr>PowerPoint Presentation</vt:lpstr>
      <vt:lpstr>Why does it likely happen?</vt:lpstr>
      <vt:lpstr>PowerPoint Presentation</vt:lpstr>
      <vt:lpstr>PowerPoint Presentation</vt:lpstr>
      <vt:lpstr>Six common forms of plagiarism: </vt:lpstr>
      <vt:lpstr>Other examples of plagiarism consist of: </vt:lpstr>
      <vt:lpstr>The bottom-line</vt:lpstr>
      <vt:lpstr>Using another person’s words, ideas, information, or creative work (such as academic work) is allowed, but only if you acknowledge the original authors and give credit to them. If you don’t, you’re plagiarizing their work.</vt:lpstr>
      <vt:lpstr>Consequences of Plagiarism </vt:lpstr>
      <vt:lpstr>Avoiding Plagiarism </vt:lpstr>
      <vt:lpstr>Citing sources </vt:lpstr>
      <vt:lpstr>Why Citation Is Important </vt:lpstr>
      <vt:lpstr>What is paraphrasing?</vt:lpstr>
      <vt:lpstr>Summary Paraphrasing </vt:lpstr>
      <vt:lpstr>PowerPoint Presentation</vt:lpstr>
      <vt:lpstr>More tips to help you paraphrase a passage well: </vt:lpstr>
      <vt:lpstr>Making Original Text Paraphrases  </vt:lpstr>
      <vt:lpstr>PowerPoint Presentation</vt:lpstr>
      <vt:lpstr>Remember:</vt:lpstr>
      <vt:lpstr>  Why Reference at all?  </vt:lpstr>
      <vt:lpstr>What should be Referenced?</vt:lpstr>
      <vt:lpstr>Definitions</vt:lpstr>
      <vt:lpstr>PowerPoint Presentation</vt:lpstr>
      <vt:lpstr>Remember:</vt:lpstr>
      <vt:lpstr>Note that the style may differ due to variants of Harvard etc., that are ALL acceptable…so the same source could be:    Wolfe, K., Wu, X. &amp; Lui, R. (2003). Antioxidant activity of apple peels, Journal of Agricultural and Food Chemistry, 51 (3), 609-614.  THE KEY IS TO BE CONSISTENT IN STYLE IN YOU WORK </vt:lpstr>
      <vt:lpstr>Example of referencing in APA Style</vt:lpstr>
      <vt:lpstr>Some good plagiarism checkers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Plagiarism and Paraphrasing</dc:title>
  <dc:creator>Reviewers</dc:creator>
  <cp:lastModifiedBy>Siphiwe Ndlovu</cp:lastModifiedBy>
  <cp:revision>20</cp:revision>
  <dcterms:created xsi:type="dcterms:W3CDTF">2021-03-22T10:46:22Z</dcterms:created>
  <dcterms:modified xsi:type="dcterms:W3CDTF">2021-08-17T06:01:10Z</dcterms:modified>
</cp:coreProperties>
</file>