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51"/>
  </p:notesMasterIdLst>
  <p:sldIdLst>
    <p:sldId id="340" r:id="rId2"/>
    <p:sldId id="257" r:id="rId3"/>
    <p:sldId id="333" r:id="rId4"/>
    <p:sldId id="262" r:id="rId5"/>
    <p:sldId id="263" r:id="rId6"/>
    <p:sldId id="264" r:id="rId7"/>
    <p:sldId id="265" r:id="rId8"/>
    <p:sldId id="266" r:id="rId9"/>
    <p:sldId id="267" r:id="rId10"/>
    <p:sldId id="330" r:id="rId11"/>
    <p:sldId id="295" r:id="rId12"/>
    <p:sldId id="298" r:id="rId13"/>
    <p:sldId id="304" r:id="rId14"/>
    <p:sldId id="271" r:id="rId15"/>
    <p:sldId id="272" r:id="rId16"/>
    <p:sldId id="273" r:id="rId17"/>
    <p:sldId id="274" r:id="rId18"/>
    <p:sldId id="335" r:id="rId19"/>
    <p:sldId id="275" r:id="rId20"/>
    <p:sldId id="310" r:id="rId21"/>
    <p:sldId id="334" r:id="rId22"/>
    <p:sldId id="276" r:id="rId23"/>
    <p:sldId id="337" r:id="rId24"/>
    <p:sldId id="336" r:id="rId25"/>
    <p:sldId id="299" r:id="rId26"/>
    <p:sldId id="314" r:id="rId27"/>
    <p:sldId id="278" r:id="rId28"/>
    <p:sldId id="279" r:id="rId29"/>
    <p:sldId id="280" r:id="rId30"/>
    <p:sldId id="331" r:id="rId31"/>
    <p:sldId id="281" r:id="rId32"/>
    <p:sldId id="282" r:id="rId33"/>
    <p:sldId id="283" r:id="rId34"/>
    <p:sldId id="284" r:id="rId35"/>
    <p:sldId id="338" r:id="rId36"/>
    <p:sldId id="285" r:id="rId37"/>
    <p:sldId id="315" r:id="rId38"/>
    <p:sldId id="286" r:id="rId39"/>
    <p:sldId id="287" r:id="rId40"/>
    <p:sldId id="316" r:id="rId41"/>
    <p:sldId id="290" r:id="rId42"/>
    <p:sldId id="322" r:id="rId43"/>
    <p:sldId id="300" r:id="rId44"/>
    <p:sldId id="291" r:id="rId45"/>
    <p:sldId id="292" r:id="rId46"/>
    <p:sldId id="326" r:id="rId47"/>
    <p:sldId id="293" r:id="rId48"/>
    <p:sldId id="339" r:id="rId49"/>
    <p:sldId id="332" r:id="rId50"/>
  </p:sldIdLst>
  <p:sldSz cx="9144000" cy="6858000" type="screen4x3"/>
  <p:notesSz cx="6858000" cy="9144000"/>
  <p:custDataLst>
    <p:tags r:id="rId52"/>
  </p:custDataLst>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684" autoAdjust="0"/>
  </p:normalViewPr>
  <p:slideViewPr>
    <p:cSldViewPr>
      <p:cViewPr varScale="1">
        <p:scale>
          <a:sx n="65" d="100"/>
          <a:sy n="65" d="100"/>
        </p:scale>
        <p:origin x="132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dirty="0">
                <a:latin typeface="Arial" charset="0"/>
                <a:ea typeface="ＭＳ Ｐゴシック" pitchFamily="-109" charset="-128"/>
                <a:cs typeface="+mn-cs"/>
              </a:defRPr>
            </a:lvl1pPr>
          </a:lstStyle>
          <a:p>
            <a:pPr>
              <a:defRPr/>
            </a:pPr>
            <a:endParaRPr lang="en-US"/>
          </a:p>
        </p:txBody>
      </p:sp>
      <p:sp>
        <p:nvSpPr>
          <p:cNvPr id="3" name="Date Placeholder 2">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pPr>
              <a:defRPr/>
            </a:pPr>
            <a:fld id="{99DA5053-9BA9-4196-8737-97EF8CBB18A4}" type="datetime1">
              <a:rPr lang="en-US" altLang="en-US"/>
              <a:pPr>
                <a:defRPr/>
              </a:pPr>
              <a:t>3/30/2021</a:t>
            </a:fld>
            <a:endParaRPr lang="en-US" altLang="en-US" dirty="0"/>
          </a:p>
        </p:txBody>
      </p:sp>
      <p:sp>
        <p:nvSpPr>
          <p:cNvPr id="4" name="Slide Image Placeholder 3">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a:p>
        </p:txBody>
      </p:sp>
      <p:sp>
        <p:nvSpPr>
          <p:cNvPr id="5" name="Notes Placeholder 4">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dirty="0">
                <a:latin typeface="Arial" charset="0"/>
                <a:ea typeface="ＭＳ Ｐゴシック" pitchFamily="-109" charset="-128"/>
                <a:cs typeface="+mn-cs"/>
              </a:defRPr>
            </a:lvl1pPr>
          </a:lstStyle>
          <a:p>
            <a:pPr>
              <a:defRPr/>
            </a:pPr>
            <a:endParaRPr lang="en-US"/>
          </a:p>
        </p:txBody>
      </p:sp>
      <p:sp>
        <p:nvSpPr>
          <p:cNvPr id="7" name="Slide Number Placeholder 6">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C0F70AE9-CF58-4BD0-9009-CEAFE47F4B5C}" type="slidenum">
              <a:rPr lang="en-US" altLang="en-US"/>
              <a:pPr>
                <a:defRPr/>
              </a:pPr>
              <a:t>‹#›</a:t>
            </a:fld>
            <a:endParaRPr lang="en-US" altLang="en-US" dirty="0"/>
          </a:p>
        </p:txBody>
      </p:sp>
    </p:spTree>
    <p:extLst>
      <p:ext uri="{BB962C8B-B14F-4D97-AF65-F5344CB8AC3E}">
        <p14:creationId xmlns:p14="http://schemas.microsoft.com/office/powerpoint/2010/main" val="6346250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pitchFamily="-109" charset="-128"/>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4ED1A0E8-A0F0-4185-9F4C-022955AC2AF0}" type="slidenum">
              <a:rPr lang="en-US" altLang="en-US" sz="1200" smtClean="0"/>
              <a:pPr/>
              <a:t>2</a:t>
            </a:fld>
            <a:endParaRPr lang="en-US" alt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43C911A3-675F-45DD-BCBD-C17FD7AEB6E2}" type="slidenum">
              <a:rPr lang="en-US" altLang="en-US" sz="1200" smtClean="0"/>
              <a:pPr/>
              <a:t>12</a:t>
            </a:fld>
            <a:endParaRPr lang="en-US" altLang="en-US" sz="12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F2545707-2C06-44F0-93A4-172078792DAD}" type="slidenum">
              <a:rPr lang="en-US" altLang="en-US" sz="1200" smtClean="0"/>
              <a:pPr/>
              <a:t>13</a:t>
            </a:fld>
            <a:endParaRPr lang="en-US" altLang="en-US"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3B7E7B18-DE3D-4303-B473-04145FC11595}" type="slidenum">
              <a:rPr lang="en-US" altLang="en-US" sz="1200" smtClean="0"/>
              <a:pPr/>
              <a:t>14</a:t>
            </a:fld>
            <a:endParaRPr lang="en-US" alt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64CA7CF2-AD68-4738-87DF-32C7723E98CF}" type="slidenum">
              <a:rPr lang="en-US" altLang="en-US" sz="1200" smtClean="0"/>
              <a:pPr/>
              <a:t>15</a:t>
            </a:fld>
            <a:endParaRPr lang="en-US" alt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C48E9A48-45CE-4AFB-AA03-E47E36095152}" type="slidenum">
              <a:rPr lang="en-US" altLang="en-US" sz="1200" smtClean="0"/>
              <a:pPr/>
              <a:t>16</a:t>
            </a:fld>
            <a:endParaRPr lang="en-US" alt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82DB9B4B-0418-4A8C-A946-798264E8EC8B}" type="slidenum">
              <a:rPr lang="en-US" altLang="en-US" sz="1200" smtClean="0"/>
              <a:pPr/>
              <a:t>17</a:t>
            </a:fld>
            <a:endParaRPr lang="en-US" altLang="en-US"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318411B2-AF4D-4987-ADA9-D7909CBB1CA4}" type="slidenum">
              <a:rPr lang="en-US" altLang="en-US" sz="1200" smtClean="0"/>
              <a:pPr/>
              <a:t>18</a:t>
            </a:fld>
            <a:endParaRPr lang="en-US" alt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589C323D-454F-4B62-B3C8-4A1B5AB7FD08}" type="slidenum">
              <a:rPr lang="en-US" altLang="en-US" sz="1200" smtClean="0"/>
              <a:pPr/>
              <a:t>19</a:t>
            </a:fld>
            <a:endParaRPr lang="en-US" alt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6DF19D46-D518-493F-A7EF-FD7FB67DB362}" type="slidenum">
              <a:rPr lang="en-US" altLang="en-US" sz="1200" smtClean="0"/>
              <a:pPr/>
              <a:t>20</a:t>
            </a:fld>
            <a:endParaRPr lang="en-US" altLang="en-US"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54684F5A-6B89-4280-AFD3-9A217CFC116E}" type="slidenum">
              <a:rPr lang="en-US" altLang="en-US" sz="1200" smtClean="0"/>
              <a:pPr/>
              <a:t>21</a:t>
            </a:fld>
            <a:endParaRPr lang="en-US" alt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4977F3F2-25A8-4ED1-970F-C4650ED60E40}" type="slidenum">
              <a:rPr lang="en-US" altLang="en-US" sz="1200" smtClean="0"/>
              <a:pPr/>
              <a:t>3</a:t>
            </a:fld>
            <a:endParaRPr lang="en-US" altLang="en-US" sz="120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09BB10FE-79E7-473A-9B98-B77449EE4626}" type="slidenum">
              <a:rPr lang="en-US" altLang="en-US" sz="1200" smtClean="0"/>
              <a:pPr/>
              <a:t>22</a:t>
            </a:fld>
            <a:endParaRPr lang="en-US" altLang="en-US" sz="12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7F1EA796-B2C5-41F4-B3BE-BA3B862C2F81}" type="slidenum">
              <a:rPr lang="en-US" altLang="en-US" sz="1200" smtClean="0"/>
              <a:pPr/>
              <a:t>23</a:t>
            </a:fld>
            <a:endParaRPr lang="en-US" altLang="en-US" sz="120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D3798B1F-565E-4E71-A3EE-F1F7CB370473}" type="slidenum">
              <a:rPr lang="en-US" altLang="en-US" sz="1200" smtClean="0"/>
              <a:pPr/>
              <a:t>24</a:t>
            </a:fld>
            <a:endParaRPr lang="en-US" altLang="en-US" sz="12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EFA69C9C-3737-4A26-9B46-5315B65E8F3B}" type="slidenum">
              <a:rPr lang="en-US" altLang="en-US" sz="1200" smtClean="0"/>
              <a:pPr/>
              <a:t>25</a:t>
            </a:fld>
            <a:endParaRPr lang="en-US" alt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F8458CB3-928B-4F21-A6C5-2B1D5E2A2242}" type="slidenum">
              <a:rPr lang="en-US" altLang="en-US" sz="1200" smtClean="0"/>
              <a:pPr/>
              <a:t>26</a:t>
            </a:fld>
            <a:endParaRPr lang="en-US" alt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7F01180B-6222-4DEE-9C5B-CA2527108E20}" type="slidenum">
              <a:rPr lang="en-US" altLang="en-US" sz="1200" smtClean="0"/>
              <a:pPr/>
              <a:t>27</a:t>
            </a:fld>
            <a:endParaRPr lang="en-US" altLang="en-US" sz="12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BF486295-3AFB-49DA-9077-3B832A0D6AC1}" type="slidenum">
              <a:rPr lang="en-US" altLang="en-US" sz="1200" smtClean="0"/>
              <a:pPr/>
              <a:t>28</a:t>
            </a:fld>
            <a:endParaRPr lang="en-US" altLang="en-US" sz="120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3128D521-F29E-4926-9ECB-E911C0EEBA16}" type="slidenum">
              <a:rPr lang="en-US" altLang="en-US" sz="1200" smtClean="0"/>
              <a:pPr/>
              <a:t>29</a:t>
            </a:fld>
            <a:endParaRPr lang="en-US" altLang="en-US" sz="120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A189BF5B-73F8-44CD-8129-5A3531B3C609}" type="slidenum">
              <a:rPr lang="en-US" altLang="en-US" sz="1200" smtClean="0"/>
              <a:pPr/>
              <a:t>31</a:t>
            </a:fld>
            <a:endParaRPr lang="en-US" altLang="en-US" sz="120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AA01AD92-E735-4B6F-91D6-6DB21188355E}" type="slidenum">
              <a:rPr lang="en-US" altLang="en-US" sz="1200" smtClean="0"/>
              <a:pPr/>
              <a:t>32</a:t>
            </a:fld>
            <a:endParaRPr lang="en-US" alt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58EAE765-84A4-4DD1-93BF-94FC4C674563}" type="slidenum">
              <a:rPr lang="en-US" altLang="en-US" sz="1200" smtClean="0"/>
              <a:pPr/>
              <a:t>4</a:t>
            </a:fld>
            <a:endParaRPr lang="en-US" altLang="en-US" sz="120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08028488-E8A8-47DB-8D78-07C1A7AFA6BA}" type="slidenum">
              <a:rPr lang="en-US" altLang="en-US" sz="1200" smtClean="0"/>
              <a:pPr/>
              <a:t>33</a:t>
            </a:fld>
            <a:endParaRPr lang="en-US" altLang="en-US" sz="120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75BE0A04-D760-4EEE-B7A7-33473DCC51F9}" type="slidenum">
              <a:rPr lang="en-US" altLang="en-US" sz="1200" smtClean="0"/>
              <a:pPr/>
              <a:t>34</a:t>
            </a:fld>
            <a:endParaRPr lang="en-US" altLang="en-US" sz="120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FC5879E1-CD6B-4CA5-B5F6-C622546F8F15}" type="slidenum">
              <a:rPr lang="en-US" altLang="en-US" sz="1200" smtClean="0"/>
              <a:pPr/>
              <a:t>35</a:t>
            </a:fld>
            <a:endParaRPr lang="en-US" altLang="en-US" sz="120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BE87A59B-D1F6-40B6-A8A0-70059A0CB139}" type="slidenum">
              <a:rPr lang="en-US" altLang="en-US" sz="1200" smtClean="0"/>
              <a:pPr/>
              <a:t>36</a:t>
            </a:fld>
            <a:endParaRPr lang="en-US" altLang="en-US" sz="120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F8C08B64-32FB-419D-97CF-217ACA8C8C78}" type="slidenum">
              <a:rPr lang="en-US" altLang="en-US" sz="1200" smtClean="0"/>
              <a:pPr/>
              <a:t>37</a:t>
            </a:fld>
            <a:endParaRPr lang="en-US" altLang="en-US" sz="120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2852257-20AF-4C98-984F-539DED6C2B53}" type="slidenum">
              <a:rPr lang="en-US" altLang="en-US" sz="1200" smtClean="0"/>
              <a:pPr/>
              <a:t>38</a:t>
            </a:fld>
            <a:endParaRPr lang="en-US" altLang="en-US" sz="120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989A39CB-C9FC-4B0A-AF46-820ABFCD80D9}" type="slidenum">
              <a:rPr lang="en-US" altLang="en-US" sz="1200" smtClean="0"/>
              <a:pPr/>
              <a:t>39</a:t>
            </a:fld>
            <a:endParaRPr lang="en-US" altLang="en-US" sz="120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215A77E7-40E5-480B-A5F9-F566C760C95A}" type="slidenum">
              <a:rPr lang="en-US" altLang="en-US" sz="1200" smtClean="0"/>
              <a:pPr/>
              <a:t>40</a:t>
            </a:fld>
            <a:endParaRPr lang="en-US" altLang="en-US" sz="120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CA80DAD3-9269-452C-BA43-D88DB142C164}" type="slidenum">
              <a:rPr lang="en-US" altLang="en-US" sz="1200" smtClean="0"/>
              <a:pPr/>
              <a:t>41</a:t>
            </a:fld>
            <a:endParaRPr lang="en-US" altLang="en-US" sz="120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AA19E158-A9CB-48C7-BC4B-9B91F3B6AB9E}" type="slidenum">
              <a:rPr lang="en-US" altLang="en-US" sz="1200" smtClean="0"/>
              <a:pPr/>
              <a:t>42</a:t>
            </a:fld>
            <a:endParaRPr lang="en-US" alt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A08F53DE-3E64-4326-B06E-FFC660DAEA99}" type="slidenum">
              <a:rPr lang="en-US" altLang="en-US" sz="1200" smtClean="0"/>
              <a:pPr/>
              <a:t>5</a:t>
            </a:fld>
            <a:endParaRPr lang="en-US" altLang="en-US" sz="120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E9CB6B51-9EAF-42B6-97A1-D341B1EC9515}" type="slidenum">
              <a:rPr lang="en-US" altLang="en-US" sz="1200" smtClean="0"/>
              <a:pPr/>
              <a:t>43</a:t>
            </a:fld>
            <a:endParaRPr lang="en-US" altLang="en-US" sz="120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3ED190F9-8485-4291-AEA4-4860D05BD465}" type="slidenum">
              <a:rPr lang="en-US" altLang="en-US" sz="1200" smtClean="0"/>
              <a:pPr/>
              <a:t>44</a:t>
            </a:fld>
            <a:endParaRPr lang="en-US" altLang="en-US" sz="120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F50C2264-0E4D-4427-B69C-7B7178310D7A}" type="slidenum">
              <a:rPr lang="en-US" altLang="en-US" sz="1200" smtClean="0"/>
              <a:pPr/>
              <a:t>45</a:t>
            </a:fld>
            <a:endParaRPr lang="en-US" altLang="en-US" sz="120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7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DEE40945-B6ED-4CFF-8954-52023775B526}" type="slidenum">
              <a:rPr lang="en-US" altLang="en-US" sz="1200" smtClean="0"/>
              <a:pPr/>
              <a:t>46</a:t>
            </a:fld>
            <a:endParaRPr lang="en-US" altLang="en-US" sz="120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BB8EA006-651E-4EED-BA51-7395047CDE82}" type="slidenum">
              <a:rPr lang="en-US" altLang="en-US" sz="1200" smtClean="0"/>
              <a:pPr/>
              <a:t>47</a:t>
            </a:fld>
            <a:endParaRPr lang="en-US" altLang="en-US" sz="120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Table 4.2: Major Milestones of Language Development. </a:t>
            </a:r>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F637B49C-10AF-4B9E-BC1B-61145F7C4CC8}" type="slidenum">
              <a:rPr lang="en-US" altLang="en-US" sz="1200" smtClean="0"/>
              <a:pPr/>
              <a:t>49</a:t>
            </a:fld>
            <a:endParaRPr lang="en-US" alt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4040BEAF-C999-4644-AF03-C9FAD7E213B3}" type="slidenum">
              <a:rPr lang="en-US" altLang="en-US" sz="1200" smtClean="0"/>
              <a:pPr/>
              <a:t>6</a:t>
            </a:fld>
            <a:endParaRPr lang="en-US" alt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394DF86E-3654-4F8A-B07E-1E8475E77C54}" type="slidenum">
              <a:rPr lang="en-US" altLang="en-US" sz="1200" smtClean="0"/>
              <a:pPr/>
              <a:t>7</a:t>
            </a:fld>
            <a:endParaRPr lang="en-US" alt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679C759E-4F83-4373-AB0D-F911E572C884}" type="slidenum">
              <a:rPr lang="en-US" altLang="en-US" sz="1200" smtClean="0"/>
              <a:pPr/>
              <a:t>8</a:t>
            </a:fld>
            <a:endParaRPr lang="en-US" alt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9B1B3D48-8155-4080-8B68-EA9C65E35624}" type="slidenum">
              <a:rPr lang="en-US" altLang="en-US" sz="1200" smtClean="0"/>
              <a:pPr/>
              <a:t>9</a:t>
            </a:fld>
            <a:endParaRPr lang="en-US" alt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solidFill>
                  <a:srgbClr val="FF0000"/>
                </a:solidFill>
              </a:rPr>
              <a:t>Figure 4.2 </a:t>
            </a:r>
            <a:r>
              <a:rPr lang="en-US" altLang="en-US" smtClean="0">
                <a:solidFill>
                  <a:srgbClr val="FF0000"/>
                </a:solidFill>
                <a:latin typeface="Arial" charset="0"/>
              </a:rPr>
              <a:t>Children in the preoperational stage of development typically have difficulty solving conservation problems in which important features of an object (or objects) stay the same despite changes in physical appearance.  </a:t>
            </a:r>
          </a:p>
          <a:p>
            <a:pPr eaLnBrk="1" hangingPunct="1">
              <a:spcBef>
                <a:spcPct val="0"/>
              </a:spcBef>
            </a:pPr>
            <a:endParaRPr lang="en-US" alt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4299BEFC-FA73-4A7B-B143-E42132372C32}" type="slidenum">
              <a:rPr lang="en-US" altLang="en-US" sz="1200" smtClean="0"/>
              <a:pPr/>
              <a:t>11</a:t>
            </a:fld>
            <a:endParaRPr lang="en-US"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Content Placeholder 7"/>
          <p:cNvSpPr>
            <a:spLocks noGrp="1"/>
          </p:cNvSpPr>
          <p:nvPr>
            <p:ph sz="quarter" idx="10"/>
          </p:nvPr>
        </p:nvSpPr>
        <p:spPr>
          <a:xfrm>
            <a:off x="2133600" y="6324600"/>
            <a:ext cx="5181600" cy="457200"/>
          </a:xfrm>
        </p:spPr>
        <p:txBody>
          <a:bodyPr>
            <a:noAutofit/>
          </a:bodyPr>
          <a:lstStyle>
            <a:lvl1pPr>
              <a:defRPr sz="1200"/>
            </a:lvl1pPr>
            <a:lvl2pPr>
              <a:defRPr sz="1200"/>
            </a:lvl2pPr>
            <a:lvl3pPr>
              <a:defRPr sz="12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51134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1508125" y="6491288"/>
            <a:ext cx="6492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spcBef>
                <a:spcPts val="0"/>
              </a:spcBef>
              <a:defRPr/>
            </a:pPr>
            <a:r>
              <a:rPr lang="en-US" sz="1200" dirty="0" smtClean="0"/>
              <a:t>© 2019 Cengage. All rights reserved.</a:t>
            </a:r>
            <a:endParaRPr lang="en-US" sz="1200" dirty="0"/>
          </a:p>
        </p:txBody>
      </p:sp>
      <p:sp>
        <p:nvSpPr>
          <p:cNvPr id="2" name="Title 1"/>
          <p:cNvSpPr>
            <a:spLocks noGrp="1"/>
          </p:cNvSpPr>
          <p:nvPr>
            <p:ph type="title"/>
          </p:nvPr>
        </p:nvSpPr>
        <p:spPr>
          <a:xfrm>
            <a:off x="1852044" y="63674"/>
            <a:ext cx="7215756" cy="1054368"/>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973340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752600" y="228600"/>
            <a:ext cx="69342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676400" y="1028700"/>
            <a:ext cx="7467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14300" y="174625"/>
            <a:ext cx="160020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Lst>
  <p:hf sldNum="0" hdr="0" dt="0"/>
  <p:txStyles>
    <p:titleStyle>
      <a:lvl1pPr algn="ctr"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600">
          <a:solidFill>
            <a:schemeClr val="tx1"/>
          </a:solidFill>
          <a:latin typeface="Arial" charset="0"/>
          <a:cs typeface="Arial" charset="0"/>
        </a:defRPr>
      </a:lvl2pPr>
      <a:lvl3pPr algn="ctr" rtl="0" eaLnBrk="0" fontAlgn="base" hangingPunct="0">
        <a:spcBef>
          <a:spcPct val="0"/>
        </a:spcBef>
        <a:spcAft>
          <a:spcPct val="0"/>
        </a:spcAft>
        <a:defRPr sz="3600">
          <a:solidFill>
            <a:schemeClr val="tx1"/>
          </a:solidFill>
          <a:latin typeface="Arial" charset="0"/>
          <a:cs typeface="Arial" charset="0"/>
        </a:defRPr>
      </a:lvl3pPr>
      <a:lvl4pPr algn="ctr" rtl="0" eaLnBrk="0" fontAlgn="base" hangingPunct="0">
        <a:spcBef>
          <a:spcPct val="0"/>
        </a:spcBef>
        <a:spcAft>
          <a:spcPct val="0"/>
        </a:spcAft>
        <a:defRPr sz="3600">
          <a:solidFill>
            <a:schemeClr val="tx1"/>
          </a:solidFill>
          <a:latin typeface="Arial" charset="0"/>
          <a:cs typeface="Arial" charset="0"/>
        </a:defRPr>
      </a:lvl4pPr>
      <a:lvl5pPr algn="ctr" rtl="0" eaLnBrk="0" fontAlgn="base" hangingPunct="0">
        <a:spcBef>
          <a:spcPct val="0"/>
        </a:spcBef>
        <a:spcAft>
          <a:spcPct val="0"/>
        </a:spcAft>
        <a:defRPr sz="3600">
          <a:solidFill>
            <a:schemeClr val="tx1"/>
          </a:solidFill>
          <a:latin typeface="Arial" charset="0"/>
          <a:cs typeface="Arial" charset="0"/>
        </a:defRPr>
      </a:lvl5pPr>
      <a:lvl6pPr marL="457200" algn="ctr" rtl="0" fontAlgn="base">
        <a:spcBef>
          <a:spcPct val="0"/>
        </a:spcBef>
        <a:spcAft>
          <a:spcPct val="0"/>
        </a:spcAft>
        <a:defRPr sz="3600">
          <a:solidFill>
            <a:schemeClr val="tx1"/>
          </a:solidFill>
          <a:latin typeface="Arial" charset="0"/>
          <a:cs typeface="Arial" charset="0"/>
        </a:defRPr>
      </a:lvl6pPr>
      <a:lvl7pPr marL="914400" algn="ctr" rtl="0" fontAlgn="base">
        <a:spcBef>
          <a:spcPct val="0"/>
        </a:spcBef>
        <a:spcAft>
          <a:spcPct val="0"/>
        </a:spcAft>
        <a:defRPr sz="3600">
          <a:solidFill>
            <a:schemeClr val="tx1"/>
          </a:solidFill>
          <a:latin typeface="Arial" charset="0"/>
          <a:cs typeface="Arial" charset="0"/>
        </a:defRPr>
      </a:lvl7pPr>
      <a:lvl8pPr marL="1371600" algn="ctr" rtl="0" fontAlgn="base">
        <a:spcBef>
          <a:spcPct val="0"/>
        </a:spcBef>
        <a:spcAft>
          <a:spcPct val="0"/>
        </a:spcAft>
        <a:defRPr sz="3600">
          <a:solidFill>
            <a:schemeClr val="tx1"/>
          </a:solidFill>
          <a:latin typeface="Arial" charset="0"/>
          <a:cs typeface="Arial" charset="0"/>
        </a:defRPr>
      </a:lvl8pPr>
      <a:lvl9pPr marL="1828800" algn="ctr" rtl="0" fontAlgn="base">
        <a:spcBef>
          <a:spcPct val="0"/>
        </a:spcBef>
        <a:spcAft>
          <a:spcPct val="0"/>
        </a:spcAft>
        <a:defRPr sz="36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noChangeArrowheads="1"/>
          </p:cNvSpPr>
          <p:nvPr>
            <p:ph type="ctrTitle"/>
          </p:nvPr>
        </p:nvSpPr>
        <p:spPr>
          <a:xfrm>
            <a:off x="685800" y="2366963"/>
            <a:ext cx="7772400" cy="1214437"/>
          </a:xfrm>
        </p:spPr>
        <p:txBody>
          <a:bodyPr/>
          <a:lstStyle/>
          <a:p>
            <a:r>
              <a:rPr lang="en-US" altLang="en-US" sz="4000" b="1" dirty="0" smtClean="0">
                <a:latin typeface="Arial" charset="0"/>
                <a:cs typeface="Arial" charset="0"/>
              </a:rPr>
              <a:t>Chapter Four</a:t>
            </a:r>
          </a:p>
        </p:txBody>
      </p:sp>
      <p:sp>
        <p:nvSpPr>
          <p:cNvPr id="3075" name="Subtitle 2"/>
          <p:cNvSpPr>
            <a:spLocks noGrp="1"/>
          </p:cNvSpPr>
          <p:nvPr>
            <p:ph type="subTitle" idx="1"/>
          </p:nvPr>
        </p:nvSpPr>
        <p:spPr>
          <a:xfrm>
            <a:off x="242888" y="3657600"/>
            <a:ext cx="8686800" cy="1600200"/>
          </a:xfrm>
        </p:spPr>
        <p:txBody>
          <a:bodyPr/>
          <a:lstStyle/>
          <a:p>
            <a:pPr eaLnBrk="1" hangingPunct="1"/>
            <a:r>
              <a:rPr lang="en-US" dirty="0" smtClean="0">
                <a:solidFill>
                  <a:schemeClr val="tx1"/>
                </a:solidFill>
                <a:latin typeface="Arial" charset="0"/>
                <a:ea typeface="MS PGothic" pitchFamily="34" charset="-128"/>
                <a:cs typeface="Arial" charset="0"/>
              </a:rPr>
              <a:t>The Emergence of Thought and Language: Cognitive Development in Infancy and Early Childhood</a:t>
            </a:r>
            <a:endParaRPr lang="en-US" dirty="0" smtClean="0">
              <a:solidFill>
                <a:schemeClr val="tx1"/>
              </a:solidFill>
              <a:latin typeface="Arial" charset="0"/>
              <a:cs typeface="Arial" charset="0"/>
            </a:endParaRPr>
          </a:p>
        </p:txBody>
      </p:sp>
      <p:sp>
        <p:nvSpPr>
          <p:cNvPr id="3076" name="Content Placeholder 1"/>
          <p:cNvSpPr>
            <a:spLocks noGrp="1"/>
          </p:cNvSpPr>
          <p:nvPr>
            <p:ph sz="quarter" idx="10"/>
          </p:nvPr>
        </p:nvSpPr>
        <p:spPr/>
        <p:txBody>
          <a:bodyPr anchor="ctr"/>
          <a:lstStyle/>
          <a:p>
            <a:pPr marL="0" indent="0" algn="ctr">
              <a:spcBef>
                <a:spcPct val="0"/>
              </a:spcBef>
              <a:buFont typeface="Arial" charset="0"/>
              <a:buNone/>
            </a:pPr>
            <a:r>
              <a:rPr lang="en-US" dirty="0" smtClean="0">
                <a:latin typeface="Arial" charset="0"/>
                <a:cs typeface="Arial" charset="0"/>
              </a:rPr>
              <a:t>© 2019 Cengage. All rights reserved.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Appearance is Reality</a:t>
            </a:r>
          </a:p>
        </p:txBody>
      </p:sp>
      <p:sp>
        <p:nvSpPr>
          <p:cNvPr id="12291" name="Content Placeholder 2"/>
          <p:cNvSpPr>
            <a:spLocks noGrp="1" noChangeArrowheads="1"/>
          </p:cNvSpPr>
          <p:nvPr>
            <p:ph idx="1"/>
          </p:nvPr>
        </p:nvSpPr>
        <p:spPr/>
        <p:txBody>
          <a:bodyPr/>
          <a:lstStyle/>
          <a:p>
            <a:pPr eaLnBrk="1" hangingPunct="1"/>
            <a:r>
              <a:rPr lang="en-US" altLang="en-US" smtClean="0">
                <a:latin typeface="Arial" charset="0"/>
                <a:cs typeface="Arial" charset="0"/>
              </a:rPr>
              <a:t>Appearance is reality</a:t>
            </a:r>
          </a:p>
          <a:p>
            <a:pPr lvl="1" eaLnBrk="1" hangingPunct="1"/>
            <a:r>
              <a:rPr lang="en-US" altLang="en-US" smtClean="0">
                <a:latin typeface="Arial" charset="0"/>
                <a:cs typeface="Arial" charset="0"/>
              </a:rPr>
              <a:t>Assuming that an object is really what it appears to be (e.g., thinking that Shrek is a real ogre)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noChangeArrowheads="1"/>
          </p:cNvSpPr>
          <p:nvPr>
            <p:ph type="title"/>
          </p:nvPr>
        </p:nvSpPr>
        <p:spPr>
          <a:xfrm>
            <a:off x="1852613" y="63500"/>
            <a:ext cx="7215187" cy="1054100"/>
          </a:xfrm>
        </p:spPr>
        <p:txBody>
          <a:bodyPr/>
          <a:lstStyle/>
          <a:p>
            <a:pPr eaLnBrk="1" hangingPunct="1"/>
            <a:r>
              <a:rPr lang="en-US" altLang="en-US" dirty="0" smtClean="0">
                <a:latin typeface="Arial" charset="0"/>
                <a:cs typeface="Arial" charset="0"/>
              </a:rPr>
              <a:t>Conservation</a:t>
            </a:r>
          </a:p>
        </p:txBody>
      </p:sp>
      <p:pic>
        <p:nvPicPr>
          <p:cNvPr id="13314" name="Picture 2" descr="A table. The columns have the following headings from left to right: type of conservation, starting configuration, transformation, final configuration. The row entries are as follows. Row 1. Type of conservation, liquid quantity. Starting configuration, water placed in two similar glasses, is there the same amount of water in each glass. Transformation, pour water from one glass into a shorter, wider glass. Final configuration, now is there the same amount of water in each glass, or does one glass have more? Row 2. Type of conservation, number. Starting configuration, 2 rows of 5 pennies each are neatly aligned, are there the same number of pennies in each row. Transformation, stretch out the top row of pennies, push together the bottom row. Final configuration, now are there the same number of pennies in each row, or does one row have more? Row 3. Type of conservation, length. Starting configuration, two sticks of the same length are placed one below the other and are aligned, are these sticks the same length. Transformation, move one stick to the left and the other to the right. Final configuration, now are the sticks the same length, or is one longer? Row 4. Type of conservation, mass. Starting configuration, two balls of clay placed side by side, does each ball have the same amount of clay. Transformation, roll one ball so that it looks like a sausage. Final configuration, now does each piece have the same amount of clay, or does one have more? Row 5. Type of conservation, area. Starting configuration, 2 images of a field, 2 rows of 4 equally sized squares are placed side by side forming a neat rectangle, and a cow is grazing in front, does each cow have the same amount of grass to eat. Transformation, spread out the squares in one field. Final configuration, now does each cow have the same amount to eat, or does one cow have mo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0125" y="1501775"/>
            <a:ext cx="4740275" cy="486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Evaluating Piaget’s Theory: Guidelines</a:t>
            </a:r>
          </a:p>
        </p:txBody>
      </p:sp>
      <p:sp>
        <p:nvSpPr>
          <p:cNvPr id="14339" name="Content Placeholder 2"/>
          <p:cNvSpPr>
            <a:spLocks noGrp="1" noChangeArrowheads="1"/>
          </p:cNvSpPr>
          <p:nvPr>
            <p:ph idx="1"/>
          </p:nvPr>
        </p:nvSpPr>
        <p:spPr/>
        <p:txBody>
          <a:bodyPr/>
          <a:lstStyle/>
          <a:p>
            <a:pPr eaLnBrk="1" hangingPunct="1"/>
            <a:r>
              <a:rPr lang="en-US" altLang="en-US" dirty="0" smtClean="0">
                <a:latin typeface="Arial" charset="0"/>
                <a:cs typeface="Arial" charset="0"/>
              </a:rPr>
              <a:t>Create environments where children can actively discover how the world works</a:t>
            </a:r>
          </a:p>
          <a:p>
            <a:pPr eaLnBrk="1" hangingPunct="1"/>
            <a:r>
              <a:rPr lang="en-US" altLang="en-US" dirty="0" smtClean="0">
                <a:latin typeface="Arial" charset="0"/>
                <a:cs typeface="Arial" charset="0"/>
              </a:rPr>
              <a:t>Children profit from experience only when they can interpret this experience with their current cognitive structures.</a:t>
            </a:r>
            <a:endParaRPr lang="en-US" altLang="ja-JP" dirty="0" smtClean="0">
              <a:latin typeface="Arial" charset="0"/>
              <a:cs typeface="Arial" charset="0"/>
            </a:endParaRPr>
          </a:p>
          <a:p>
            <a:pPr eaLnBrk="1" hangingPunct="1"/>
            <a:r>
              <a:rPr lang="en-US" altLang="en-US" dirty="0" smtClean="0">
                <a:latin typeface="Arial" charset="0"/>
                <a:cs typeface="Arial" charset="0"/>
              </a:rPr>
              <a:t>Help children actively discover inconsistencies in their thinking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Criticisms of Piaget</a:t>
            </a:r>
            <a:r>
              <a:rPr lang="fr-FR" altLang="ja-JP" smtClean="0">
                <a:latin typeface="Arial" charset="0"/>
                <a:cs typeface="Arial" charset="0"/>
              </a:rPr>
              <a:t>’</a:t>
            </a:r>
            <a:r>
              <a:rPr lang="en-US" altLang="ja-JP" smtClean="0">
                <a:latin typeface="Arial" charset="0"/>
                <a:cs typeface="Arial" charset="0"/>
              </a:rPr>
              <a:t>s Theory</a:t>
            </a:r>
            <a:endParaRPr lang="en-US" altLang="en-US" smtClean="0">
              <a:latin typeface="Arial" charset="0"/>
              <a:cs typeface="Arial" charset="0"/>
            </a:endParaRPr>
          </a:p>
        </p:txBody>
      </p:sp>
      <p:sp>
        <p:nvSpPr>
          <p:cNvPr id="15363" name="Content Placeholder 2"/>
          <p:cNvSpPr>
            <a:spLocks noGrp="1" noChangeArrowheads="1"/>
          </p:cNvSpPr>
          <p:nvPr>
            <p:ph idx="1"/>
          </p:nvPr>
        </p:nvSpPr>
        <p:spPr/>
        <p:txBody>
          <a:bodyPr/>
          <a:lstStyle/>
          <a:p>
            <a:pPr eaLnBrk="1" hangingPunct="1"/>
            <a:r>
              <a:rPr lang="en-US" altLang="en-US" smtClean="0">
                <a:latin typeface="Arial" charset="0"/>
                <a:cs typeface="Arial" charset="0"/>
              </a:rPr>
              <a:t>Underestimates infants</a:t>
            </a:r>
            <a:r>
              <a:rPr lang="fr-FR" altLang="ja-JP" smtClean="0">
                <a:latin typeface="Arial" charset="0"/>
                <a:cs typeface="Arial" charset="0"/>
              </a:rPr>
              <a:t>’</a:t>
            </a:r>
            <a:r>
              <a:rPr lang="en-US" altLang="ja-JP" smtClean="0">
                <a:latin typeface="Arial" charset="0"/>
                <a:cs typeface="Arial" charset="0"/>
              </a:rPr>
              <a:t> and young children</a:t>
            </a:r>
            <a:r>
              <a:rPr lang="fr-FR" altLang="ja-JP" smtClean="0">
                <a:latin typeface="Arial" charset="0"/>
                <a:cs typeface="Arial" charset="0"/>
              </a:rPr>
              <a:t>’</a:t>
            </a:r>
            <a:r>
              <a:rPr lang="en-US" altLang="ja-JP" smtClean="0">
                <a:latin typeface="Arial" charset="0"/>
                <a:cs typeface="Arial" charset="0"/>
              </a:rPr>
              <a:t>s cognitive ability; o</a:t>
            </a:r>
            <a:r>
              <a:rPr lang="en-US" altLang="en-US" smtClean="0">
                <a:latin typeface="Arial" charset="0"/>
                <a:cs typeface="Arial" charset="0"/>
              </a:rPr>
              <a:t>verestimates adolescents</a:t>
            </a:r>
            <a:r>
              <a:rPr lang="fr-FR" altLang="ja-JP" smtClean="0">
                <a:latin typeface="Arial" charset="0"/>
                <a:cs typeface="Arial" charset="0"/>
              </a:rPr>
              <a:t>’</a:t>
            </a:r>
            <a:r>
              <a:rPr lang="en-US" altLang="ja-JP" smtClean="0">
                <a:latin typeface="Arial" charset="0"/>
                <a:cs typeface="Arial" charset="0"/>
              </a:rPr>
              <a:t> cognitive ability</a:t>
            </a:r>
          </a:p>
          <a:p>
            <a:pPr eaLnBrk="1" hangingPunct="1"/>
            <a:r>
              <a:rPr lang="en-US" altLang="en-US" smtClean="0">
                <a:latin typeface="Arial" charset="0"/>
                <a:cs typeface="Arial" charset="0"/>
              </a:rPr>
              <a:t>Vague about mechanisms/processes of change</a:t>
            </a:r>
          </a:p>
          <a:p>
            <a:pPr eaLnBrk="1" hangingPunct="1"/>
            <a:r>
              <a:rPr lang="en-US" altLang="en-US" smtClean="0">
                <a:latin typeface="Arial" charset="0"/>
                <a:cs typeface="Arial" charset="0"/>
              </a:rPr>
              <a:t>Does not account for variability in children</a:t>
            </a:r>
            <a:r>
              <a:rPr lang="fr-FR" altLang="ja-JP" smtClean="0">
                <a:latin typeface="Arial" charset="0"/>
                <a:cs typeface="Arial" charset="0"/>
              </a:rPr>
              <a:t>’</a:t>
            </a:r>
            <a:r>
              <a:rPr lang="en-US" altLang="ja-JP" smtClean="0">
                <a:latin typeface="Arial" charset="0"/>
                <a:cs typeface="Arial" charset="0"/>
              </a:rPr>
              <a:t>s performance</a:t>
            </a:r>
          </a:p>
          <a:p>
            <a:pPr lvl="1" eaLnBrk="1" hangingPunct="1"/>
            <a:r>
              <a:rPr lang="en-US" altLang="en-US" smtClean="0">
                <a:latin typeface="Arial" charset="0"/>
                <a:cs typeface="Arial" charset="0"/>
              </a:rPr>
              <a:t>Cognitive development is not stage-like</a:t>
            </a:r>
          </a:p>
          <a:p>
            <a:pPr eaLnBrk="1" hangingPunct="1"/>
            <a:r>
              <a:rPr lang="en-US" altLang="en-US" smtClean="0">
                <a:latin typeface="Arial" charset="0"/>
                <a:cs typeface="Arial" charset="0"/>
              </a:rPr>
              <a:t>Undervalues the sociocultural environment</a:t>
            </a:r>
            <a:r>
              <a:rPr lang="fr-FR" altLang="ja-JP" smtClean="0">
                <a:latin typeface="Arial" charset="0"/>
                <a:cs typeface="Arial" charset="0"/>
              </a:rPr>
              <a:t>’</a:t>
            </a:r>
            <a:r>
              <a:rPr lang="en-US" altLang="ja-JP" smtClean="0">
                <a:latin typeface="Arial" charset="0"/>
                <a:cs typeface="Arial" charset="0"/>
              </a:rPr>
              <a:t>s influence on cognitive development</a:t>
            </a:r>
            <a:endParaRPr lang="en-US" altLang="en-US" smtClean="0">
              <a:latin typeface="Arial" charset="0"/>
              <a:cs typeface="Arial"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Extending Piaget</a:t>
            </a:r>
            <a:r>
              <a:rPr lang="fr-FR" altLang="ja-JP" smtClean="0">
                <a:latin typeface="Arial" charset="0"/>
                <a:cs typeface="Arial" charset="0"/>
              </a:rPr>
              <a:t>’</a:t>
            </a:r>
            <a:r>
              <a:rPr lang="en-US" altLang="ja-JP" smtClean="0">
                <a:latin typeface="Arial" charset="0"/>
                <a:cs typeface="Arial" charset="0"/>
              </a:rPr>
              <a:t>s Account: Children</a:t>
            </a:r>
            <a:r>
              <a:rPr lang="fr-FR" altLang="ja-JP" smtClean="0">
                <a:latin typeface="Arial" charset="0"/>
                <a:cs typeface="Arial" charset="0"/>
              </a:rPr>
              <a:t>’</a:t>
            </a:r>
            <a:r>
              <a:rPr lang="en-US" altLang="ja-JP" smtClean="0">
                <a:latin typeface="Arial" charset="0"/>
                <a:cs typeface="Arial" charset="0"/>
              </a:rPr>
              <a:t>s Naïve Theories </a:t>
            </a:r>
            <a:endParaRPr lang="en-US" altLang="en-US" smtClean="0">
              <a:latin typeface="Arial" charset="0"/>
              <a:cs typeface="Arial" charset="0"/>
            </a:endParaRPr>
          </a:p>
        </p:txBody>
      </p:sp>
      <p:sp>
        <p:nvSpPr>
          <p:cNvPr id="16387" name="Content Placeholder 2"/>
          <p:cNvSpPr>
            <a:spLocks noGrp="1" noChangeArrowheads="1"/>
          </p:cNvSpPr>
          <p:nvPr>
            <p:ph idx="1"/>
          </p:nvPr>
        </p:nvSpPr>
        <p:spPr/>
        <p:txBody>
          <a:bodyPr/>
          <a:lstStyle/>
          <a:p>
            <a:pPr eaLnBrk="1" hangingPunct="1"/>
            <a:r>
              <a:rPr lang="en-US" altLang="en-US" smtClean="0">
                <a:latin typeface="Arial" charset="0"/>
                <a:cs typeface="Arial" charset="0"/>
              </a:rPr>
              <a:t>Children develop specialized theories about much narrower areas than Piaget suggested</a:t>
            </a:r>
          </a:p>
          <a:p>
            <a:pPr lvl="1" eaLnBrk="1" hangingPunct="1"/>
            <a:r>
              <a:rPr lang="en-US" altLang="en-US" b="1" smtClean="0">
                <a:latin typeface="Arial" charset="0"/>
                <a:cs typeface="Arial" charset="0"/>
              </a:rPr>
              <a:t>Core knowledge hypothesis</a:t>
            </a:r>
          </a:p>
          <a:p>
            <a:pPr lvl="1" eaLnBrk="1" hangingPunct="1"/>
            <a:r>
              <a:rPr lang="en-US" altLang="en-US" smtClean="0">
                <a:latin typeface="Arial" charset="0"/>
                <a:cs typeface="Arial" charset="0"/>
              </a:rPr>
              <a:t>Infants understand these properties earlier</a:t>
            </a:r>
          </a:p>
          <a:p>
            <a:pPr lvl="2" eaLnBrk="1" hangingPunct="1">
              <a:buFont typeface="Wingdings" pitchFamily="2" charset="2"/>
              <a:buChar char="§"/>
            </a:pPr>
            <a:r>
              <a:rPr lang="en-US" altLang="en-US" smtClean="0">
                <a:latin typeface="Arial" charset="0"/>
                <a:cs typeface="Arial" charset="0"/>
              </a:rPr>
              <a:t>Naïve physics</a:t>
            </a:r>
          </a:p>
          <a:p>
            <a:pPr lvl="2" eaLnBrk="1" hangingPunct="1">
              <a:buFont typeface="Wingdings" pitchFamily="2" charset="2"/>
              <a:buChar char="§"/>
            </a:pPr>
            <a:r>
              <a:rPr lang="en-US" altLang="en-US" smtClean="0">
                <a:latin typeface="Arial" charset="0"/>
                <a:cs typeface="Arial" charset="0"/>
              </a:rPr>
              <a:t>Naïve biology</a:t>
            </a:r>
          </a:p>
          <a:p>
            <a:pPr eaLnBrk="1" hangingPunct="1"/>
            <a:r>
              <a:rPr lang="en-US" altLang="en-US" smtClean="0">
                <a:latin typeface="Arial" charset="0"/>
                <a:cs typeface="Arial" charset="0"/>
              </a:rPr>
              <a:t>Four-year-olds understand specific properties of living things</a:t>
            </a:r>
          </a:p>
          <a:p>
            <a:pPr lvl="1" eaLnBrk="1" hangingPunct="1"/>
            <a:r>
              <a:rPr lang="en-US" altLang="en-US" b="1" smtClean="0">
                <a:latin typeface="Arial" charset="0"/>
                <a:cs typeface="Arial" charset="0"/>
              </a:rPr>
              <a:t>Teleological explanations</a:t>
            </a:r>
            <a:r>
              <a:rPr lang="en-US" altLang="en-US" smtClean="0">
                <a:latin typeface="Arial" charset="0"/>
                <a:cs typeface="Arial" charset="0"/>
              </a:rPr>
              <a:t>; </a:t>
            </a:r>
            <a:r>
              <a:rPr lang="en-US" altLang="en-US" b="1" smtClean="0">
                <a:latin typeface="Arial" charset="0"/>
                <a:cs typeface="Arial" charset="0"/>
              </a:rPr>
              <a:t>essentialism</a:t>
            </a:r>
            <a:endParaRPr lang="en-US" altLang="en-US" smtClean="0">
              <a:latin typeface="Arial" charset="0"/>
              <a:cs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4.2 Information Processing: Learning Objectives</a:t>
            </a:r>
          </a:p>
        </p:txBody>
      </p:sp>
      <p:sp>
        <p:nvSpPr>
          <p:cNvPr id="17411" name="Content Placeholder 2"/>
          <p:cNvSpPr>
            <a:spLocks noGrp="1" noChangeArrowheads="1"/>
          </p:cNvSpPr>
          <p:nvPr>
            <p:ph idx="1"/>
          </p:nvPr>
        </p:nvSpPr>
        <p:spPr/>
        <p:txBody>
          <a:bodyPr/>
          <a:lstStyle/>
          <a:p>
            <a:pPr eaLnBrk="1" hangingPunct="1"/>
            <a:r>
              <a:rPr lang="en-US" altLang="en-US" smtClean="0">
                <a:latin typeface="Arial" charset="0"/>
                <a:cs typeface="Arial" charset="0"/>
              </a:rPr>
              <a:t>What is the basis of the information-processing approach?</a:t>
            </a:r>
          </a:p>
          <a:p>
            <a:pPr eaLnBrk="1" hangingPunct="1"/>
            <a:r>
              <a:rPr lang="en-US" altLang="en-US" smtClean="0">
                <a:latin typeface="Arial" charset="0"/>
                <a:cs typeface="Arial" charset="0"/>
              </a:rPr>
              <a:t>How well do young children pay attention?</a:t>
            </a:r>
          </a:p>
          <a:p>
            <a:pPr eaLnBrk="1" hangingPunct="1"/>
            <a:r>
              <a:rPr lang="en-US" altLang="en-US" smtClean="0">
                <a:latin typeface="Arial" charset="0"/>
                <a:cs typeface="Arial" charset="0"/>
              </a:rPr>
              <a:t>What kinds of learning take place during infancy?</a:t>
            </a:r>
          </a:p>
          <a:p>
            <a:pPr eaLnBrk="1" hangingPunct="1"/>
            <a:r>
              <a:rPr lang="en-US" altLang="en-US" smtClean="0">
                <a:latin typeface="Arial" charset="0"/>
                <a:cs typeface="Arial" charset="0"/>
              </a:rPr>
              <a:t>Do infants and preschool children remember?</a:t>
            </a:r>
          </a:p>
          <a:p>
            <a:pPr eaLnBrk="1" hangingPunct="1"/>
            <a:r>
              <a:rPr lang="en-US" altLang="en-US" smtClean="0">
                <a:latin typeface="Arial" charset="0"/>
                <a:cs typeface="Arial" charset="0"/>
              </a:rPr>
              <a:t>What do infants and preschoolers know about numbers?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General Principles of Information Processing</a:t>
            </a:r>
          </a:p>
        </p:txBody>
      </p:sp>
      <p:sp>
        <p:nvSpPr>
          <p:cNvPr id="18435" name="Content Placeholder 2"/>
          <p:cNvSpPr>
            <a:spLocks noGrp="1" noChangeArrowheads="1"/>
          </p:cNvSpPr>
          <p:nvPr>
            <p:ph idx="1"/>
          </p:nvPr>
        </p:nvSpPr>
        <p:spPr/>
        <p:txBody>
          <a:bodyPr/>
          <a:lstStyle/>
          <a:p>
            <a:pPr eaLnBrk="1" hangingPunct="1"/>
            <a:r>
              <a:rPr lang="en-US" altLang="en-US" smtClean="0">
                <a:latin typeface="Arial" charset="0"/>
                <a:cs typeface="Arial" charset="0"/>
              </a:rPr>
              <a:t>The view that mental development involves changes in mental hardware and software</a:t>
            </a:r>
          </a:p>
          <a:p>
            <a:pPr lvl="1" eaLnBrk="1" hangingPunct="1"/>
            <a:r>
              <a:rPr lang="en-US" altLang="en-US" b="1" smtClean="0">
                <a:latin typeface="Arial" charset="0"/>
                <a:cs typeface="Arial" charset="0"/>
              </a:rPr>
              <a:t>Mental hardware: </a:t>
            </a:r>
            <a:r>
              <a:rPr lang="en-US" altLang="en-US" smtClean="0">
                <a:latin typeface="Arial" charset="0"/>
                <a:cs typeface="Arial" charset="0"/>
              </a:rPr>
              <a:t>neural and mental structures enabling the mind to operate</a:t>
            </a:r>
          </a:p>
          <a:p>
            <a:pPr lvl="1" eaLnBrk="1" hangingPunct="1"/>
            <a:r>
              <a:rPr lang="en-US" altLang="en-US" b="1" smtClean="0">
                <a:latin typeface="Arial" charset="0"/>
                <a:cs typeface="Arial" charset="0"/>
              </a:rPr>
              <a:t>Mental software: </a:t>
            </a:r>
            <a:r>
              <a:rPr lang="en-US" altLang="en-US" smtClean="0">
                <a:latin typeface="Arial" charset="0"/>
                <a:cs typeface="Arial" charset="0"/>
              </a:rPr>
              <a:t>mental programs allowing for performance of specific tasks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Attention (1 of 2)</a:t>
            </a:r>
          </a:p>
        </p:txBody>
      </p:sp>
      <p:sp>
        <p:nvSpPr>
          <p:cNvPr id="19459" name="Content Placeholder 2"/>
          <p:cNvSpPr>
            <a:spLocks noGrp="1" noChangeArrowheads="1"/>
          </p:cNvSpPr>
          <p:nvPr>
            <p:ph idx="1"/>
          </p:nvPr>
        </p:nvSpPr>
        <p:spPr/>
        <p:txBody>
          <a:bodyPr/>
          <a:lstStyle/>
          <a:p>
            <a:pPr eaLnBrk="1" hangingPunct="1"/>
            <a:r>
              <a:rPr lang="en-US" altLang="en-US" b="1" smtClean="0">
                <a:latin typeface="Arial" charset="0"/>
                <a:cs typeface="Arial" charset="0"/>
              </a:rPr>
              <a:t>Attention:</a:t>
            </a:r>
            <a:r>
              <a:rPr lang="en-US" altLang="en-US" smtClean="0">
                <a:latin typeface="Arial" charset="0"/>
                <a:cs typeface="Arial" charset="0"/>
              </a:rPr>
              <a:t> when sensory information receives additional cognitive processing</a:t>
            </a:r>
          </a:p>
          <a:p>
            <a:pPr lvl="1" eaLnBrk="1" hangingPunct="1"/>
            <a:r>
              <a:rPr lang="en-US" altLang="en-US" smtClean="0">
                <a:latin typeface="Arial" charset="0"/>
                <a:cs typeface="Arial" charset="0"/>
              </a:rPr>
              <a:t>Compared to older children, preschoolers are less able to pay attention to task-relevant information</a:t>
            </a:r>
          </a:p>
          <a:p>
            <a:pPr lvl="1" eaLnBrk="1" hangingPunct="1"/>
            <a:r>
              <a:rPr lang="en-US" altLang="en-US" smtClean="0">
                <a:latin typeface="Arial" charset="0"/>
                <a:cs typeface="Arial" charset="0"/>
              </a:rPr>
              <a:t>Children’s attention can be improved through pretend play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Attention (2 of 2)</a:t>
            </a:r>
          </a:p>
        </p:txBody>
      </p:sp>
      <p:sp>
        <p:nvSpPr>
          <p:cNvPr id="20483" name="Content Placeholder 2"/>
          <p:cNvSpPr>
            <a:spLocks noGrp="1" noChangeArrowheads="1"/>
          </p:cNvSpPr>
          <p:nvPr>
            <p:ph idx="1"/>
          </p:nvPr>
        </p:nvSpPr>
        <p:spPr/>
        <p:txBody>
          <a:bodyPr/>
          <a:lstStyle/>
          <a:p>
            <a:pPr lvl="1" eaLnBrk="1" hangingPunct="1"/>
            <a:r>
              <a:rPr lang="en-US" altLang="en-US" b="1" smtClean="0">
                <a:latin typeface="Arial" charset="0"/>
                <a:cs typeface="Arial" charset="0"/>
              </a:rPr>
              <a:t>Orienting response: </a:t>
            </a:r>
            <a:r>
              <a:rPr lang="en-US" altLang="en-US" smtClean="0">
                <a:latin typeface="Arial" charset="0"/>
                <a:cs typeface="Arial" charset="0"/>
              </a:rPr>
              <a:t>emotional and physical reactions to unfamiliar stimulus</a:t>
            </a:r>
          </a:p>
          <a:p>
            <a:pPr lvl="1" eaLnBrk="1" hangingPunct="1"/>
            <a:r>
              <a:rPr lang="en-US" altLang="en-US" smtClean="0">
                <a:latin typeface="Arial" charset="0"/>
                <a:cs typeface="Arial" charset="0"/>
              </a:rPr>
              <a:t>Alerts infant to new or dangerous stimuli</a:t>
            </a:r>
            <a:endParaRPr lang="en-US" altLang="en-US" b="1" smtClean="0">
              <a:latin typeface="Arial" charset="0"/>
              <a:cs typeface="Arial" charset="0"/>
            </a:endParaRPr>
          </a:p>
          <a:p>
            <a:pPr lvl="1" eaLnBrk="1" hangingPunct="1"/>
            <a:r>
              <a:rPr lang="en-US" altLang="en-US" b="1" smtClean="0">
                <a:latin typeface="Arial" charset="0"/>
                <a:cs typeface="Arial" charset="0"/>
              </a:rPr>
              <a:t>Habituation: </a:t>
            </a:r>
            <a:r>
              <a:rPr lang="en-US" altLang="en-US" smtClean="0">
                <a:latin typeface="Arial" charset="0"/>
                <a:cs typeface="Arial" charset="0"/>
              </a:rPr>
              <a:t>lessened reactions to a stimulus after repeated presentations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Learning: Classical Conditioning</a:t>
            </a:r>
          </a:p>
        </p:txBody>
      </p:sp>
      <p:sp>
        <p:nvSpPr>
          <p:cNvPr id="21507" name="Content Placeholder 2"/>
          <p:cNvSpPr>
            <a:spLocks noGrp="1" noChangeArrowheads="1"/>
          </p:cNvSpPr>
          <p:nvPr>
            <p:ph idx="1"/>
          </p:nvPr>
        </p:nvSpPr>
        <p:spPr/>
        <p:txBody>
          <a:bodyPr/>
          <a:lstStyle/>
          <a:p>
            <a:pPr eaLnBrk="1" hangingPunct="1"/>
            <a:r>
              <a:rPr lang="en-US" altLang="en-US" b="1" smtClean="0">
                <a:latin typeface="Arial" charset="0"/>
                <a:cs typeface="Arial" charset="0"/>
              </a:rPr>
              <a:t>Classical conditioning</a:t>
            </a:r>
          </a:p>
          <a:p>
            <a:pPr lvl="1" eaLnBrk="1" hangingPunct="1"/>
            <a:r>
              <a:rPr lang="en-US" altLang="en-US" smtClean="0">
                <a:latin typeface="Arial" charset="0"/>
                <a:cs typeface="Arial" charset="0"/>
              </a:rPr>
              <a:t>When an initially </a:t>
            </a:r>
            <a:r>
              <a:rPr lang="ja-JP" altLang="en-US" smtClean="0">
                <a:latin typeface="Arial" charset="0"/>
                <a:cs typeface="Arial" charset="0"/>
              </a:rPr>
              <a:t>“</a:t>
            </a:r>
            <a:r>
              <a:rPr lang="en-US" altLang="ja-JP" smtClean="0">
                <a:latin typeface="Arial" charset="0"/>
                <a:cs typeface="Arial" charset="0"/>
              </a:rPr>
              <a:t>neutral</a:t>
            </a:r>
            <a:r>
              <a:rPr lang="ja-JP" altLang="en-US" smtClean="0">
                <a:latin typeface="Arial" charset="0"/>
                <a:cs typeface="Arial" charset="0"/>
              </a:rPr>
              <a:t>”</a:t>
            </a:r>
            <a:r>
              <a:rPr lang="en-US" altLang="ja-JP" smtClean="0">
                <a:latin typeface="Arial" charset="0"/>
                <a:cs typeface="Arial" charset="0"/>
              </a:rPr>
              <a:t> stimulus (e.g., a bell) becomes able to elicit a response (e.g., salivation) that previously was caused only by another stimulus (e.g., food)</a:t>
            </a:r>
          </a:p>
          <a:p>
            <a:pPr lvl="1" eaLnBrk="1" hangingPunct="1"/>
            <a:r>
              <a:rPr lang="en-US" altLang="en-US" smtClean="0">
                <a:latin typeface="Arial" charset="0"/>
                <a:cs typeface="Arial" charset="0"/>
              </a:rPr>
              <a:t>Infants are capable of this conditioning regarding feeding or other pleasant events</a:t>
            </a:r>
          </a:p>
          <a:p>
            <a:pPr lvl="1" eaLnBrk="1" hangingPunct="1"/>
            <a:r>
              <a:rPr lang="en-US" altLang="en-US" smtClean="0">
                <a:latin typeface="Arial" charset="0"/>
                <a:cs typeface="Arial" charset="0"/>
              </a:rPr>
              <a:t>Infants are less capable of this regarding aversive stimuli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noChangeArrowheads="1"/>
          </p:cNvSpPr>
          <p:nvPr>
            <p:ph type="title"/>
          </p:nvPr>
        </p:nvSpPr>
        <p:spPr>
          <a:xfrm>
            <a:off x="1852613" y="63500"/>
            <a:ext cx="7215187" cy="1054100"/>
          </a:xfrm>
        </p:spPr>
        <p:txBody>
          <a:bodyPr/>
          <a:lstStyle/>
          <a:p>
            <a:pPr eaLnBrk="1" hangingPunct="1"/>
            <a:r>
              <a:rPr lang="en-US" altLang="en-US" dirty="0" smtClean="0">
                <a:latin typeface="Arial" charset="0"/>
                <a:cs typeface="Arial" charset="0"/>
              </a:rPr>
              <a:t>4.1 Piaget</a:t>
            </a:r>
            <a:r>
              <a:rPr lang="fr-FR" altLang="ja-JP" dirty="0" smtClean="0">
                <a:latin typeface="Arial" charset="0"/>
                <a:cs typeface="Arial" charset="0"/>
              </a:rPr>
              <a:t>’</a:t>
            </a:r>
            <a:r>
              <a:rPr lang="en-US" altLang="ja-JP" dirty="0" smtClean="0">
                <a:latin typeface="Arial" charset="0"/>
                <a:cs typeface="Arial" charset="0"/>
              </a:rPr>
              <a:t>s Account: Learning Objectives (1 of 2)</a:t>
            </a:r>
            <a:endParaRPr lang="en-US" altLang="en-US" dirty="0" smtClean="0">
              <a:latin typeface="Arial" charset="0"/>
              <a:cs typeface="Arial" charset="0"/>
            </a:endParaRPr>
          </a:p>
        </p:txBody>
      </p:sp>
      <p:sp>
        <p:nvSpPr>
          <p:cNvPr id="4099" name="Content Placeholder 2"/>
          <p:cNvSpPr>
            <a:spLocks noGrp="1" noChangeArrowheads="1"/>
          </p:cNvSpPr>
          <p:nvPr>
            <p:ph idx="1"/>
          </p:nvPr>
        </p:nvSpPr>
        <p:spPr/>
        <p:txBody>
          <a:bodyPr/>
          <a:lstStyle/>
          <a:p>
            <a:pPr eaLnBrk="1" hangingPunct="1"/>
            <a:r>
              <a:rPr lang="en-US" altLang="en-US" smtClean="0">
                <a:latin typeface="Arial" charset="0"/>
                <a:cs typeface="Arial" charset="0"/>
              </a:rPr>
              <a:t>According to Piaget, how do schemes, assimilation, and accommodation provide the foundation for cognitive development throughout the life span?</a:t>
            </a:r>
          </a:p>
          <a:p>
            <a:pPr eaLnBrk="1" hangingPunct="1"/>
            <a:r>
              <a:rPr lang="en-US" altLang="en-US" smtClean="0">
                <a:latin typeface="Arial" charset="0"/>
                <a:cs typeface="Arial" charset="0"/>
              </a:rPr>
              <a:t>How does thinking become more advanced as infants progress through the sensorimotor stage?</a:t>
            </a:r>
          </a:p>
          <a:p>
            <a:pPr eaLnBrk="1" hangingPunct="1"/>
            <a:r>
              <a:rPr lang="en-US" altLang="en-US" smtClean="0">
                <a:latin typeface="Arial" charset="0"/>
                <a:cs typeface="Arial" charset="0"/>
              </a:rPr>
              <a:t>What are the distinguishing characteristics of thinking during the preoperational stage?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Learning: Operant Conditioning</a:t>
            </a:r>
          </a:p>
        </p:txBody>
      </p:sp>
      <p:sp>
        <p:nvSpPr>
          <p:cNvPr id="22531" name="Content Placeholder 2"/>
          <p:cNvSpPr>
            <a:spLocks noGrp="1" noChangeArrowheads="1"/>
          </p:cNvSpPr>
          <p:nvPr>
            <p:ph idx="1"/>
          </p:nvPr>
        </p:nvSpPr>
        <p:spPr/>
        <p:txBody>
          <a:bodyPr/>
          <a:lstStyle/>
          <a:p>
            <a:pPr eaLnBrk="1" hangingPunct="1"/>
            <a:r>
              <a:rPr lang="en-US" altLang="en-US" b="1" smtClean="0">
                <a:latin typeface="Arial" charset="0"/>
                <a:cs typeface="Arial" charset="0"/>
              </a:rPr>
              <a:t>Operant conditioning:</a:t>
            </a:r>
            <a:r>
              <a:rPr lang="en-US" altLang="en-US" smtClean="0">
                <a:latin typeface="Arial" charset="0"/>
                <a:cs typeface="Arial" charset="0"/>
              </a:rPr>
              <a:t> when a behavior</a:t>
            </a:r>
            <a:r>
              <a:rPr lang="fr-FR" altLang="ja-JP" smtClean="0">
                <a:latin typeface="Arial" charset="0"/>
                <a:cs typeface="Arial" charset="0"/>
              </a:rPr>
              <a:t>’</a:t>
            </a:r>
            <a:r>
              <a:rPr lang="en-US" altLang="ja-JP" smtClean="0">
                <a:latin typeface="Arial" charset="0"/>
                <a:cs typeface="Arial" charset="0"/>
              </a:rPr>
              <a:t>s consequences make this behavior</a:t>
            </a:r>
            <a:r>
              <a:rPr lang="fr-FR" altLang="ja-JP" smtClean="0">
                <a:latin typeface="Arial" charset="0"/>
                <a:cs typeface="Arial" charset="0"/>
              </a:rPr>
              <a:t>’</a:t>
            </a:r>
            <a:r>
              <a:rPr lang="en-US" altLang="ja-JP" smtClean="0">
                <a:latin typeface="Arial" charset="0"/>
                <a:cs typeface="Arial" charset="0"/>
              </a:rPr>
              <a:t>s future occurrence more likely (reinforcement) or less likely (punishment)</a:t>
            </a:r>
          </a:p>
          <a:p>
            <a:pPr lvl="1" eaLnBrk="1" hangingPunct="1"/>
            <a:r>
              <a:rPr lang="en-US" altLang="en-US" smtClean="0">
                <a:latin typeface="Arial" charset="0"/>
                <a:cs typeface="Arial" charset="0"/>
              </a:rPr>
              <a:t>Giving flowers to a girl results in being kissed, so you give flowers in the future (reinforcement)</a:t>
            </a:r>
          </a:p>
          <a:p>
            <a:pPr lvl="1" eaLnBrk="1" hangingPunct="1"/>
            <a:r>
              <a:rPr lang="en-US" altLang="en-US" smtClean="0">
                <a:latin typeface="Arial" charset="0"/>
                <a:cs typeface="Arial" charset="0"/>
              </a:rPr>
              <a:t>Giving flowers to a girl results in being slapped, so you stop giving flowers (punishment)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Learning: Imitation</a:t>
            </a:r>
          </a:p>
        </p:txBody>
      </p:sp>
      <p:sp>
        <p:nvSpPr>
          <p:cNvPr id="23555" name="Content Placeholder 2"/>
          <p:cNvSpPr>
            <a:spLocks noGrp="1" noChangeArrowheads="1"/>
          </p:cNvSpPr>
          <p:nvPr>
            <p:ph idx="1"/>
          </p:nvPr>
        </p:nvSpPr>
        <p:spPr/>
        <p:txBody>
          <a:bodyPr/>
          <a:lstStyle/>
          <a:p>
            <a:pPr eaLnBrk="1" hangingPunct="1"/>
            <a:r>
              <a:rPr lang="en-US" altLang="en-US" smtClean="0">
                <a:latin typeface="Arial" charset="0"/>
                <a:cs typeface="Arial" charset="0"/>
              </a:rPr>
              <a:t>Imitation: learning a new behavior by observing others</a:t>
            </a:r>
          </a:p>
          <a:p>
            <a:pPr lvl="1" eaLnBrk="1" hangingPunct="1"/>
            <a:r>
              <a:rPr lang="en-US" altLang="en-US" smtClean="0">
                <a:latin typeface="Arial" charset="0"/>
                <a:cs typeface="Arial" charset="0"/>
              </a:rPr>
              <a:t>Older infants imitate, but do 2- to 3-week-olds? (controversial)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Memory (1 of 3)</a:t>
            </a:r>
          </a:p>
        </p:txBody>
      </p:sp>
      <p:sp>
        <p:nvSpPr>
          <p:cNvPr id="24579" name="Content Placeholder 2"/>
          <p:cNvSpPr>
            <a:spLocks noGrp="1" noChangeArrowheads="1"/>
          </p:cNvSpPr>
          <p:nvPr>
            <p:ph idx="1"/>
          </p:nvPr>
        </p:nvSpPr>
        <p:spPr/>
        <p:txBody>
          <a:bodyPr/>
          <a:lstStyle/>
          <a:p>
            <a:pPr eaLnBrk="1" hangingPunct="1"/>
            <a:r>
              <a:rPr lang="en-US" altLang="en-US" smtClean="0">
                <a:latin typeface="Arial" charset="0"/>
                <a:cs typeface="Arial" charset="0"/>
              </a:rPr>
              <a:t>Rovee-Collier’s experiments reveal that three important features of memory exist in infants:</a:t>
            </a:r>
          </a:p>
          <a:p>
            <a:pPr lvl="1" eaLnBrk="1" hangingPunct="1"/>
            <a:r>
              <a:rPr lang="en-US" altLang="en-US" smtClean="0">
                <a:latin typeface="Arial" charset="0"/>
                <a:cs typeface="Arial" charset="0"/>
              </a:rPr>
              <a:t>an event from the past is remembered </a:t>
            </a:r>
          </a:p>
          <a:p>
            <a:pPr lvl="1" eaLnBrk="1" hangingPunct="1"/>
            <a:r>
              <a:rPr lang="en-US" altLang="en-US" smtClean="0">
                <a:latin typeface="Arial" charset="0"/>
                <a:cs typeface="Arial" charset="0"/>
              </a:rPr>
              <a:t>over time, the event can no longer be recalled</a:t>
            </a:r>
          </a:p>
          <a:p>
            <a:pPr lvl="1" eaLnBrk="1" hangingPunct="1"/>
            <a:r>
              <a:rPr lang="en-US" altLang="en-US" smtClean="0">
                <a:latin typeface="Arial" charset="0"/>
                <a:cs typeface="Arial" charset="0"/>
              </a:rPr>
              <a:t>a cue can serve to dredge up a memory that seems to have been forgotten </a:t>
            </a:r>
          </a:p>
          <a:p>
            <a:pPr lvl="1" eaLnBrk="1" hangingPunct="1"/>
            <a:r>
              <a:rPr lang="en-US" altLang="en-US" smtClean="0">
                <a:latin typeface="Arial" charset="0"/>
                <a:cs typeface="Arial" charset="0"/>
              </a:rPr>
              <a:t>Age-related improvements in memory can be traced, in part, to growth in the brain regions that support memory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Memory (2 of 3)</a:t>
            </a:r>
          </a:p>
        </p:txBody>
      </p:sp>
      <p:sp>
        <p:nvSpPr>
          <p:cNvPr id="25603" name="Content Placeholder 2"/>
          <p:cNvSpPr>
            <a:spLocks noGrp="1" noChangeArrowheads="1"/>
          </p:cNvSpPr>
          <p:nvPr>
            <p:ph idx="1"/>
          </p:nvPr>
        </p:nvSpPr>
        <p:spPr/>
        <p:txBody>
          <a:bodyPr/>
          <a:lstStyle/>
          <a:p>
            <a:pPr eaLnBrk="1" hangingPunct="1"/>
            <a:r>
              <a:rPr lang="en-US" altLang="en-US" smtClean="0">
                <a:latin typeface="Arial" charset="0"/>
                <a:cs typeface="Arial" charset="0"/>
              </a:rPr>
              <a:t>Age-related improvements in memory can be traced, in part, to growth in the brain regions that support memory </a:t>
            </a:r>
          </a:p>
          <a:p>
            <a:pPr lvl="1" eaLnBrk="1" hangingPunct="1"/>
            <a:r>
              <a:rPr lang="en-US" altLang="en-US" smtClean="0">
                <a:latin typeface="Arial" charset="0"/>
                <a:cs typeface="Arial" charset="0"/>
              </a:rPr>
              <a:t>Hippocampus and amygdala develop early</a:t>
            </a:r>
          </a:p>
          <a:p>
            <a:pPr lvl="2" eaLnBrk="1" hangingPunct="1">
              <a:buFont typeface="Wingdings" pitchFamily="2" charset="2"/>
              <a:buChar char="§"/>
            </a:pPr>
            <a:r>
              <a:rPr lang="en-US" altLang="en-US" smtClean="0">
                <a:latin typeface="Arial" charset="0"/>
                <a:cs typeface="Arial" charset="0"/>
              </a:rPr>
              <a:t>Six-month-olds can store new information</a:t>
            </a:r>
          </a:p>
          <a:p>
            <a:pPr lvl="1" eaLnBrk="1" hangingPunct="1"/>
            <a:r>
              <a:rPr lang="en-US" altLang="en-US" smtClean="0">
                <a:latin typeface="Arial" charset="0"/>
                <a:cs typeface="Arial" charset="0"/>
              </a:rPr>
              <a:t>Frontal cortex develops in second year</a:t>
            </a:r>
          </a:p>
          <a:p>
            <a:pPr lvl="2" eaLnBrk="1" hangingPunct="1">
              <a:buFont typeface="Wingdings" pitchFamily="2" charset="2"/>
              <a:buChar char="§"/>
            </a:pPr>
            <a:r>
              <a:rPr lang="en-US" altLang="en-US" smtClean="0">
                <a:latin typeface="Arial" charset="0"/>
                <a:cs typeface="Arial" charset="0"/>
              </a:rPr>
              <a:t>Toddlers begin retrieving information from long-term memory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Memory (3 of 3)</a:t>
            </a:r>
          </a:p>
        </p:txBody>
      </p:sp>
      <p:sp>
        <p:nvSpPr>
          <p:cNvPr id="26627" name="Content Placeholder 2"/>
          <p:cNvSpPr>
            <a:spLocks noGrp="1" noChangeArrowheads="1"/>
          </p:cNvSpPr>
          <p:nvPr>
            <p:ph idx="1"/>
          </p:nvPr>
        </p:nvSpPr>
        <p:spPr/>
        <p:txBody>
          <a:bodyPr/>
          <a:lstStyle/>
          <a:p>
            <a:pPr eaLnBrk="1" hangingPunct="1"/>
            <a:r>
              <a:rPr lang="en-US" altLang="en-US" b="1" smtClean="0">
                <a:latin typeface="Arial" charset="0"/>
                <a:cs typeface="Arial" charset="0"/>
              </a:rPr>
              <a:t>Autobiographical memory</a:t>
            </a:r>
            <a:r>
              <a:rPr lang="en-US" altLang="en-US" smtClean="0">
                <a:latin typeface="Arial" charset="0"/>
                <a:cs typeface="Arial" charset="0"/>
              </a:rPr>
              <a:t> in preschoolers</a:t>
            </a:r>
          </a:p>
          <a:p>
            <a:pPr lvl="1" eaLnBrk="1" hangingPunct="1"/>
            <a:r>
              <a:rPr lang="en-US" altLang="en-US" smtClean="0">
                <a:latin typeface="Arial" charset="0"/>
                <a:cs typeface="Arial" charset="0"/>
              </a:rPr>
              <a:t>Exists for significant events in one’s past</a:t>
            </a:r>
          </a:p>
          <a:p>
            <a:pPr lvl="1" eaLnBrk="1" hangingPunct="1"/>
            <a:r>
              <a:rPr lang="en-US" altLang="en-US" smtClean="0">
                <a:latin typeface="Arial" charset="0"/>
                <a:cs typeface="Arial" charset="0"/>
              </a:rPr>
              <a:t>Appears as a sense of self emerges</a:t>
            </a:r>
          </a:p>
          <a:p>
            <a:pPr lvl="1" eaLnBrk="1" hangingPunct="1"/>
            <a:r>
              <a:rPr lang="en-US" altLang="en-US" smtClean="0">
                <a:latin typeface="Arial" charset="0"/>
                <a:cs typeface="Arial" charset="0"/>
              </a:rPr>
              <a:t>Children’s autobiographical memories are richer when parents talk about past events</a:t>
            </a:r>
          </a:p>
          <a:p>
            <a:pPr lvl="1" eaLnBrk="1" hangingPunct="1"/>
            <a:r>
              <a:rPr lang="en-US" altLang="en-US" smtClean="0">
                <a:latin typeface="Arial" charset="0"/>
                <a:cs typeface="Arial" charset="0"/>
              </a:rPr>
              <a:t>The difference in early memories can be traced to cultural differences in parent–child conversational styles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Preschoolers as Eyewitnesses</a:t>
            </a:r>
          </a:p>
        </p:txBody>
      </p:sp>
      <p:sp>
        <p:nvSpPr>
          <p:cNvPr id="27651" name="Content Placeholder 2"/>
          <p:cNvSpPr>
            <a:spLocks noGrp="1" noChangeArrowheads="1"/>
          </p:cNvSpPr>
          <p:nvPr>
            <p:ph idx="1"/>
          </p:nvPr>
        </p:nvSpPr>
        <p:spPr/>
        <p:txBody>
          <a:bodyPr/>
          <a:lstStyle/>
          <a:p>
            <a:pPr eaLnBrk="1" hangingPunct="1"/>
            <a:r>
              <a:rPr lang="en-US" altLang="en-US" smtClean="0">
                <a:latin typeface="Arial" charset="0"/>
                <a:cs typeface="Arial" charset="0"/>
              </a:rPr>
              <a:t>Preschoolers </a:t>
            </a:r>
          </a:p>
          <a:p>
            <a:pPr lvl="1" eaLnBrk="1" hangingPunct="1"/>
            <a:r>
              <a:rPr lang="en-US" altLang="en-US" smtClean="0">
                <a:latin typeface="Arial" charset="0"/>
                <a:cs typeface="Arial" charset="0"/>
              </a:rPr>
              <a:t>Quite vulnerable to suggestion and leading questions</a:t>
            </a:r>
          </a:p>
          <a:p>
            <a:pPr eaLnBrk="1" hangingPunct="1"/>
            <a:r>
              <a:rPr lang="en-US" altLang="en-US" smtClean="0">
                <a:latin typeface="Arial" charset="0"/>
                <a:cs typeface="Arial" charset="0"/>
              </a:rPr>
              <a:t>Childrens’ accuracy of recall improves when:</a:t>
            </a:r>
          </a:p>
          <a:p>
            <a:pPr lvl="1" eaLnBrk="1" hangingPunct="1"/>
            <a:r>
              <a:rPr lang="en-US" altLang="en-US" smtClean="0">
                <a:latin typeface="Arial" charset="0"/>
                <a:cs typeface="Arial" charset="0"/>
              </a:rPr>
              <a:t>Interviewed very soon after event</a:t>
            </a:r>
          </a:p>
          <a:p>
            <a:pPr lvl="1" eaLnBrk="1" hangingPunct="1"/>
            <a:r>
              <a:rPr lang="en-US" altLang="en-US" smtClean="0">
                <a:latin typeface="Arial" charset="0"/>
                <a:cs typeface="Arial" charset="0"/>
              </a:rPr>
              <a:t>Encouraged to tell the truth and that it</a:t>
            </a:r>
            <a:r>
              <a:rPr lang="fr-FR" altLang="ja-JP" smtClean="0">
                <a:latin typeface="Arial" charset="0"/>
                <a:cs typeface="Arial" charset="0"/>
              </a:rPr>
              <a:t>’</a:t>
            </a:r>
            <a:r>
              <a:rPr lang="en-US" altLang="ja-JP" smtClean="0">
                <a:latin typeface="Arial" charset="0"/>
                <a:cs typeface="Arial" charset="0"/>
              </a:rPr>
              <a:t>s okay to say </a:t>
            </a:r>
            <a:r>
              <a:rPr lang="ja-JP" altLang="en-US" smtClean="0">
                <a:latin typeface="Arial" charset="0"/>
                <a:cs typeface="Arial" charset="0"/>
              </a:rPr>
              <a:t>“</a:t>
            </a:r>
            <a:r>
              <a:rPr lang="en-US" altLang="ja-JP" smtClean="0">
                <a:latin typeface="Arial" charset="0"/>
                <a:cs typeface="Arial" charset="0"/>
              </a:rPr>
              <a:t>I don</a:t>
            </a:r>
            <a:r>
              <a:rPr lang="fr-FR" altLang="ja-JP" smtClean="0">
                <a:latin typeface="Arial" charset="0"/>
                <a:cs typeface="Arial" charset="0"/>
              </a:rPr>
              <a:t>’</a:t>
            </a:r>
            <a:r>
              <a:rPr lang="en-US" altLang="ja-JP" smtClean="0">
                <a:latin typeface="Arial" charset="0"/>
                <a:cs typeface="Arial" charset="0"/>
              </a:rPr>
              <a:t>t know</a:t>
            </a:r>
            <a:r>
              <a:rPr lang="ja-JP" altLang="en-US" smtClean="0">
                <a:latin typeface="Arial" charset="0"/>
                <a:cs typeface="Arial" charset="0"/>
              </a:rPr>
              <a:t>”</a:t>
            </a:r>
            <a:endParaRPr lang="en-US" altLang="ja-JP" smtClean="0">
              <a:latin typeface="Arial" charset="0"/>
              <a:cs typeface="Arial" charset="0"/>
            </a:endParaRPr>
          </a:p>
          <a:p>
            <a:pPr lvl="1" eaLnBrk="1" hangingPunct="1"/>
            <a:r>
              <a:rPr lang="en-US" altLang="ja-JP" smtClean="0">
                <a:latin typeface="Arial" charset="0"/>
                <a:cs typeface="Arial" charset="0"/>
              </a:rPr>
              <a:t>Nonverbal cues avoided by interviewer</a:t>
            </a:r>
          </a:p>
          <a:p>
            <a:pPr lvl="1" eaLnBrk="1" hangingPunct="1"/>
            <a:r>
              <a:rPr lang="en-US" altLang="en-US" smtClean="0">
                <a:latin typeface="Arial" charset="0"/>
                <a:cs typeface="Arial" charset="0"/>
              </a:rPr>
              <a:t>Asked questions allowing for alternate explanations of the event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Learning Number Skills</a:t>
            </a:r>
          </a:p>
        </p:txBody>
      </p:sp>
      <p:sp>
        <p:nvSpPr>
          <p:cNvPr id="28675" name="Content Placeholder 2"/>
          <p:cNvSpPr>
            <a:spLocks noGrp="1" noChangeArrowheads="1"/>
          </p:cNvSpPr>
          <p:nvPr>
            <p:ph idx="1"/>
          </p:nvPr>
        </p:nvSpPr>
        <p:spPr/>
        <p:txBody>
          <a:bodyPr/>
          <a:lstStyle/>
          <a:p>
            <a:pPr eaLnBrk="1" hangingPunct="1"/>
            <a:r>
              <a:rPr lang="en-US" altLang="en-US" smtClean="0">
                <a:latin typeface="Arial" charset="0"/>
                <a:cs typeface="Arial" charset="0"/>
              </a:rPr>
              <a:t>Infants are able to distinguish small quantities</a:t>
            </a:r>
          </a:p>
          <a:p>
            <a:pPr eaLnBrk="1" hangingPunct="1"/>
            <a:r>
              <a:rPr lang="en-US" altLang="en-US" smtClean="0">
                <a:latin typeface="Arial" charset="0"/>
                <a:cs typeface="Arial" charset="0"/>
              </a:rPr>
              <a:t>Five-month-olds have basic number skills</a:t>
            </a:r>
          </a:p>
          <a:p>
            <a:pPr eaLnBrk="1" hangingPunct="1"/>
            <a:r>
              <a:rPr lang="en-US" altLang="en-US" smtClean="0">
                <a:latin typeface="Arial" charset="0"/>
                <a:cs typeface="Arial" charset="0"/>
              </a:rPr>
              <a:t>Preschoolers have mastered three principles when applied to five or fewer objects:</a:t>
            </a:r>
          </a:p>
          <a:p>
            <a:pPr lvl="1" eaLnBrk="1" hangingPunct="1"/>
            <a:r>
              <a:rPr lang="en-US" altLang="en-US" smtClean="0">
                <a:latin typeface="Arial" charset="0"/>
                <a:cs typeface="Arial" charset="0"/>
              </a:rPr>
              <a:t>One-to-one principle</a:t>
            </a:r>
          </a:p>
          <a:p>
            <a:pPr lvl="1" eaLnBrk="1" hangingPunct="1"/>
            <a:r>
              <a:rPr lang="en-US" altLang="en-US" smtClean="0">
                <a:latin typeface="Arial" charset="0"/>
                <a:cs typeface="Arial" charset="0"/>
              </a:rPr>
              <a:t>Stable-order principle</a:t>
            </a:r>
          </a:p>
          <a:p>
            <a:pPr lvl="1" eaLnBrk="1" hangingPunct="1"/>
            <a:r>
              <a:rPr lang="en-US" altLang="en-US" smtClean="0">
                <a:latin typeface="Arial" charset="0"/>
                <a:cs typeface="Arial" charset="0"/>
              </a:rPr>
              <a:t>Cardinality principle</a:t>
            </a:r>
          </a:p>
          <a:p>
            <a:pPr eaLnBrk="1" hangingPunct="1"/>
            <a:r>
              <a:rPr lang="en-US" altLang="en-US" smtClean="0">
                <a:latin typeface="Arial" charset="0"/>
                <a:cs typeface="Arial" charset="0"/>
              </a:rPr>
              <a:t>Five-year-olds use these principles regarding nine or fewer objects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4.3 Mind and Culture: Vygotsky</a:t>
            </a:r>
            <a:r>
              <a:rPr lang="fr-FR" altLang="ja-JP" smtClean="0">
                <a:latin typeface="Arial" charset="0"/>
                <a:cs typeface="Arial" charset="0"/>
              </a:rPr>
              <a:t>’</a:t>
            </a:r>
            <a:r>
              <a:rPr lang="en-US" altLang="ja-JP" smtClean="0">
                <a:latin typeface="Arial" charset="0"/>
                <a:cs typeface="Arial" charset="0"/>
              </a:rPr>
              <a:t>s Theory: Learning Objectives</a:t>
            </a:r>
            <a:endParaRPr lang="en-US" altLang="en-US" smtClean="0">
              <a:latin typeface="Arial" charset="0"/>
              <a:cs typeface="Arial" charset="0"/>
            </a:endParaRPr>
          </a:p>
        </p:txBody>
      </p:sp>
      <p:sp>
        <p:nvSpPr>
          <p:cNvPr id="29699" name="Content Placeholder 2"/>
          <p:cNvSpPr>
            <a:spLocks noGrp="1" noChangeArrowheads="1"/>
          </p:cNvSpPr>
          <p:nvPr>
            <p:ph idx="1"/>
          </p:nvPr>
        </p:nvSpPr>
        <p:spPr/>
        <p:txBody>
          <a:bodyPr/>
          <a:lstStyle/>
          <a:p>
            <a:pPr eaLnBrk="1" hangingPunct="1"/>
            <a:r>
              <a:rPr lang="en-US" altLang="en-US" smtClean="0">
                <a:latin typeface="Arial" charset="0"/>
                <a:cs typeface="Arial" charset="0"/>
              </a:rPr>
              <a:t>What is the zone of proximal development?  How does it help explain how children accomplish more when they collaborate with others?</a:t>
            </a:r>
          </a:p>
          <a:p>
            <a:pPr eaLnBrk="1" hangingPunct="1"/>
            <a:r>
              <a:rPr lang="en-US" altLang="en-US" smtClean="0">
                <a:latin typeface="Arial" charset="0"/>
                <a:cs typeface="Arial" charset="0"/>
              </a:rPr>
              <a:t>Why is scaffolding a particularly effective way of teaching youngsters new concepts and skills?</a:t>
            </a:r>
          </a:p>
          <a:p>
            <a:pPr eaLnBrk="1" hangingPunct="1"/>
            <a:r>
              <a:rPr lang="en-US" altLang="en-US" smtClean="0">
                <a:latin typeface="Arial" charset="0"/>
                <a:cs typeface="Arial" charset="0"/>
              </a:rPr>
              <a:t>When and why do children talk to themselves as they solve problems?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Mind and Culture: Vygotsky’s Theory</a:t>
            </a:r>
          </a:p>
        </p:txBody>
      </p:sp>
      <p:sp>
        <p:nvSpPr>
          <p:cNvPr id="30723" name="Content Placeholder 2"/>
          <p:cNvSpPr>
            <a:spLocks noGrp="1" noChangeArrowheads="1"/>
          </p:cNvSpPr>
          <p:nvPr>
            <p:ph idx="1"/>
          </p:nvPr>
        </p:nvSpPr>
        <p:spPr/>
        <p:txBody>
          <a:bodyPr/>
          <a:lstStyle/>
          <a:p>
            <a:pPr eaLnBrk="1" hangingPunct="1"/>
            <a:r>
              <a:rPr lang="en-US" altLang="en-US" b="1" smtClean="0">
                <a:latin typeface="Arial" charset="0"/>
                <a:cs typeface="Arial" charset="0"/>
              </a:rPr>
              <a:t>Intersubjectivity:</a:t>
            </a:r>
            <a:r>
              <a:rPr lang="en-US" altLang="en-US" smtClean="0">
                <a:latin typeface="Arial" charset="0"/>
                <a:cs typeface="Arial" charset="0"/>
              </a:rPr>
              <a:t> all participants having a mutual, shared understanding of an activity (e.g., game rules)</a:t>
            </a:r>
          </a:p>
          <a:p>
            <a:pPr eaLnBrk="1" hangingPunct="1"/>
            <a:r>
              <a:rPr lang="en-US" altLang="en-US" b="1" smtClean="0">
                <a:latin typeface="Arial" charset="0"/>
                <a:cs typeface="Arial" charset="0"/>
              </a:rPr>
              <a:t>Guided participation: </a:t>
            </a:r>
            <a:r>
              <a:rPr lang="en-US" altLang="en-US" smtClean="0">
                <a:latin typeface="Arial" charset="0"/>
                <a:cs typeface="Arial" charset="0"/>
              </a:rPr>
              <a:t>cognition develops via structured activities with more skilled others</a:t>
            </a:r>
          </a:p>
          <a:p>
            <a:pPr lvl="1" eaLnBrk="1" hangingPunct="1"/>
            <a:r>
              <a:rPr lang="en-US" altLang="en-US" smtClean="0">
                <a:latin typeface="Arial" charset="0"/>
                <a:cs typeface="Arial" charset="0"/>
              </a:rPr>
              <a:t>Apprenticeship: the process during which a  skilled master teaches a skill or task to a less skilled </a:t>
            </a:r>
            <a:r>
              <a:rPr lang="ja-JP" altLang="en-US" smtClean="0">
                <a:latin typeface="Arial" charset="0"/>
                <a:cs typeface="Arial" charset="0"/>
              </a:rPr>
              <a:t>“</a:t>
            </a:r>
            <a:r>
              <a:rPr lang="en-US" altLang="ja-JP" smtClean="0">
                <a:latin typeface="Arial" charset="0"/>
                <a:cs typeface="Arial" charset="0"/>
              </a:rPr>
              <a:t>apprentice</a:t>
            </a:r>
            <a:r>
              <a:rPr lang="ja-JP" altLang="en-US" smtClean="0">
                <a:latin typeface="Arial" charset="0"/>
                <a:cs typeface="Arial" charset="0"/>
              </a:rPr>
              <a:t>”</a:t>
            </a:r>
            <a:r>
              <a:rPr lang="en-US" altLang="ja-JP" smtClean="0">
                <a:latin typeface="Arial" charset="0"/>
                <a:cs typeface="Arial" charset="0"/>
              </a:rPr>
              <a:t> such as a child</a:t>
            </a:r>
          </a:p>
          <a:p>
            <a:pPr lvl="2" eaLnBrk="1" hangingPunct="1">
              <a:buFont typeface="Wingdings" pitchFamily="2" charset="2"/>
              <a:buChar char="§"/>
            </a:pPr>
            <a:r>
              <a:rPr lang="en-US" altLang="en-US" smtClean="0">
                <a:latin typeface="Arial" charset="0"/>
                <a:cs typeface="Arial" charset="0"/>
              </a:rPr>
              <a:t>Promotes cognitive development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The Zone of Proximal Development</a:t>
            </a:r>
          </a:p>
        </p:txBody>
      </p:sp>
      <p:sp>
        <p:nvSpPr>
          <p:cNvPr id="31747" name="Content Placeholder 2"/>
          <p:cNvSpPr>
            <a:spLocks noGrp="1" noChangeArrowheads="1"/>
          </p:cNvSpPr>
          <p:nvPr>
            <p:ph idx="1"/>
          </p:nvPr>
        </p:nvSpPr>
        <p:spPr/>
        <p:txBody>
          <a:bodyPr/>
          <a:lstStyle/>
          <a:p>
            <a:pPr eaLnBrk="1" hangingPunct="1"/>
            <a:r>
              <a:rPr lang="en-US" altLang="en-US" b="1" smtClean="0">
                <a:latin typeface="Arial" charset="0"/>
                <a:cs typeface="Arial" charset="0"/>
              </a:rPr>
              <a:t>Zone of Proximal Development:</a:t>
            </a:r>
            <a:r>
              <a:rPr lang="en-US" altLang="en-US" smtClean="0">
                <a:latin typeface="Arial" charset="0"/>
                <a:cs typeface="Arial" charset="0"/>
              </a:rPr>
              <a:t> The difference between what children can do with or without assistance</a:t>
            </a:r>
          </a:p>
          <a:p>
            <a:pPr lvl="1" eaLnBrk="1" hangingPunct="1"/>
            <a:r>
              <a:rPr lang="en-US" altLang="en-US" smtClean="0">
                <a:latin typeface="Arial" charset="0"/>
                <a:cs typeface="Arial" charset="0"/>
              </a:rPr>
              <a:t>Providing learning experiences within this zone maximizes achievement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4.1 Piaget</a:t>
            </a:r>
            <a:r>
              <a:rPr lang="fr-FR" altLang="ja-JP" smtClean="0">
                <a:latin typeface="Arial" charset="0"/>
                <a:cs typeface="Arial" charset="0"/>
              </a:rPr>
              <a:t>’</a:t>
            </a:r>
            <a:r>
              <a:rPr lang="en-US" altLang="ja-JP" smtClean="0">
                <a:latin typeface="Arial" charset="0"/>
                <a:cs typeface="Arial" charset="0"/>
              </a:rPr>
              <a:t>s Account: Learning Objectives (2 of 2)</a:t>
            </a:r>
            <a:endParaRPr lang="en-US" altLang="en-US" smtClean="0">
              <a:latin typeface="Arial" charset="0"/>
              <a:cs typeface="Arial" charset="0"/>
            </a:endParaRPr>
          </a:p>
        </p:txBody>
      </p:sp>
      <p:sp>
        <p:nvSpPr>
          <p:cNvPr id="5123" name="Content Placeholder 2"/>
          <p:cNvSpPr>
            <a:spLocks noGrp="1" noChangeArrowheads="1"/>
          </p:cNvSpPr>
          <p:nvPr>
            <p:ph idx="1"/>
          </p:nvPr>
        </p:nvSpPr>
        <p:spPr/>
        <p:txBody>
          <a:bodyPr/>
          <a:lstStyle/>
          <a:p>
            <a:pPr eaLnBrk="1" hangingPunct="1"/>
            <a:r>
              <a:rPr lang="en-US" altLang="en-US" dirty="0" smtClean="0">
                <a:latin typeface="Arial" charset="0"/>
                <a:cs typeface="Arial" charset="0"/>
              </a:rPr>
              <a:t>What are the strengths and weaknesses of Piaget</a:t>
            </a:r>
            <a:r>
              <a:rPr lang="fr-FR" altLang="ja-JP" dirty="0" smtClean="0">
                <a:latin typeface="Arial" charset="0"/>
                <a:cs typeface="Arial" charset="0"/>
              </a:rPr>
              <a:t>’</a:t>
            </a:r>
            <a:r>
              <a:rPr lang="en-US" altLang="ja-JP" dirty="0" smtClean="0">
                <a:latin typeface="Arial" charset="0"/>
                <a:cs typeface="Arial" charset="0"/>
              </a:rPr>
              <a:t>s theory?</a:t>
            </a:r>
          </a:p>
          <a:p>
            <a:pPr eaLnBrk="1" hangingPunct="1"/>
            <a:r>
              <a:rPr lang="en-US" altLang="en-US" dirty="0" smtClean="0">
                <a:latin typeface="Arial" charset="0"/>
                <a:cs typeface="Arial" charset="0"/>
              </a:rPr>
              <a:t>How have contemporary researchers extended Piaget</a:t>
            </a:r>
            <a:r>
              <a:rPr lang="fr-FR" altLang="ja-JP" dirty="0" smtClean="0">
                <a:latin typeface="Arial" charset="0"/>
                <a:cs typeface="Arial" charset="0"/>
              </a:rPr>
              <a:t>’</a:t>
            </a:r>
            <a:r>
              <a:rPr lang="en-US" altLang="ja-JP" dirty="0" smtClean="0">
                <a:latin typeface="Arial" charset="0"/>
                <a:cs typeface="Arial" charset="0"/>
              </a:rPr>
              <a:t>s theory?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Scaffolding</a:t>
            </a:r>
          </a:p>
        </p:txBody>
      </p:sp>
      <p:sp>
        <p:nvSpPr>
          <p:cNvPr id="32771" name="Content Placeholder 2"/>
          <p:cNvSpPr>
            <a:spLocks noGrp="1" noChangeArrowheads="1"/>
          </p:cNvSpPr>
          <p:nvPr>
            <p:ph idx="1"/>
          </p:nvPr>
        </p:nvSpPr>
        <p:spPr/>
        <p:txBody>
          <a:bodyPr/>
          <a:lstStyle/>
          <a:p>
            <a:pPr eaLnBrk="1" hangingPunct="1"/>
            <a:r>
              <a:rPr lang="en-US" altLang="en-US" b="1" smtClean="0">
                <a:latin typeface="Arial" charset="0"/>
                <a:cs typeface="Arial" charset="0"/>
              </a:rPr>
              <a:t>Scaffolding:</a:t>
            </a:r>
            <a:r>
              <a:rPr lang="en-US" altLang="en-US" smtClean="0">
                <a:latin typeface="Arial" charset="0"/>
                <a:cs typeface="Arial" charset="0"/>
              </a:rPr>
              <a:t> Giving just enough assistance to match the learner</a:t>
            </a:r>
            <a:r>
              <a:rPr lang="fr-FR" altLang="ja-JP" smtClean="0">
                <a:latin typeface="Arial" charset="0"/>
                <a:cs typeface="Arial" charset="0"/>
              </a:rPr>
              <a:t>’</a:t>
            </a:r>
            <a:r>
              <a:rPr lang="en-US" altLang="ja-JP" smtClean="0">
                <a:latin typeface="Arial" charset="0"/>
                <a:cs typeface="Arial" charset="0"/>
              </a:rPr>
              <a:t>s needs  </a:t>
            </a:r>
          </a:p>
          <a:p>
            <a:pPr lvl="1" eaLnBrk="1" hangingPunct="1"/>
            <a:r>
              <a:rPr lang="en-US" altLang="en-US" smtClean="0">
                <a:latin typeface="Arial" charset="0"/>
                <a:cs typeface="Arial" charset="0"/>
              </a:rPr>
              <a:t>Students do not learn as well when told everything to do, nor when left alone to discover for themselves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Private Speech</a:t>
            </a:r>
          </a:p>
        </p:txBody>
      </p:sp>
      <p:sp>
        <p:nvSpPr>
          <p:cNvPr id="33795" name="Content Placeholder 2"/>
          <p:cNvSpPr>
            <a:spLocks noGrp="1" noChangeArrowheads="1"/>
          </p:cNvSpPr>
          <p:nvPr>
            <p:ph idx="1"/>
          </p:nvPr>
        </p:nvSpPr>
        <p:spPr/>
        <p:txBody>
          <a:bodyPr/>
          <a:lstStyle/>
          <a:p>
            <a:pPr eaLnBrk="1" hangingPunct="1"/>
            <a:r>
              <a:rPr lang="en-US" altLang="ja-JP" b="1" smtClean="0">
                <a:latin typeface="Arial" charset="0"/>
                <a:cs typeface="Arial" charset="0"/>
              </a:rPr>
              <a:t>Private Speech:</a:t>
            </a:r>
            <a:r>
              <a:rPr lang="en-US" altLang="ja-JP" smtClean="0">
                <a:latin typeface="Arial" charset="0"/>
                <a:cs typeface="Arial" charset="0"/>
              </a:rPr>
              <a:t> </a:t>
            </a:r>
            <a:r>
              <a:rPr lang="ja-JP" altLang="en-US" smtClean="0">
                <a:latin typeface="Arial" charset="0"/>
                <a:cs typeface="Arial" charset="0"/>
              </a:rPr>
              <a:t>“</a:t>
            </a:r>
            <a:r>
              <a:rPr lang="en-US" altLang="ja-JP" smtClean="0">
                <a:latin typeface="Arial" charset="0"/>
                <a:cs typeface="Arial" charset="0"/>
              </a:rPr>
              <a:t>Talking</a:t>
            </a:r>
            <a:r>
              <a:rPr lang="ja-JP" altLang="en-US" smtClean="0">
                <a:latin typeface="Arial" charset="0"/>
                <a:cs typeface="Arial" charset="0"/>
              </a:rPr>
              <a:t>”</a:t>
            </a:r>
            <a:r>
              <a:rPr lang="en-US" altLang="ja-JP" smtClean="0">
                <a:latin typeface="Arial" charset="0"/>
                <a:cs typeface="Arial" charset="0"/>
              </a:rPr>
              <a:t> to oneself to self-guide and self-regulate behavior</a:t>
            </a:r>
          </a:p>
          <a:p>
            <a:pPr lvl="1" eaLnBrk="1" hangingPunct="1"/>
            <a:r>
              <a:rPr lang="en-US" altLang="en-US" smtClean="0">
                <a:latin typeface="Arial" charset="0"/>
                <a:cs typeface="Arial" charset="0"/>
              </a:rPr>
              <a:t>Speech is audible, but isn</a:t>
            </a:r>
            <a:r>
              <a:rPr lang="fr-FR" altLang="ja-JP" smtClean="0">
                <a:latin typeface="Arial" charset="0"/>
                <a:cs typeface="Arial" charset="0"/>
              </a:rPr>
              <a:t>’</a:t>
            </a:r>
            <a:r>
              <a:rPr lang="en-US" altLang="ja-JP" smtClean="0">
                <a:latin typeface="Arial" charset="0"/>
                <a:cs typeface="Arial" charset="0"/>
              </a:rPr>
              <a:t>t directed at others, nor is it intended for others to hear</a:t>
            </a:r>
          </a:p>
          <a:p>
            <a:pPr lvl="1" eaLnBrk="1" hangingPunct="1"/>
            <a:r>
              <a:rPr lang="en-US" altLang="en-US" smtClean="0">
                <a:latin typeface="Arial" charset="0"/>
                <a:cs typeface="Arial" charset="0"/>
              </a:rPr>
              <a:t>Later becomes internalized as inner speech</a:t>
            </a:r>
          </a:p>
          <a:p>
            <a:pPr lvl="2" eaLnBrk="1" hangingPunct="1">
              <a:buFont typeface="Wingdings" pitchFamily="2" charset="2"/>
              <a:buChar char="§"/>
            </a:pPr>
            <a:r>
              <a:rPr lang="en-US" altLang="en-US" smtClean="0">
                <a:latin typeface="Arial" charset="0"/>
                <a:cs typeface="Arial" charset="0"/>
              </a:rPr>
              <a:t>In its most mature form, inner speech is unintelligible to all but the thinker and it does not resemble spoken language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4.4 Language: Learning Objectives</a:t>
            </a:r>
          </a:p>
        </p:txBody>
      </p:sp>
      <p:sp>
        <p:nvSpPr>
          <p:cNvPr id="34819" name="Content Placeholder 2"/>
          <p:cNvSpPr>
            <a:spLocks noGrp="1" noChangeArrowheads="1"/>
          </p:cNvSpPr>
          <p:nvPr>
            <p:ph idx="1"/>
          </p:nvPr>
        </p:nvSpPr>
        <p:spPr/>
        <p:txBody>
          <a:bodyPr/>
          <a:lstStyle/>
          <a:p>
            <a:pPr eaLnBrk="1" hangingPunct="1"/>
            <a:r>
              <a:rPr lang="en-US" altLang="en-US" smtClean="0">
                <a:latin typeface="Arial" charset="0"/>
                <a:cs typeface="Arial" charset="0"/>
              </a:rPr>
              <a:t>When do infants first hear and make speech sounds?</a:t>
            </a:r>
          </a:p>
          <a:p>
            <a:pPr eaLnBrk="1" hangingPunct="1"/>
            <a:r>
              <a:rPr lang="en-US" altLang="en-US" smtClean="0">
                <a:latin typeface="Arial" charset="0"/>
                <a:cs typeface="Arial" charset="0"/>
              </a:rPr>
              <a:t>When do children start to talk? How do they learn word meanings?</a:t>
            </a:r>
          </a:p>
          <a:p>
            <a:pPr eaLnBrk="1" hangingPunct="1"/>
            <a:r>
              <a:rPr lang="en-US" altLang="en-US" smtClean="0">
                <a:latin typeface="Arial" charset="0"/>
                <a:cs typeface="Arial" charset="0"/>
              </a:rPr>
              <a:t>How do young children learn grammar?</a:t>
            </a:r>
          </a:p>
          <a:p>
            <a:pPr eaLnBrk="1" hangingPunct="1"/>
            <a:r>
              <a:rPr lang="en-US" altLang="en-US" smtClean="0">
                <a:latin typeface="Arial" charset="0"/>
                <a:cs typeface="Arial" charset="0"/>
              </a:rPr>
              <a:t>How well do youngsters communicate?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The Road to Speech</a:t>
            </a:r>
          </a:p>
        </p:txBody>
      </p:sp>
      <p:sp>
        <p:nvSpPr>
          <p:cNvPr id="35843" name="Content Placeholder 2"/>
          <p:cNvSpPr>
            <a:spLocks noGrp="1" noChangeArrowheads="1"/>
          </p:cNvSpPr>
          <p:nvPr>
            <p:ph idx="1"/>
          </p:nvPr>
        </p:nvSpPr>
        <p:spPr/>
        <p:txBody>
          <a:bodyPr/>
          <a:lstStyle/>
          <a:p>
            <a:pPr eaLnBrk="1" hangingPunct="1"/>
            <a:r>
              <a:rPr lang="en-US" altLang="en-US" smtClean="0">
                <a:latin typeface="Arial" charset="0"/>
                <a:cs typeface="Arial" charset="0"/>
              </a:rPr>
              <a:t>The left hemisphere of a newborn’s brain is sensitive to language</a:t>
            </a:r>
            <a:endParaRPr lang="en-US" altLang="en-US" sz="2000" smtClean="0">
              <a:latin typeface="Arial" charset="0"/>
              <a:cs typeface="Arial" charset="0"/>
            </a:endParaRPr>
          </a:p>
          <a:p>
            <a:pPr eaLnBrk="1" hangingPunct="1"/>
            <a:r>
              <a:rPr lang="en-US" altLang="en-US" smtClean="0">
                <a:latin typeface="Arial" charset="0"/>
                <a:cs typeface="Arial" charset="0"/>
              </a:rPr>
              <a:t>Babies prefer to listen to speech over complex non-speech sounds</a:t>
            </a:r>
            <a:endParaRPr lang="en-US" altLang="en-US" sz="2000" smtClean="0">
              <a:latin typeface="Arial" charset="0"/>
              <a:cs typeface="Arial" charset="0"/>
            </a:endParaRPr>
          </a:p>
          <a:p>
            <a:pPr eaLnBrk="1" hangingPunct="1"/>
            <a:r>
              <a:rPr lang="en-US" altLang="en-US" smtClean="0">
                <a:latin typeface="Arial" charset="0"/>
                <a:cs typeface="Arial" charset="0"/>
              </a:rPr>
              <a:t>Babies can distinguish consonant sounds as well as vowel sounds</a:t>
            </a:r>
          </a:p>
          <a:p>
            <a:pPr eaLnBrk="1" hangingPunct="1"/>
            <a:r>
              <a:rPr lang="en-US" altLang="en-US" smtClean="0">
                <a:latin typeface="Arial" charset="0"/>
                <a:cs typeface="Arial" charset="0"/>
              </a:rPr>
              <a:t>Infants can even hear phonemes that are not used in their native language</a:t>
            </a:r>
          </a:p>
          <a:p>
            <a:pPr lvl="1" eaLnBrk="1" hangingPunct="1"/>
            <a:r>
              <a:rPr lang="en-US" altLang="en-US" smtClean="0">
                <a:latin typeface="Arial" charset="0"/>
                <a:cs typeface="Arial" charset="0"/>
              </a:rPr>
              <a:t>This ability is lost by the first birthday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Identifying Words (1 of 2)</a:t>
            </a:r>
          </a:p>
        </p:txBody>
      </p:sp>
      <p:sp>
        <p:nvSpPr>
          <p:cNvPr id="36867" name="Content Placeholder 2"/>
          <p:cNvSpPr>
            <a:spLocks noGrp="1" noChangeArrowheads="1"/>
          </p:cNvSpPr>
          <p:nvPr>
            <p:ph idx="1"/>
          </p:nvPr>
        </p:nvSpPr>
        <p:spPr/>
        <p:txBody>
          <a:bodyPr/>
          <a:lstStyle/>
          <a:p>
            <a:pPr marL="404813" lvl="2" indent="-342900" eaLnBrk="1" hangingPunct="1"/>
            <a:r>
              <a:rPr lang="en-US" altLang="en-US" sz="2800" smtClean="0">
                <a:latin typeface="Arial" charset="0"/>
                <a:cs typeface="Arial" charset="0"/>
              </a:rPr>
              <a:t>Infants use many powerful tools to identify words in speech:</a:t>
            </a:r>
          </a:p>
          <a:p>
            <a:pPr marL="862013" lvl="3" indent="-342900" eaLnBrk="1" hangingPunct="1"/>
            <a:r>
              <a:rPr lang="en-US" altLang="en-US" sz="2400" smtClean="0">
                <a:latin typeface="Arial" charset="0"/>
                <a:cs typeface="Arial" charset="0"/>
              </a:rPr>
              <a:t>Infants pay more attention to words used repeatedly</a:t>
            </a:r>
          </a:p>
          <a:p>
            <a:pPr marL="862013" lvl="3" indent="-342900" eaLnBrk="1" hangingPunct="1"/>
            <a:r>
              <a:rPr lang="en-US" altLang="en-US" sz="2400" smtClean="0">
                <a:latin typeface="Arial" charset="0"/>
                <a:cs typeface="Arial" charset="0"/>
              </a:rPr>
              <a:t>Infants pay more attention to stressed syllables than unstressed syllables.</a:t>
            </a:r>
          </a:p>
          <a:p>
            <a:pPr marL="862013" lvl="3" indent="-342900" eaLnBrk="1" hangingPunct="1"/>
            <a:r>
              <a:rPr lang="en-US" altLang="en-US" sz="2400" smtClean="0">
                <a:latin typeface="Arial" charset="0"/>
                <a:cs typeface="Arial" charset="0"/>
              </a:rPr>
              <a:t>Infants notice sounds that go together frequently.</a:t>
            </a:r>
          </a:p>
          <a:p>
            <a:pPr marL="862013" lvl="3" indent="-342900" eaLnBrk="1" hangingPunct="1"/>
            <a:r>
              <a:rPr lang="en-US" altLang="en-US" sz="2400" smtClean="0">
                <a:latin typeface="Arial" charset="0"/>
                <a:cs typeface="Arial" charset="0"/>
              </a:rPr>
              <a:t>Parents and caregivers help infants master language sounds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Identifying Words (2 of 2)</a:t>
            </a:r>
          </a:p>
        </p:txBody>
      </p:sp>
      <p:sp>
        <p:nvSpPr>
          <p:cNvPr id="37891" name="Content Placeholder 2"/>
          <p:cNvSpPr>
            <a:spLocks noGrp="1" noChangeArrowheads="1"/>
          </p:cNvSpPr>
          <p:nvPr>
            <p:ph idx="1"/>
          </p:nvPr>
        </p:nvSpPr>
        <p:spPr/>
        <p:txBody>
          <a:bodyPr/>
          <a:lstStyle/>
          <a:p>
            <a:pPr marL="404813" lvl="2" indent="-342900" eaLnBrk="1" hangingPunct="1"/>
            <a:r>
              <a:rPr lang="en-US" altLang="en-US" sz="2800" smtClean="0">
                <a:latin typeface="Arial" charset="0"/>
                <a:cs typeface="Arial" charset="0"/>
              </a:rPr>
              <a:t>Infant-directed speech: Refers to adults’ speech to infants (slower, with greater variation in pitch and loudness)</a:t>
            </a:r>
          </a:p>
          <a:p>
            <a:pPr marL="862013" lvl="3" indent="-342900" eaLnBrk="1" hangingPunct="1"/>
            <a:r>
              <a:rPr lang="en-US" altLang="en-US" sz="2400" smtClean="0">
                <a:latin typeface="Arial" charset="0"/>
                <a:cs typeface="Arial" charset="0"/>
              </a:rPr>
              <a:t>Similar types of simple speech are used across cultures</a:t>
            </a:r>
          </a:p>
          <a:p>
            <a:pPr marL="862013" lvl="3" indent="-342900" eaLnBrk="1" hangingPunct="1"/>
            <a:r>
              <a:rPr lang="en-US" altLang="en-US" sz="2400" smtClean="0">
                <a:latin typeface="Arial" charset="0"/>
                <a:cs typeface="Arial" charset="0"/>
              </a:rPr>
              <a:t>It attracts infants’ attention more than adult-directed speech </a:t>
            </a:r>
          </a:p>
          <a:p>
            <a:pPr marL="862013" lvl="3" indent="-342900" eaLnBrk="1" hangingPunct="1"/>
            <a:r>
              <a:rPr lang="en-US" altLang="en-US" sz="2400" smtClean="0">
                <a:latin typeface="Arial" charset="0"/>
                <a:cs typeface="Arial" charset="0"/>
              </a:rPr>
              <a:t>Infant-directed speech helps infants perceive fundamental sounds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Steps to Speech</a:t>
            </a:r>
          </a:p>
        </p:txBody>
      </p:sp>
      <p:sp>
        <p:nvSpPr>
          <p:cNvPr id="38915" name="Content Placeholder 2"/>
          <p:cNvSpPr>
            <a:spLocks noGrp="1" noChangeArrowheads="1"/>
          </p:cNvSpPr>
          <p:nvPr>
            <p:ph idx="1"/>
          </p:nvPr>
        </p:nvSpPr>
        <p:spPr/>
        <p:txBody>
          <a:bodyPr/>
          <a:lstStyle/>
          <a:p>
            <a:pPr eaLnBrk="1" hangingPunct="1"/>
            <a:r>
              <a:rPr lang="en-US" altLang="en-US" smtClean="0">
                <a:latin typeface="Arial" charset="0"/>
                <a:cs typeface="Arial" charset="0"/>
              </a:rPr>
              <a:t>At 2 months, infants begin </a:t>
            </a:r>
            <a:r>
              <a:rPr lang="en-US" altLang="en-US" b="1" smtClean="0">
                <a:latin typeface="Arial" charset="0"/>
                <a:cs typeface="Arial" charset="0"/>
              </a:rPr>
              <a:t>cooing</a:t>
            </a:r>
          </a:p>
          <a:p>
            <a:pPr eaLnBrk="1" hangingPunct="1"/>
            <a:r>
              <a:rPr lang="en-US" altLang="en-US" smtClean="0">
                <a:latin typeface="Arial" charset="0"/>
                <a:cs typeface="Arial" charset="0"/>
              </a:rPr>
              <a:t>Around 6 months, toddlers begin </a:t>
            </a:r>
            <a:r>
              <a:rPr lang="en-US" altLang="en-US" b="1" smtClean="0">
                <a:latin typeface="Arial" charset="0"/>
                <a:cs typeface="Arial" charset="0"/>
              </a:rPr>
              <a:t>babbling</a:t>
            </a:r>
          </a:p>
          <a:p>
            <a:pPr lvl="1" eaLnBrk="1" hangingPunct="1"/>
            <a:r>
              <a:rPr lang="en-US" altLang="en-US" smtClean="0">
                <a:latin typeface="Arial" charset="0"/>
                <a:cs typeface="Arial" charset="0"/>
              </a:rPr>
              <a:t>Babbling is a proven precursor to speech</a:t>
            </a:r>
          </a:p>
          <a:p>
            <a:pPr eaLnBrk="1" hangingPunct="1"/>
            <a:r>
              <a:rPr lang="en-US" altLang="en-US" smtClean="0">
                <a:latin typeface="Arial" charset="0"/>
                <a:cs typeface="Arial" charset="0"/>
              </a:rPr>
              <a:t>At 8–11 months, children incorporate intonation or changes in pitch typical of the language they hear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The Grand Insight: Words as Symbols</a:t>
            </a:r>
          </a:p>
        </p:txBody>
      </p:sp>
      <p:sp>
        <p:nvSpPr>
          <p:cNvPr id="39939" name="Content Placeholder 2"/>
          <p:cNvSpPr>
            <a:spLocks noGrp="1" noChangeArrowheads="1"/>
          </p:cNvSpPr>
          <p:nvPr>
            <p:ph idx="1"/>
          </p:nvPr>
        </p:nvSpPr>
        <p:spPr/>
        <p:txBody>
          <a:bodyPr/>
          <a:lstStyle/>
          <a:p>
            <a:pPr eaLnBrk="1" hangingPunct="1"/>
            <a:r>
              <a:rPr lang="en-US" altLang="en-US" smtClean="0">
                <a:latin typeface="Arial" charset="0"/>
                <a:cs typeface="Arial" charset="0"/>
              </a:rPr>
              <a:t>Before 12 months: use symbols in areas other than language</a:t>
            </a:r>
          </a:p>
          <a:p>
            <a:pPr lvl="1" eaLnBrk="1" hangingPunct="1"/>
            <a:r>
              <a:rPr lang="en-US" altLang="en-US" smtClean="0">
                <a:latin typeface="Arial" charset="0"/>
                <a:cs typeface="Arial" charset="0"/>
              </a:rPr>
              <a:t>Gesturing: infants will point, wave, smack lips to convey messages </a:t>
            </a:r>
          </a:p>
          <a:p>
            <a:pPr eaLnBrk="1" hangingPunct="1"/>
            <a:r>
              <a:rPr lang="en-US" altLang="en-US" smtClean="0">
                <a:latin typeface="Arial" charset="0"/>
                <a:cs typeface="Arial" charset="0"/>
              </a:rPr>
              <a:t>By 12–18 months: children gain insight that words are symbols for objects, actions, and properties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First Words and Many More</a:t>
            </a:r>
          </a:p>
        </p:txBody>
      </p:sp>
      <p:sp>
        <p:nvSpPr>
          <p:cNvPr id="65539" name="Content Placeholder 2">
            <a:extLst/>
          </p:cNvPr>
          <p:cNvSpPr>
            <a:spLocks noGrp="1" noChangeArrowheads="1"/>
          </p:cNvSpPr>
          <p:nvPr>
            <p:ph idx="1"/>
          </p:nvPr>
        </p:nvSpPr>
        <p:spPr/>
        <p:txBody>
          <a:bodyPr rtlCol="0">
            <a:normAutofit/>
          </a:bodyPr>
          <a:lstStyle/>
          <a:p>
            <a:pPr eaLnBrk="1" fontAlgn="auto" hangingPunct="1">
              <a:spcAft>
                <a:spcPts val="0"/>
              </a:spcAft>
              <a:buFont typeface="Arial" pitchFamily="34" charset="0"/>
              <a:buChar char="•"/>
              <a:defRPr/>
            </a:pPr>
            <a:r>
              <a:rPr lang="en-US" dirty="0"/>
              <a:t>Early on, children appear to understand others’ speech, but do not speak themselves</a:t>
            </a:r>
          </a:p>
          <a:p>
            <a:pPr eaLnBrk="1" fontAlgn="auto" hangingPunct="1">
              <a:spcAft>
                <a:spcPts val="0"/>
              </a:spcAft>
              <a:buFont typeface="Arial" pitchFamily="34" charset="0"/>
              <a:buChar char="•"/>
              <a:defRPr/>
            </a:pPr>
            <a:r>
              <a:rPr lang="en-US" altLang="en-US" dirty="0"/>
              <a:t>Around 1 year, children use their first words</a:t>
            </a:r>
          </a:p>
          <a:p>
            <a:pPr lvl="1" eaLnBrk="1" fontAlgn="auto" hangingPunct="1">
              <a:spcAft>
                <a:spcPts val="0"/>
              </a:spcAft>
              <a:buFont typeface="Arial" pitchFamily="34" charset="0"/>
              <a:buChar char="–"/>
              <a:defRPr/>
            </a:pPr>
            <a:r>
              <a:rPr lang="en-US" altLang="en-US" dirty="0"/>
              <a:t>Usually consonant-vowel pairs, such as </a:t>
            </a:r>
            <a:r>
              <a:rPr lang="ja-JP" altLang="en-US" dirty="0"/>
              <a:t>“</a:t>
            </a:r>
            <a:r>
              <a:rPr lang="en-US" altLang="ja-JP" dirty="0"/>
              <a:t>dada</a:t>
            </a:r>
            <a:r>
              <a:rPr lang="ja-JP" altLang="en-US" dirty="0"/>
              <a:t>”</a:t>
            </a:r>
            <a:r>
              <a:rPr lang="en-US" altLang="ja-JP" dirty="0"/>
              <a:t> or </a:t>
            </a:r>
            <a:r>
              <a:rPr lang="ja-JP" altLang="en-US" dirty="0"/>
              <a:t>“</a:t>
            </a:r>
            <a:r>
              <a:rPr lang="en-US" altLang="ja-JP" dirty="0"/>
              <a:t>wawa</a:t>
            </a:r>
            <a:r>
              <a:rPr lang="ja-JP" altLang="en-US" dirty="0"/>
              <a:t>”</a:t>
            </a:r>
            <a:endParaRPr lang="en-US" altLang="ja-JP" dirty="0"/>
          </a:p>
          <a:p>
            <a:pPr eaLnBrk="1" fontAlgn="auto" hangingPunct="1">
              <a:spcAft>
                <a:spcPts val="0"/>
              </a:spcAft>
              <a:buFont typeface="Arial" pitchFamily="34" charset="0"/>
              <a:buChar char="•"/>
              <a:defRPr/>
            </a:pPr>
            <a:r>
              <a:rPr lang="en-US" altLang="en-US" dirty="0"/>
              <a:t>By 2 years, children have a vocabulary of a few hundred words</a:t>
            </a:r>
          </a:p>
          <a:p>
            <a:pPr eaLnBrk="1" fontAlgn="auto" hangingPunct="1">
              <a:spcAft>
                <a:spcPts val="0"/>
              </a:spcAft>
              <a:buFont typeface="Arial" pitchFamily="34" charset="0"/>
              <a:buChar char="•"/>
              <a:defRPr/>
            </a:pPr>
            <a:r>
              <a:rPr lang="en-US" altLang="en-US" dirty="0"/>
              <a:t>By age 6, children know around 10,000 </a:t>
            </a:r>
            <a:r>
              <a:rPr lang="en-US" altLang="en-US" dirty="0" smtClean="0"/>
              <a:t>words</a:t>
            </a:r>
            <a:endParaRPr lang="en-US"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Fast Mapping of Words</a:t>
            </a:r>
          </a:p>
        </p:txBody>
      </p:sp>
      <p:sp>
        <p:nvSpPr>
          <p:cNvPr id="41987" name="Content Placeholder 2"/>
          <p:cNvSpPr>
            <a:spLocks noGrp="1" noChangeArrowheads="1"/>
          </p:cNvSpPr>
          <p:nvPr>
            <p:ph idx="1"/>
          </p:nvPr>
        </p:nvSpPr>
        <p:spPr/>
        <p:txBody>
          <a:bodyPr/>
          <a:lstStyle/>
          <a:p>
            <a:pPr eaLnBrk="1" hangingPunct="1"/>
            <a:r>
              <a:rPr lang="en-US" altLang="en-US" smtClean="0">
                <a:latin typeface="Arial" charset="0"/>
                <a:cs typeface="Arial" charset="0"/>
              </a:rPr>
              <a:t>At approximately 18 months, children begin experiencing an explosive rate of word learning</a:t>
            </a:r>
          </a:p>
          <a:p>
            <a:pPr eaLnBrk="1" hangingPunct="1"/>
            <a:r>
              <a:rPr lang="en-US" altLang="en-US" b="1" smtClean="0">
                <a:latin typeface="Arial" charset="0"/>
                <a:cs typeface="Arial" charset="0"/>
              </a:rPr>
              <a:t>Fast mapping: </a:t>
            </a:r>
            <a:r>
              <a:rPr lang="en-US" altLang="en-US" smtClean="0">
                <a:latin typeface="Arial" charset="0"/>
                <a:cs typeface="Arial" charset="0"/>
              </a:rPr>
              <a:t>rapid connection of new words to their exact referents</a:t>
            </a:r>
          </a:p>
          <a:p>
            <a:pPr lvl="1" eaLnBrk="1" hangingPunct="1"/>
            <a:r>
              <a:rPr lang="en-US" altLang="en-US" smtClean="0">
                <a:latin typeface="Arial" charset="0"/>
                <a:cs typeface="Arial" charset="0"/>
              </a:rPr>
              <a:t>Children actually know the object to which a new word refers instead of thinking about all possible referents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Basic Principles of Cognitive Development</a:t>
            </a:r>
          </a:p>
        </p:txBody>
      </p:sp>
      <p:sp>
        <p:nvSpPr>
          <p:cNvPr id="6147" name="Content Placeholder 2"/>
          <p:cNvSpPr>
            <a:spLocks noGrp="1" noChangeArrowheads="1"/>
          </p:cNvSpPr>
          <p:nvPr>
            <p:ph idx="1"/>
          </p:nvPr>
        </p:nvSpPr>
        <p:spPr/>
        <p:txBody>
          <a:bodyPr/>
          <a:lstStyle/>
          <a:p>
            <a:pPr eaLnBrk="1" hangingPunct="1"/>
            <a:r>
              <a:rPr lang="en-US" altLang="en-US" smtClean="0">
                <a:latin typeface="Arial" charset="0"/>
                <a:cs typeface="Arial" charset="0"/>
              </a:rPr>
              <a:t>Children are active scientists or explorers of their world</a:t>
            </a:r>
          </a:p>
          <a:p>
            <a:pPr eaLnBrk="1" hangingPunct="1"/>
            <a:r>
              <a:rPr lang="en-US" altLang="en-US" smtClean="0">
                <a:latin typeface="Arial" charset="0"/>
                <a:cs typeface="Arial" charset="0"/>
              </a:rPr>
              <a:t>Children make sense of the world through </a:t>
            </a:r>
            <a:r>
              <a:rPr lang="en-US" altLang="en-US" b="1" smtClean="0">
                <a:latin typeface="Arial" charset="0"/>
                <a:cs typeface="Arial" charset="0"/>
              </a:rPr>
              <a:t>schemes</a:t>
            </a:r>
            <a:r>
              <a:rPr lang="en-US" altLang="en-US" smtClean="0">
                <a:latin typeface="Arial" charset="0"/>
                <a:cs typeface="Arial" charset="0"/>
              </a:rPr>
              <a:t> – mental categories of related events, objects, and knowledge</a:t>
            </a:r>
          </a:p>
          <a:p>
            <a:pPr lvl="1" eaLnBrk="1" hangingPunct="1"/>
            <a:r>
              <a:rPr lang="en-US" altLang="en-US" smtClean="0">
                <a:latin typeface="Arial" charset="0"/>
                <a:cs typeface="Arial" charset="0"/>
              </a:rPr>
              <a:t>Children adapt by refining their schemes and adding new ones</a:t>
            </a:r>
          </a:p>
          <a:p>
            <a:pPr lvl="1" eaLnBrk="1" hangingPunct="1"/>
            <a:r>
              <a:rPr lang="en-US" altLang="en-US" smtClean="0">
                <a:latin typeface="Arial" charset="0"/>
                <a:cs typeface="Arial" charset="0"/>
              </a:rPr>
              <a:t>Schemes change from physical to functional, conceptual, and abstract as the child develops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Factors Contributing to Rapid Learning</a:t>
            </a:r>
          </a:p>
        </p:txBody>
      </p:sp>
      <p:sp>
        <p:nvSpPr>
          <p:cNvPr id="43011" name="Content Placeholder 2"/>
          <p:cNvSpPr>
            <a:spLocks noGrp="1" noChangeArrowheads="1"/>
          </p:cNvSpPr>
          <p:nvPr>
            <p:ph idx="1"/>
          </p:nvPr>
        </p:nvSpPr>
        <p:spPr/>
        <p:txBody>
          <a:bodyPr/>
          <a:lstStyle/>
          <a:p>
            <a:pPr eaLnBrk="1" hangingPunct="1"/>
            <a:r>
              <a:rPr lang="en-US" altLang="en-US" smtClean="0">
                <a:latin typeface="Arial" charset="0"/>
                <a:cs typeface="Arial" charset="0"/>
              </a:rPr>
              <a:t>Joint attention</a:t>
            </a:r>
            <a:endParaRPr lang="en-US" altLang="ja-JP" smtClean="0">
              <a:latin typeface="Arial" charset="0"/>
              <a:cs typeface="Arial" charset="0"/>
            </a:endParaRPr>
          </a:p>
          <a:p>
            <a:pPr eaLnBrk="1" hangingPunct="1"/>
            <a:r>
              <a:rPr lang="en-US" altLang="en-US" smtClean="0">
                <a:latin typeface="Arial" charset="0"/>
                <a:cs typeface="Arial" charset="0"/>
              </a:rPr>
              <a:t>Constraints on word names</a:t>
            </a:r>
          </a:p>
          <a:p>
            <a:pPr eaLnBrk="1" hangingPunct="1"/>
            <a:r>
              <a:rPr lang="en-US" altLang="en-US" smtClean="0">
                <a:latin typeface="Arial" charset="0"/>
                <a:cs typeface="Arial" charset="0"/>
              </a:rPr>
              <a:t>Sentence cues</a:t>
            </a:r>
          </a:p>
          <a:p>
            <a:pPr eaLnBrk="1" hangingPunct="1"/>
            <a:r>
              <a:rPr lang="en-US" altLang="en-US" smtClean="0">
                <a:latin typeface="Arial" charset="0"/>
                <a:cs typeface="Arial" charset="0"/>
              </a:rPr>
              <a:t>Cognitive factors</a:t>
            </a:r>
          </a:p>
          <a:p>
            <a:pPr eaLnBrk="1" hangingPunct="1"/>
            <a:r>
              <a:rPr lang="en-US" altLang="en-US" smtClean="0">
                <a:latin typeface="Arial" charset="0"/>
                <a:cs typeface="Arial" charset="0"/>
              </a:rPr>
              <a:t>Shift from attentional cues to language and social cues</a:t>
            </a:r>
          </a:p>
          <a:p>
            <a:pPr eaLnBrk="1" hangingPunct="1"/>
            <a:r>
              <a:rPr lang="en-US" altLang="en-US" smtClean="0">
                <a:latin typeface="Arial" charset="0"/>
                <a:cs typeface="Arial" charset="0"/>
              </a:rPr>
              <a:t>Naming errors </a:t>
            </a:r>
          </a:p>
          <a:p>
            <a:pPr lvl="1" eaLnBrk="1" hangingPunct="1"/>
            <a:r>
              <a:rPr lang="en-US" altLang="en-US" b="1" smtClean="0">
                <a:latin typeface="Arial" charset="0"/>
                <a:cs typeface="Arial" charset="0"/>
              </a:rPr>
              <a:t>Underextension</a:t>
            </a:r>
          </a:p>
          <a:p>
            <a:pPr lvl="1" eaLnBrk="1" hangingPunct="1"/>
            <a:r>
              <a:rPr lang="en-US" altLang="en-US" b="1" smtClean="0">
                <a:latin typeface="Arial" charset="0"/>
                <a:cs typeface="Arial" charset="0"/>
              </a:rPr>
              <a:t>Overextension</a:t>
            </a:r>
            <a:endParaRPr lang="en-US" altLang="en-US" smtClean="0">
              <a:latin typeface="Arial" charset="0"/>
              <a:cs typeface="Arial"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Individual Differences in Word Learning</a:t>
            </a:r>
          </a:p>
        </p:txBody>
      </p:sp>
      <p:sp>
        <p:nvSpPr>
          <p:cNvPr id="44035" name="Content Placeholder 2"/>
          <p:cNvSpPr>
            <a:spLocks noGrp="1" noChangeArrowheads="1"/>
          </p:cNvSpPr>
          <p:nvPr>
            <p:ph idx="1"/>
          </p:nvPr>
        </p:nvSpPr>
        <p:spPr/>
        <p:txBody>
          <a:bodyPr/>
          <a:lstStyle/>
          <a:p>
            <a:pPr eaLnBrk="1" hangingPunct="1"/>
            <a:r>
              <a:rPr lang="en-US" altLang="en-US" smtClean="0">
                <a:latin typeface="Arial" charset="0"/>
                <a:cs typeface="Arial" charset="0"/>
              </a:rPr>
              <a:t>Huge individual differences: vocabulary ranges from 25 to 250 words at 18 months</a:t>
            </a:r>
          </a:p>
          <a:p>
            <a:pPr eaLnBrk="1" hangingPunct="1"/>
            <a:r>
              <a:rPr lang="en-US" altLang="en-US" smtClean="0">
                <a:latin typeface="Arial" charset="0"/>
                <a:cs typeface="Arial" charset="0"/>
              </a:rPr>
              <a:t>This is because children’</a:t>
            </a:r>
            <a:r>
              <a:rPr lang="en-US" altLang="ja-JP" smtClean="0">
                <a:latin typeface="Arial" charset="0"/>
                <a:cs typeface="Arial" charset="0"/>
              </a:rPr>
              <a:t>s vocabulary is: </a:t>
            </a:r>
          </a:p>
          <a:p>
            <a:pPr lvl="1" eaLnBrk="1" hangingPunct="1"/>
            <a:r>
              <a:rPr lang="en-US" altLang="en-US" smtClean="0">
                <a:latin typeface="Arial" charset="0"/>
                <a:cs typeface="Arial" charset="0"/>
              </a:rPr>
              <a:t>Greater for those with better </a:t>
            </a:r>
            <a:r>
              <a:rPr lang="en-US" altLang="en-US" b="1" smtClean="0">
                <a:latin typeface="Arial" charset="0"/>
                <a:cs typeface="Arial" charset="0"/>
              </a:rPr>
              <a:t>phonological memory</a:t>
            </a:r>
            <a:r>
              <a:rPr lang="en-US" altLang="en-US" smtClean="0">
                <a:latin typeface="Arial" charset="0"/>
                <a:cs typeface="Arial" charset="0"/>
              </a:rPr>
              <a:t> (the ability to remember speech sounds briefly)</a:t>
            </a:r>
          </a:p>
          <a:p>
            <a:pPr lvl="1" eaLnBrk="1" hangingPunct="1"/>
            <a:r>
              <a:rPr lang="en-US" altLang="en-US" smtClean="0">
                <a:latin typeface="Arial" charset="0"/>
                <a:cs typeface="Arial" charset="0"/>
              </a:rPr>
              <a:t>Greater for those exposed to a richer language environment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Language: Bilingualism</a:t>
            </a:r>
          </a:p>
        </p:txBody>
      </p:sp>
      <p:sp>
        <p:nvSpPr>
          <p:cNvPr id="45059" name="Content Placeholder 2"/>
          <p:cNvSpPr>
            <a:spLocks noGrp="1" noChangeArrowheads="1"/>
          </p:cNvSpPr>
          <p:nvPr>
            <p:ph idx="1"/>
          </p:nvPr>
        </p:nvSpPr>
        <p:spPr/>
        <p:txBody>
          <a:bodyPr/>
          <a:lstStyle/>
          <a:p>
            <a:pPr eaLnBrk="1" hangingPunct="1"/>
            <a:r>
              <a:rPr lang="en-US" altLang="en-US" smtClean="0">
                <a:latin typeface="Arial" charset="0"/>
                <a:cs typeface="Arial" charset="0"/>
              </a:rPr>
              <a:t>When compared with monolingual children, bilingual children show:</a:t>
            </a:r>
          </a:p>
          <a:p>
            <a:pPr lvl="1" eaLnBrk="1" hangingPunct="1"/>
            <a:r>
              <a:rPr lang="en-US" altLang="en-US" smtClean="0">
                <a:latin typeface="Arial" charset="0"/>
                <a:cs typeface="Arial" charset="0"/>
              </a:rPr>
              <a:t>Somewhat smaller vocabularies for each language</a:t>
            </a:r>
          </a:p>
          <a:p>
            <a:pPr lvl="1" eaLnBrk="1" hangingPunct="1"/>
            <a:r>
              <a:rPr lang="en-US" altLang="en-US" smtClean="0">
                <a:latin typeface="Arial" charset="0"/>
                <a:cs typeface="Arial" charset="0"/>
              </a:rPr>
              <a:t>Greater total vocabulary</a:t>
            </a:r>
          </a:p>
          <a:p>
            <a:pPr lvl="1" eaLnBrk="1" hangingPunct="1"/>
            <a:r>
              <a:rPr lang="en-US" altLang="en-US" smtClean="0">
                <a:latin typeface="Arial" charset="0"/>
                <a:cs typeface="Arial" charset="0"/>
              </a:rPr>
              <a:t>Better understanding of words</a:t>
            </a:r>
            <a:r>
              <a:rPr lang="fr-FR" altLang="ja-JP" smtClean="0">
                <a:latin typeface="Arial" charset="0"/>
                <a:cs typeface="Arial" charset="0"/>
              </a:rPr>
              <a:t>’</a:t>
            </a:r>
            <a:r>
              <a:rPr lang="en-US" altLang="ja-JP" smtClean="0">
                <a:latin typeface="Arial" charset="0"/>
                <a:cs typeface="Arial" charset="0"/>
              </a:rPr>
              <a:t> arbitrary symbolic nature</a:t>
            </a:r>
          </a:p>
          <a:p>
            <a:pPr lvl="1" eaLnBrk="1" hangingPunct="1"/>
            <a:r>
              <a:rPr lang="en-US" altLang="en-US" smtClean="0">
                <a:latin typeface="Arial" charset="0"/>
                <a:cs typeface="Arial" charset="0"/>
              </a:rPr>
              <a:t>Greater skill at switching across tasks</a:t>
            </a:r>
          </a:p>
          <a:p>
            <a:pPr lvl="1" eaLnBrk="1" hangingPunct="1"/>
            <a:r>
              <a:rPr lang="en-US" altLang="en-US" smtClean="0">
                <a:latin typeface="Arial" charset="0"/>
                <a:cs typeface="Arial" charset="0"/>
              </a:rPr>
              <a:t>Better ability to inhibit inappropriate responses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Language: Word Learning Styles</a:t>
            </a:r>
          </a:p>
        </p:txBody>
      </p:sp>
      <p:sp>
        <p:nvSpPr>
          <p:cNvPr id="46083" name="Content Placeholder 2"/>
          <p:cNvSpPr>
            <a:spLocks noGrp="1" noChangeArrowheads="1"/>
          </p:cNvSpPr>
          <p:nvPr>
            <p:ph idx="1"/>
          </p:nvPr>
        </p:nvSpPr>
        <p:spPr/>
        <p:txBody>
          <a:bodyPr/>
          <a:lstStyle/>
          <a:p>
            <a:pPr eaLnBrk="1" hangingPunct="1"/>
            <a:r>
              <a:rPr lang="en-US" altLang="en-US" smtClean="0">
                <a:latin typeface="Arial" charset="0"/>
                <a:cs typeface="Arial" charset="0"/>
              </a:rPr>
              <a:t>Two distinct styles of word learning, but most children blend them</a:t>
            </a:r>
          </a:p>
          <a:p>
            <a:pPr eaLnBrk="1" hangingPunct="1"/>
            <a:r>
              <a:rPr lang="en-US" altLang="en-US" b="1" smtClean="0">
                <a:latin typeface="Arial" charset="0"/>
                <a:cs typeface="Arial" charset="0"/>
              </a:rPr>
              <a:t>Referential style: </a:t>
            </a:r>
            <a:r>
              <a:rPr lang="en-US" altLang="en-US" smtClean="0">
                <a:latin typeface="Arial" charset="0"/>
                <a:cs typeface="Arial" charset="0"/>
              </a:rPr>
              <a:t>intellectual emphasis</a:t>
            </a:r>
          </a:p>
          <a:p>
            <a:pPr lvl="1" eaLnBrk="1" hangingPunct="1"/>
            <a:r>
              <a:rPr lang="en-US" altLang="en-US" smtClean="0">
                <a:latin typeface="Arial" charset="0"/>
                <a:cs typeface="Arial" charset="0"/>
              </a:rPr>
              <a:t>Vocabularies consist mainly of words naming objects, persons, or actions</a:t>
            </a:r>
          </a:p>
          <a:p>
            <a:pPr lvl="1" eaLnBrk="1" hangingPunct="1"/>
            <a:r>
              <a:rPr lang="en-US" altLang="en-US" smtClean="0">
                <a:latin typeface="Arial" charset="0"/>
                <a:cs typeface="Arial" charset="0"/>
              </a:rPr>
              <a:t>Vocabularies consist of few social interaction words or question words</a:t>
            </a:r>
          </a:p>
          <a:p>
            <a:pPr eaLnBrk="1" hangingPunct="1"/>
            <a:r>
              <a:rPr lang="en-US" altLang="en-US" b="1" smtClean="0">
                <a:latin typeface="Arial" charset="0"/>
                <a:cs typeface="Arial" charset="0"/>
              </a:rPr>
              <a:t>Expressive style: </a:t>
            </a:r>
            <a:r>
              <a:rPr lang="en-US" altLang="en-US" smtClean="0">
                <a:latin typeface="Arial" charset="0"/>
                <a:cs typeface="Arial" charset="0"/>
              </a:rPr>
              <a:t>social emphasis</a:t>
            </a:r>
          </a:p>
          <a:p>
            <a:pPr lvl="1" eaLnBrk="1" hangingPunct="1"/>
            <a:r>
              <a:rPr lang="en-US" altLang="en-US" smtClean="0">
                <a:latin typeface="Arial" charset="0"/>
                <a:cs typeface="Arial" charset="0"/>
              </a:rPr>
              <a:t>Vocabularies include social interaction and question words plus naming words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Language: Encouraging Language Growth</a:t>
            </a:r>
          </a:p>
        </p:txBody>
      </p:sp>
      <p:sp>
        <p:nvSpPr>
          <p:cNvPr id="47107" name="Content Placeholder 2"/>
          <p:cNvSpPr>
            <a:spLocks noGrp="1" noChangeArrowheads="1"/>
          </p:cNvSpPr>
          <p:nvPr>
            <p:ph idx="1"/>
          </p:nvPr>
        </p:nvSpPr>
        <p:spPr/>
        <p:txBody>
          <a:bodyPr/>
          <a:lstStyle/>
          <a:p>
            <a:pPr eaLnBrk="1" hangingPunct="1"/>
            <a:r>
              <a:rPr lang="en-US" altLang="en-US" smtClean="0">
                <a:latin typeface="Arial" charset="0"/>
                <a:cs typeface="Arial" charset="0"/>
              </a:rPr>
              <a:t>Parents can assist in learning language by:</a:t>
            </a:r>
          </a:p>
          <a:p>
            <a:pPr lvl="1" eaLnBrk="1" hangingPunct="1"/>
            <a:r>
              <a:rPr lang="en-US" altLang="en-US" smtClean="0">
                <a:latin typeface="Arial" charset="0"/>
                <a:cs typeface="Arial" charset="0"/>
              </a:rPr>
              <a:t>Speaking to children frequently</a:t>
            </a:r>
          </a:p>
          <a:p>
            <a:pPr lvl="1" eaLnBrk="1" hangingPunct="1"/>
            <a:r>
              <a:rPr lang="en-US" altLang="en-US" smtClean="0">
                <a:latin typeface="Arial" charset="0"/>
                <a:cs typeface="Arial" charset="0"/>
              </a:rPr>
              <a:t>Naming objects, reading to children, asking questions about vocabulary</a:t>
            </a:r>
          </a:p>
          <a:p>
            <a:pPr lvl="1" eaLnBrk="1" hangingPunct="1"/>
            <a:r>
              <a:rPr lang="en-US" altLang="en-US" smtClean="0">
                <a:latin typeface="Arial" charset="0"/>
                <a:cs typeface="Arial" charset="0"/>
              </a:rPr>
              <a:t>Providing TV programs that emphasize new word learning, storytelling, and inquiry</a:t>
            </a:r>
          </a:p>
          <a:p>
            <a:pPr lvl="1" eaLnBrk="1" hangingPunct="1"/>
            <a:r>
              <a:rPr lang="en-US" altLang="en-US" smtClean="0">
                <a:latin typeface="Arial" charset="0"/>
                <a:cs typeface="Arial" charset="0"/>
              </a:rPr>
              <a:t>Touchscreen tablets and smartphone apps increase language skills when they require active engagement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Speaking in Sentences: Grammatical Development</a:t>
            </a:r>
          </a:p>
        </p:txBody>
      </p:sp>
      <p:sp>
        <p:nvSpPr>
          <p:cNvPr id="48131" name="Content Placeholder 2"/>
          <p:cNvSpPr>
            <a:spLocks noGrp="1" noChangeArrowheads="1"/>
          </p:cNvSpPr>
          <p:nvPr>
            <p:ph idx="1"/>
          </p:nvPr>
        </p:nvSpPr>
        <p:spPr/>
        <p:txBody>
          <a:bodyPr/>
          <a:lstStyle/>
          <a:p>
            <a:pPr eaLnBrk="1" hangingPunct="1"/>
            <a:r>
              <a:rPr lang="en-US" altLang="en-US" smtClean="0">
                <a:latin typeface="Arial" charset="0"/>
                <a:cs typeface="Arial" charset="0"/>
              </a:rPr>
              <a:t>Around 18 months: two- and three-word sentences based on simple formulas (e.g., actor + action)</a:t>
            </a:r>
          </a:p>
          <a:p>
            <a:pPr lvl="1" eaLnBrk="1" hangingPunct="1"/>
            <a:r>
              <a:rPr lang="en-US" altLang="en-US" smtClean="0">
                <a:latin typeface="Arial" charset="0"/>
                <a:cs typeface="Arial" charset="0"/>
              </a:rPr>
              <a:t>Reflect </a:t>
            </a:r>
            <a:r>
              <a:rPr lang="en-US" altLang="en-US" b="1" smtClean="0">
                <a:latin typeface="Arial" charset="0"/>
                <a:cs typeface="Arial" charset="0"/>
              </a:rPr>
              <a:t>telegraphic speech</a:t>
            </a:r>
            <a:endParaRPr lang="en-US" altLang="ja-JP" b="1" smtClean="0">
              <a:latin typeface="Arial" charset="0"/>
              <a:cs typeface="Arial" charset="0"/>
            </a:endParaRPr>
          </a:p>
          <a:p>
            <a:pPr lvl="1" eaLnBrk="1" hangingPunct="1"/>
            <a:r>
              <a:rPr lang="en-US" altLang="en-US" smtClean="0">
                <a:latin typeface="Arial" charset="0"/>
                <a:cs typeface="Arial" charset="0"/>
              </a:rPr>
              <a:t>Exclude </a:t>
            </a:r>
            <a:r>
              <a:rPr lang="en-US" altLang="en-US" b="1" smtClean="0">
                <a:latin typeface="Arial" charset="0"/>
                <a:cs typeface="Arial" charset="0"/>
              </a:rPr>
              <a:t>grammatical morphemes</a:t>
            </a:r>
          </a:p>
          <a:p>
            <a:pPr lvl="2" eaLnBrk="1" hangingPunct="1">
              <a:buFont typeface="Wingdings" pitchFamily="2" charset="2"/>
              <a:buChar char="§"/>
            </a:pPr>
            <a:r>
              <a:rPr lang="en-US" altLang="en-US" smtClean="0">
                <a:latin typeface="Arial" charset="0"/>
                <a:cs typeface="Arial" charset="0"/>
              </a:rPr>
              <a:t>By preschool, show growing knowledge of grammatical rules instead of simple memory</a:t>
            </a:r>
          </a:p>
          <a:p>
            <a:pPr lvl="1" eaLnBrk="1" hangingPunct="1"/>
            <a:r>
              <a:rPr lang="en-US" altLang="en-US" smtClean="0">
                <a:latin typeface="Arial" charset="0"/>
                <a:cs typeface="Arial" charset="0"/>
              </a:rPr>
              <a:t>Reflect </a:t>
            </a:r>
            <a:r>
              <a:rPr lang="en-US" altLang="en-US" b="1" smtClean="0">
                <a:latin typeface="Arial" charset="0"/>
                <a:cs typeface="Arial" charset="0"/>
              </a:rPr>
              <a:t>overregularization</a:t>
            </a:r>
            <a:r>
              <a:rPr lang="en-US" altLang="en-US" smtClean="0">
                <a:latin typeface="Arial" charset="0"/>
                <a:cs typeface="Arial" charset="0"/>
              </a:rPr>
              <a:t> errors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Language: How Do Children Acquire Grammar?</a:t>
            </a:r>
          </a:p>
        </p:txBody>
      </p:sp>
      <p:sp>
        <p:nvSpPr>
          <p:cNvPr id="49155" name="Content Placeholder 2"/>
          <p:cNvSpPr>
            <a:spLocks noGrp="1" noChangeArrowheads="1"/>
          </p:cNvSpPr>
          <p:nvPr>
            <p:ph idx="1"/>
          </p:nvPr>
        </p:nvSpPr>
        <p:spPr/>
        <p:txBody>
          <a:bodyPr/>
          <a:lstStyle/>
          <a:p>
            <a:pPr eaLnBrk="1" hangingPunct="1"/>
            <a:r>
              <a:rPr lang="en-US" altLang="en-US" smtClean="0">
                <a:latin typeface="Arial" charset="0"/>
                <a:cs typeface="Arial" charset="0"/>
              </a:rPr>
              <a:t>Behaviorist solution: imitation and reinforcement</a:t>
            </a:r>
          </a:p>
          <a:p>
            <a:pPr eaLnBrk="1" hangingPunct="1"/>
            <a:r>
              <a:rPr lang="en-US" altLang="en-US" smtClean="0">
                <a:latin typeface="Arial" charset="0"/>
                <a:cs typeface="Arial" charset="0"/>
              </a:rPr>
              <a:t>Linguistic solution: innate neural mechanisms guide the learning of grammar</a:t>
            </a:r>
          </a:p>
          <a:p>
            <a:pPr eaLnBrk="1" hangingPunct="1"/>
            <a:r>
              <a:rPr lang="en-US" altLang="en-US" smtClean="0">
                <a:latin typeface="Arial" charset="0"/>
                <a:cs typeface="Arial" charset="0"/>
              </a:rPr>
              <a:t>Cognitive solution: detection of patterns and irregularities, and creation of rules</a:t>
            </a:r>
          </a:p>
          <a:p>
            <a:pPr eaLnBrk="1" hangingPunct="1"/>
            <a:r>
              <a:rPr lang="en-US" altLang="en-US" smtClean="0">
                <a:latin typeface="Arial" charset="0"/>
                <a:cs typeface="Arial" charset="0"/>
              </a:rPr>
              <a:t>Social-interaction solution: eclectic integration of behavioral, linguistic, and cognitive solutions, plus accurate communication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noChangeArrowheads="1"/>
          </p:cNvSpPr>
          <p:nvPr>
            <p:ph type="title"/>
          </p:nvPr>
        </p:nvSpPr>
        <p:spPr>
          <a:xfrm>
            <a:off x="2352675" y="63500"/>
            <a:ext cx="6215063" cy="1054100"/>
          </a:xfrm>
        </p:spPr>
        <p:txBody>
          <a:bodyPr/>
          <a:lstStyle/>
          <a:p>
            <a:pPr eaLnBrk="1" hangingPunct="1"/>
            <a:r>
              <a:rPr lang="en-US" altLang="en-US" smtClean="0">
                <a:latin typeface="Arial" charset="0"/>
                <a:cs typeface="Arial" charset="0"/>
              </a:rPr>
              <a:t>Communicating with Others (1 of 2)</a:t>
            </a:r>
          </a:p>
        </p:txBody>
      </p:sp>
      <p:sp>
        <p:nvSpPr>
          <p:cNvPr id="50179" name="Content Placeholder 2"/>
          <p:cNvSpPr>
            <a:spLocks noGrp="1" noChangeArrowheads="1"/>
          </p:cNvSpPr>
          <p:nvPr>
            <p:ph idx="1"/>
          </p:nvPr>
        </p:nvSpPr>
        <p:spPr/>
        <p:txBody>
          <a:bodyPr/>
          <a:lstStyle/>
          <a:p>
            <a:pPr eaLnBrk="1" hangingPunct="1"/>
            <a:r>
              <a:rPr lang="en-US" altLang="en-US" smtClean="0">
                <a:latin typeface="Arial" charset="0"/>
                <a:cs typeface="Arial" charset="0"/>
              </a:rPr>
              <a:t>Effective communication requires:</a:t>
            </a:r>
          </a:p>
          <a:p>
            <a:pPr lvl="1" eaLnBrk="1" hangingPunct="1"/>
            <a:r>
              <a:rPr lang="en-US" altLang="en-US" smtClean="0">
                <a:latin typeface="Arial" charset="0"/>
                <a:cs typeface="Arial" charset="0"/>
              </a:rPr>
              <a:t>Making sure to speak in language the listener understands</a:t>
            </a:r>
          </a:p>
          <a:p>
            <a:pPr lvl="1" eaLnBrk="1" hangingPunct="1"/>
            <a:r>
              <a:rPr lang="en-US" altLang="en-US" smtClean="0">
                <a:latin typeface="Arial" charset="0"/>
                <a:cs typeface="Arial" charset="0"/>
              </a:rPr>
              <a:t>Calibrating messages depending on the audience</a:t>
            </a:r>
          </a:p>
          <a:p>
            <a:pPr lvl="1" eaLnBrk="1" hangingPunct="1"/>
            <a:r>
              <a:rPr lang="en-US" altLang="en-US" smtClean="0">
                <a:latin typeface="Arial" charset="0"/>
                <a:cs typeface="Arial" charset="0"/>
              </a:rPr>
              <a:t>Paying attention while listening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noChangeArrowheads="1"/>
          </p:cNvSpPr>
          <p:nvPr>
            <p:ph type="title"/>
          </p:nvPr>
        </p:nvSpPr>
        <p:spPr>
          <a:xfrm>
            <a:off x="2478088" y="63500"/>
            <a:ext cx="5964237" cy="1054100"/>
          </a:xfrm>
        </p:spPr>
        <p:txBody>
          <a:bodyPr/>
          <a:lstStyle/>
          <a:p>
            <a:pPr eaLnBrk="1" hangingPunct="1"/>
            <a:r>
              <a:rPr lang="en-US" altLang="en-US" smtClean="0">
                <a:latin typeface="Arial" charset="0"/>
                <a:cs typeface="Arial" charset="0"/>
              </a:rPr>
              <a:t>Communicating with Others (2 of 2)</a:t>
            </a:r>
          </a:p>
        </p:txBody>
      </p:sp>
      <p:sp>
        <p:nvSpPr>
          <p:cNvPr id="51203" name="Content Placeholder 2"/>
          <p:cNvSpPr>
            <a:spLocks noGrp="1" noChangeArrowheads="1"/>
          </p:cNvSpPr>
          <p:nvPr>
            <p:ph idx="1"/>
          </p:nvPr>
        </p:nvSpPr>
        <p:spPr/>
        <p:txBody>
          <a:bodyPr/>
          <a:lstStyle/>
          <a:p>
            <a:pPr lvl="1" eaLnBrk="1" hangingPunct="1"/>
            <a:r>
              <a:rPr lang="en-US" altLang="en-US" smtClean="0">
                <a:latin typeface="Arial" charset="0"/>
                <a:cs typeface="Arial" charset="0"/>
              </a:rPr>
              <a:t>Taking turns as speaker and listener</a:t>
            </a:r>
          </a:p>
          <a:p>
            <a:pPr lvl="2" eaLnBrk="1" hangingPunct="1">
              <a:buFont typeface="Wingdings" pitchFamily="2" charset="2"/>
              <a:buChar char="§"/>
            </a:pPr>
            <a:r>
              <a:rPr lang="en-US" altLang="en-US" smtClean="0">
                <a:latin typeface="Arial" charset="0"/>
                <a:cs typeface="Arial" charset="0"/>
              </a:rPr>
              <a:t>Before 2 years: conversational turn-taking encouraged and often modeled by parents</a:t>
            </a:r>
          </a:p>
          <a:p>
            <a:pPr lvl="2" eaLnBrk="1" hangingPunct="1">
              <a:buFont typeface="Wingdings" pitchFamily="2" charset="2"/>
              <a:buChar char="§"/>
            </a:pPr>
            <a:r>
              <a:rPr lang="en-US" altLang="en-US" smtClean="0">
                <a:latin typeface="Arial" charset="0"/>
                <a:cs typeface="Arial" charset="0"/>
              </a:rPr>
              <a:t>After 2 years: spontaneous turn-taking  common between children and adults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noChangeArrowheads="1"/>
          </p:cNvSpPr>
          <p:nvPr>
            <p:ph type="title"/>
          </p:nvPr>
        </p:nvSpPr>
        <p:spPr>
          <a:xfrm>
            <a:off x="1852613" y="63500"/>
            <a:ext cx="7215187" cy="1054100"/>
          </a:xfrm>
        </p:spPr>
        <p:txBody>
          <a:bodyPr/>
          <a:lstStyle/>
          <a:p>
            <a:pPr eaLnBrk="1" hangingPunct="1"/>
            <a:r>
              <a:rPr lang="en-US" altLang="en-US" smtClean="0">
                <a:latin typeface="Arial" charset="0"/>
                <a:cs typeface="Arial" charset="0"/>
              </a:rPr>
              <a:t>Major Milestones of Language Development</a:t>
            </a:r>
          </a:p>
        </p:txBody>
      </p:sp>
      <p:sp>
        <p:nvSpPr>
          <p:cNvPr id="52227" name="Content Placeholder 1"/>
          <p:cNvSpPr>
            <a:spLocks noGrp="1"/>
          </p:cNvSpPr>
          <p:nvPr>
            <p:ph idx="1"/>
          </p:nvPr>
        </p:nvSpPr>
        <p:spPr>
          <a:xfrm>
            <a:off x="457200" y="1600201"/>
            <a:ext cx="8382000" cy="1066800"/>
          </a:xfrm>
        </p:spPr>
        <p:txBody>
          <a:bodyPr/>
          <a:lstStyle/>
          <a:p>
            <a:pPr marL="0" indent="0">
              <a:buFont typeface="Arial" charset="0"/>
              <a:buNone/>
            </a:pPr>
            <a:r>
              <a:rPr lang="en-US" smtClean="0">
                <a:latin typeface="Arial" charset="0"/>
                <a:cs typeface="Arial" charset="0"/>
              </a:rPr>
              <a:t>Table 4.2</a:t>
            </a:r>
          </a:p>
          <a:p>
            <a:pPr marL="0" indent="0">
              <a:buFont typeface="Arial" charset="0"/>
              <a:buNone/>
            </a:pPr>
            <a:r>
              <a:rPr lang="en-US" smtClean="0">
                <a:latin typeface="Arial" charset="0"/>
                <a:cs typeface="Arial" charset="0"/>
              </a:rPr>
              <a:t>Major Milestones of Language Development</a:t>
            </a:r>
          </a:p>
        </p:txBody>
      </p:sp>
      <p:graphicFrame>
        <p:nvGraphicFramePr>
          <p:cNvPr id="3" name="Table 2"/>
          <p:cNvGraphicFramePr>
            <a:graphicFrameLocks noGrp="1"/>
          </p:cNvGraphicFramePr>
          <p:nvPr>
            <p:extLst>
              <p:ext uri="{D42A27DB-BD31-4B8C-83A1-F6EECF244321}">
                <p14:modId xmlns:p14="http://schemas.microsoft.com/office/powerpoint/2010/main" val="2705680947"/>
              </p:ext>
            </p:extLst>
          </p:nvPr>
        </p:nvGraphicFramePr>
        <p:xfrm>
          <a:off x="279400" y="2819400"/>
          <a:ext cx="8610600" cy="3517900"/>
        </p:xfrm>
        <a:graphic>
          <a:graphicData uri="http://schemas.openxmlformats.org/drawingml/2006/table">
            <a:tbl>
              <a:tblPr firstRow="1" bandRow="1">
                <a:tableStyleId>{5940675A-B579-460E-94D1-54222C63F5DA}</a:tableStyleId>
              </a:tblPr>
              <a:tblGrid>
                <a:gridCol w="1752600">
                  <a:extLst>
                    <a:ext uri="{9D8B030D-6E8A-4147-A177-3AD203B41FA5}">
                      <a16:colId xmlns:a16="http://schemas.microsoft.com/office/drawing/2014/main" val="20000"/>
                    </a:ext>
                  </a:extLst>
                </a:gridCol>
                <a:gridCol w="6858000">
                  <a:extLst>
                    <a:ext uri="{9D8B030D-6E8A-4147-A177-3AD203B41FA5}">
                      <a16:colId xmlns:a16="http://schemas.microsoft.com/office/drawing/2014/main" val="20001"/>
                    </a:ext>
                  </a:extLst>
                </a:gridCol>
              </a:tblGrid>
              <a:tr h="364361">
                <a:tc>
                  <a:txBody>
                    <a:bodyPr/>
                    <a:lstStyle/>
                    <a:p>
                      <a:pPr algn="ctr" fontAlgn="ctr"/>
                      <a:r>
                        <a:rPr lang="en-US" sz="1600" b="1" u="none" strike="noStrike" dirty="0">
                          <a:effectLst/>
                          <a:latin typeface="Arial" pitchFamily="34" charset="0"/>
                          <a:cs typeface="Arial" pitchFamily="34" charset="0"/>
                        </a:rPr>
                        <a:t>AGE</a:t>
                      </a:r>
                      <a:endParaRPr lang="en-US" sz="1600" b="1" i="0" u="none" strike="noStrike" dirty="0">
                        <a:solidFill>
                          <a:srgbClr val="000000"/>
                        </a:solidFill>
                        <a:effectLst/>
                        <a:latin typeface="Arial" pitchFamily="34" charset="0"/>
                        <a:cs typeface="Arial" pitchFamily="34" charset="0"/>
                      </a:endParaRPr>
                    </a:p>
                  </a:txBody>
                  <a:tcPr marT="45722" marB="45722" anchor="ctr"/>
                </a:tc>
                <a:tc>
                  <a:txBody>
                    <a:bodyPr/>
                    <a:lstStyle/>
                    <a:p>
                      <a:pPr algn="ctr" fontAlgn="ctr"/>
                      <a:r>
                        <a:rPr lang="en-US" sz="1600" b="1" u="none" strike="noStrike" dirty="0">
                          <a:effectLst/>
                          <a:latin typeface="Arial" pitchFamily="34" charset="0"/>
                          <a:cs typeface="Arial" pitchFamily="34" charset="0"/>
                        </a:rPr>
                        <a:t>MILESTONES </a:t>
                      </a:r>
                      <a:endParaRPr lang="en-US" sz="1600" b="1" i="0" u="none" strike="noStrike" dirty="0">
                        <a:solidFill>
                          <a:srgbClr val="000000"/>
                        </a:solidFill>
                        <a:effectLst/>
                        <a:latin typeface="Arial" pitchFamily="34" charset="0"/>
                        <a:cs typeface="Arial" pitchFamily="34" charset="0"/>
                      </a:endParaRPr>
                    </a:p>
                  </a:txBody>
                  <a:tcPr marT="45722" marB="45722" anchor="ctr"/>
                </a:tc>
                <a:extLst>
                  <a:ext uri="{0D108BD9-81ED-4DB2-BD59-A6C34878D82A}">
                    <a16:rowId xmlns:a16="http://schemas.microsoft.com/office/drawing/2014/main" val="10000"/>
                  </a:ext>
                </a:extLst>
              </a:tr>
              <a:tr h="579146">
                <a:tc>
                  <a:txBody>
                    <a:bodyPr/>
                    <a:lstStyle/>
                    <a:p>
                      <a:pPr algn="l" fontAlgn="ctr"/>
                      <a:r>
                        <a:rPr lang="en-US" sz="1600" u="none" strike="noStrike" dirty="0">
                          <a:effectLst/>
                          <a:latin typeface="Arial" pitchFamily="34" charset="0"/>
                          <a:cs typeface="Arial" pitchFamily="34" charset="0"/>
                        </a:rPr>
                        <a:t>Birth to 1 year</a:t>
                      </a:r>
                      <a:endParaRPr lang="en-US" sz="1600" b="0" i="0" u="none" strike="noStrike" dirty="0">
                        <a:solidFill>
                          <a:srgbClr val="000000"/>
                        </a:solidFill>
                        <a:effectLst/>
                        <a:latin typeface="Arial" pitchFamily="34" charset="0"/>
                        <a:cs typeface="Arial" pitchFamily="34" charset="0"/>
                      </a:endParaRPr>
                    </a:p>
                  </a:txBody>
                  <a:tcPr marT="45722" marB="45722" anchor="ctr"/>
                </a:tc>
                <a:tc>
                  <a:txBody>
                    <a:bodyPr/>
                    <a:lstStyle/>
                    <a:p>
                      <a:pPr algn="l" fontAlgn="ctr"/>
                      <a:r>
                        <a:rPr lang="en-US" sz="1600" u="none" strike="noStrike">
                          <a:effectLst/>
                          <a:latin typeface="Arial" pitchFamily="34" charset="0"/>
                          <a:cs typeface="Arial" pitchFamily="34" charset="0"/>
                        </a:rPr>
                        <a:t>Babies hear phonemes from birth. They begin to coo between 2 and 4 months, then begin to babble at about 6 months.</a:t>
                      </a:r>
                      <a:endParaRPr lang="en-US" sz="1600" b="0" i="0" u="none" strike="noStrike">
                        <a:solidFill>
                          <a:srgbClr val="000000"/>
                        </a:solidFill>
                        <a:effectLst/>
                        <a:latin typeface="Arial" pitchFamily="34" charset="0"/>
                        <a:cs typeface="Arial" pitchFamily="34" charset="0"/>
                      </a:endParaRPr>
                    </a:p>
                  </a:txBody>
                  <a:tcPr marT="45722" marB="45722" anchor="ctr"/>
                </a:tc>
                <a:extLst>
                  <a:ext uri="{0D108BD9-81ED-4DB2-BD59-A6C34878D82A}">
                    <a16:rowId xmlns:a16="http://schemas.microsoft.com/office/drawing/2014/main" val="10001"/>
                  </a:ext>
                </a:extLst>
              </a:tr>
              <a:tr h="579146">
                <a:tc>
                  <a:txBody>
                    <a:bodyPr/>
                    <a:lstStyle/>
                    <a:p>
                      <a:pPr algn="l" fontAlgn="ctr"/>
                      <a:r>
                        <a:rPr lang="en-US" sz="1600" u="none" strike="noStrike">
                          <a:effectLst/>
                          <a:latin typeface="Arial" pitchFamily="34" charset="0"/>
                          <a:cs typeface="Arial" pitchFamily="34" charset="0"/>
                        </a:rPr>
                        <a:t>About the first birthday</a:t>
                      </a:r>
                      <a:endParaRPr lang="en-US" sz="1600" b="0" i="0" u="none" strike="noStrike">
                        <a:solidFill>
                          <a:srgbClr val="000000"/>
                        </a:solidFill>
                        <a:effectLst/>
                        <a:latin typeface="Arial" pitchFamily="34" charset="0"/>
                        <a:cs typeface="Arial" pitchFamily="34" charset="0"/>
                      </a:endParaRPr>
                    </a:p>
                  </a:txBody>
                  <a:tcPr marT="45722" marB="45722" anchor="ctr"/>
                </a:tc>
                <a:tc>
                  <a:txBody>
                    <a:bodyPr/>
                    <a:lstStyle/>
                    <a:p>
                      <a:pPr algn="l" fontAlgn="ctr"/>
                      <a:r>
                        <a:rPr lang="en-US" sz="1600" u="none" strike="noStrike">
                          <a:effectLst/>
                          <a:latin typeface="Arial" pitchFamily="34" charset="0"/>
                          <a:cs typeface="Arial" pitchFamily="34" charset="0"/>
                        </a:rPr>
                        <a:t>Babies begin to talk and to gesture, showing they have begun to use symbols.</a:t>
                      </a:r>
                      <a:endParaRPr lang="en-US" sz="1600" b="0" i="0" u="none" strike="noStrike">
                        <a:solidFill>
                          <a:srgbClr val="000000"/>
                        </a:solidFill>
                        <a:effectLst/>
                        <a:latin typeface="Arial" pitchFamily="34" charset="0"/>
                        <a:cs typeface="Arial" pitchFamily="34" charset="0"/>
                      </a:endParaRPr>
                    </a:p>
                  </a:txBody>
                  <a:tcPr marT="45722" marB="45722" anchor="ctr"/>
                </a:tc>
                <a:extLst>
                  <a:ext uri="{0D108BD9-81ED-4DB2-BD59-A6C34878D82A}">
                    <a16:rowId xmlns:a16="http://schemas.microsoft.com/office/drawing/2014/main" val="10002"/>
                  </a:ext>
                </a:extLst>
              </a:tr>
              <a:tr h="1087466">
                <a:tc>
                  <a:txBody>
                    <a:bodyPr/>
                    <a:lstStyle/>
                    <a:p>
                      <a:pPr algn="l" fontAlgn="ctr"/>
                      <a:r>
                        <a:rPr lang="en-US" sz="1600" u="none" strike="noStrike">
                          <a:effectLst/>
                          <a:latin typeface="Arial" pitchFamily="34" charset="0"/>
                          <a:cs typeface="Arial" pitchFamily="34" charset="0"/>
                        </a:rPr>
                        <a:t>1-3 years</a:t>
                      </a:r>
                      <a:endParaRPr lang="en-US" sz="1600" b="0" i="0" u="none" strike="noStrike">
                        <a:solidFill>
                          <a:srgbClr val="000000"/>
                        </a:solidFill>
                        <a:effectLst/>
                        <a:latin typeface="Arial" pitchFamily="34" charset="0"/>
                        <a:cs typeface="Arial" pitchFamily="34" charset="0"/>
                      </a:endParaRPr>
                    </a:p>
                  </a:txBody>
                  <a:tcPr marT="45722" marB="45722" anchor="ctr"/>
                </a:tc>
                <a:tc>
                  <a:txBody>
                    <a:bodyPr/>
                    <a:lstStyle/>
                    <a:p>
                      <a:pPr algn="l" fontAlgn="ctr"/>
                      <a:r>
                        <a:rPr lang="en-US" sz="1600" u="none" strike="noStrike" dirty="0">
                          <a:effectLst/>
                          <a:latin typeface="Arial" pitchFamily="34" charset="0"/>
                          <a:cs typeface="Arial" pitchFamily="34" charset="0"/>
                        </a:rPr>
                        <a:t>Vocabulary expands rapidly (due to fast mapping), particularly at about 18 months. Two-word sentences emerge in telegraphic speech at about 18 months, and more complex sentences are evident by 3 years. </a:t>
                      </a:r>
                      <a:r>
                        <a:rPr lang="en-US" sz="1600" u="none" strike="noStrike">
                          <a:effectLst/>
                          <a:latin typeface="Arial" pitchFamily="34" charset="0"/>
                          <a:cs typeface="Arial" pitchFamily="34" charset="0"/>
                        </a:rPr>
                        <a:t>Turn-taking is evident in communication by 2 years.</a:t>
                      </a:r>
                      <a:endParaRPr lang="en-US" sz="1600" b="0" i="0" u="none" strike="noStrike">
                        <a:solidFill>
                          <a:srgbClr val="000000"/>
                        </a:solidFill>
                        <a:effectLst/>
                        <a:latin typeface="Arial" pitchFamily="34" charset="0"/>
                        <a:cs typeface="Arial" pitchFamily="34" charset="0"/>
                      </a:endParaRPr>
                    </a:p>
                  </a:txBody>
                  <a:tcPr marT="45722" marB="45722" anchor="ctr"/>
                </a:tc>
                <a:extLst>
                  <a:ext uri="{0D108BD9-81ED-4DB2-BD59-A6C34878D82A}">
                    <a16:rowId xmlns:a16="http://schemas.microsoft.com/office/drawing/2014/main" val="10003"/>
                  </a:ext>
                </a:extLst>
              </a:tr>
              <a:tr h="907781">
                <a:tc>
                  <a:txBody>
                    <a:bodyPr/>
                    <a:lstStyle/>
                    <a:p>
                      <a:pPr algn="l" fontAlgn="ctr"/>
                      <a:r>
                        <a:rPr lang="en-US" sz="1600" u="none" strike="noStrike">
                          <a:effectLst/>
                          <a:latin typeface="Arial" pitchFamily="34" charset="0"/>
                          <a:cs typeface="Arial" pitchFamily="34" charset="0"/>
                        </a:rPr>
                        <a:t>3-5 years</a:t>
                      </a:r>
                      <a:endParaRPr lang="en-US" sz="1600" b="0" i="0" u="none" strike="noStrike">
                        <a:solidFill>
                          <a:srgbClr val="000000"/>
                        </a:solidFill>
                        <a:effectLst/>
                        <a:latin typeface="Arial" pitchFamily="34" charset="0"/>
                        <a:cs typeface="Arial" pitchFamily="34" charset="0"/>
                      </a:endParaRPr>
                    </a:p>
                  </a:txBody>
                  <a:tcPr marT="45722" marB="45722" anchor="ctr"/>
                </a:tc>
                <a:tc>
                  <a:txBody>
                    <a:bodyPr/>
                    <a:lstStyle/>
                    <a:p>
                      <a:pPr algn="l" fontAlgn="ctr"/>
                      <a:r>
                        <a:rPr lang="en-US" sz="1600" u="none" strike="noStrike" dirty="0">
                          <a:effectLst/>
                          <a:latin typeface="Arial" pitchFamily="34" charset="0"/>
                          <a:cs typeface="Arial" pitchFamily="34" charset="0"/>
                        </a:rPr>
                        <a:t>Vocabulary continues to expand; grammatical morphemes are added; and children begin to adjust their speech to listeners, but as listeners, they often ignore problems in messages they receive.</a:t>
                      </a:r>
                      <a:endParaRPr lang="en-US" sz="1600" b="0" i="0" u="none" strike="noStrike" dirty="0">
                        <a:solidFill>
                          <a:srgbClr val="000000"/>
                        </a:solidFill>
                        <a:effectLst/>
                        <a:latin typeface="Arial" pitchFamily="34" charset="0"/>
                        <a:cs typeface="Arial" pitchFamily="34" charset="0"/>
                      </a:endParaRPr>
                    </a:p>
                  </a:txBody>
                  <a:tcPr marT="45722" marB="45722"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noChangeArrowheads="1"/>
          </p:cNvSpPr>
          <p:nvPr>
            <p:ph type="title"/>
          </p:nvPr>
        </p:nvSpPr>
        <p:spPr>
          <a:xfrm>
            <a:off x="1852613" y="63500"/>
            <a:ext cx="7215187" cy="1054100"/>
          </a:xfrm>
        </p:spPr>
        <p:txBody>
          <a:bodyPr/>
          <a:lstStyle/>
          <a:p>
            <a:pPr eaLnBrk="1" hangingPunct="1"/>
            <a:r>
              <a:rPr lang="en-US" altLang="ja-JP" smtClean="0">
                <a:latin typeface="Arial" charset="0"/>
                <a:cs typeface="Arial" charset="0"/>
              </a:rPr>
              <a:t>Assimilation and Accommodation</a:t>
            </a:r>
            <a:endParaRPr lang="en-US" altLang="en-US" smtClean="0">
              <a:latin typeface="Arial" charset="0"/>
              <a:cs typeface="Arial" charset="0"/>
            </a:endParaRPr>
          </a:p>
        </p:txBody>
      </p:sp>
      <p:sp>
        <p:nvSpPr>
          <p:cNvPr id="7171" name="Content Placeholder 2"/>
          <p:cNvSpPr>
            <a:spLocks noGrp="1" noChangeArrowheads="1"/>
          </p:cNvSpPr>
          <p:nvPr>
            <p:ph idx="1"/>
          </p:nvPr>
        </p:nvSpPr>
        <p:spPr/>
        <p:txBody>
          <a:bodyPr/>
          <a:lstStyle/>
          <a:p>
            <a:pPr eaLnBrk="1" hangingPunct="1"/>
            <a:r>
              <a:rPr lang="en-US" altLang="en-US" b="1" smtClean="0">
                <a:latin typeface="Arial" charset="0"/>
                <a:cs typeface="Arial" charset="0"/>
              </a:rPr>
              <a:t>Assimilation:</a:t>
            </a:r>
            <a:r>
              <a:rPr lang="en-US" altLang="en-US" smtClean="0">
                <a:latin typeface="Arial" charset="0"/>
                <a:cs typeface="Arial" charset="0"/>
              </a:rPr>
              <a:t> fitting new experiences into existing schemes</a:t>
            </a:r>
          </a:p>
          <a:p>
            <a:pPr lvl="1" eaLnBrk="1" hangingPunct="1"/>
            <a:r>
              <a:rPr lang="en-US" altLang="en-US" smtClean="0">
                <a:latin typeface="Arial" charset="0"/>
                <a:cs typeface="Arial" charset="0"/>
              </a:rPr>
              <a:t>Required to benefit from experience </a:t>
            </a:r>
          </a:p>
          <a:p>
            <a:pPr eaLnBrk="1" hangingPunct="1"/>
            <a:r>
              <a:rPr lang="en-US" altLang="en-US" b="1" smtClean="0">
                <a:latin typeface="Arial" charset="0"/>
                <a:cs typeface="Arial" charset="0"/>
              </a:rPr>
              <a:t>Accommodation:</a:t>
            </a:r>
            <a:r>
              <a:rPr lang="en-US" altLang="en-US" smtClean="0">
                <a:latin typeface="Arial" charset="0"/>
                <a:cs typeface="Arial" charset="0"/>
              </a:rPr>
              <a:t> modifying schemes as a result of new experiences</a:t>
            </a:r>
          </a:p>
          <a:p>
            <a:pPr lvl="1" eaLnBrk="1" hangingPunct="1"/>
            <a:r>
              <a:rPr lang="en-US" altLang="en-US" smtClean="0">
                <a:latin typeface="Arial" charset="0"/>
                <a:cs typeface="Arial" charset="0"/>
              </a:rPr>
              <a:t>Allows for dealing with completely new data or experiences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noChangeArrowheads="1"/>
          </p:cNvSpPr>
          <p:nvPr>
            <p:ph type="title"/>
          </p:nvPr>
        </p:nvSpPr>
        <p:spPr>
          <a:xfrm>
            <a:off x="1852613" y="63500"/>
            <a:ext cx="7215187" cy="1054100"/>
          </a:xfrm>
        </p:spPr>
        <p:txBody>
          <a:bodyPr/>
          <a:lstStyle/>
          <a:p>
            <a:pPr eaLnBrk="1" hangingPunct="1"/>
            <a:r>
              <a:rPr lang="en-US" altLang="ja-JP" smtClean="0">
                <a:latin typeface="Arial" charset="0"/>
                <a:cs typeface="Arial" charset="0"/>
              </a:rPr>
              <a:t>Equilibration </a:t>
            </a:r>
            <a:endParaRPr lang="en-US" altLang="en-US" smtClean="0">
              <a:latin typeface="Arial" charset="0"/>
              <a:cs typeface="Arial" charset="0"/>
            </a:endParaRPr>
          </a:p>
        </p:txBody>
      </p:sp>
      <p:sp>
        <p:nvSpPr>
          <p:cNvPr id="8195" name="Content Placeholder 2"/>
          <p:cNvSpPr>
            <a:spLocks noGrp="1" noChangeArrowheads="1"/>
          </p:cNvSpPr>
          <p:nvPr>
            <p:ph idx="1"/>
          </p:nvPr>
        </p:nvSpPr>
        <p:spPr/>
        <p:txBody>
          <a:bodyPr/>
          <a:lstStyle/>
          <a:p>
            <a:pPr eaLnBrk="1" hangingPunct="1"/>
            <a:r>
              <a:rPr lang="en-US" altLang="en-US" smtClean="0">
                <a:latin typeface="Arial" charset="0"/>
                <a:cs typeface="Arial" charset="0"/>
              </a:rPr>
              <a:t>Equilibrium: balance between assimilation and accommodation</a:t>
            </a:r>
          </a:p>
          <a:p>
            <a:pPr eaLnBrk="1" hangingPunct="1"/>
            <a:r>
              <a:rPr lang="en-US" altLang="en-US" smtClean="0">
                <a:latin typeface="Arial" charset="0"/>
                <a:cs typeface="Arial" charset="0"/>
              </a:rPr>
              <a:t>Disequilibrium: experience of conflict between new information and existing concepts</a:t>
            </a:r>
          </a:p>
          <a:p>
            <a:pPr eaLnBrk="1" hangingPunct="1"/>
            <a:r>
              <a:rPr lang="en-US" altLang="en-US" b="1" smtClean="0">
                <a:latin typeface="Arial" charset="0"/>
                <a:cs typeface="Arial" charset="0"/>
              </a:rPr>
              <a:t>Equilibration:</a:t>
            </a:r>
            <a:r>
              <a:rPr lang="en-US" altLang="en-US" smtClean="0">
                <a:latin typeface="Arial" charset="0"/>
                <a:cs typeface="Arial" charset="0"/>
              </a:rPr>
              <a:t> inadequate schemes are reorganized or replaced with more advanced and mature schemes</a:t>
            </a:r>
          </a:p>
          <a:p>
            <a:pPr lvl="1" eaLnBrk="1" hangingPunct="1"/>
            <a:r>
              <a:rPr lang="en-US" altLang="en-US" smtClean="0">
                <a:latin typeface="Arial" charset="0"/>
                <a:cs typeface="Arial" charset="0"/>
              </a:rPr>
              <a:t>Occurs three times during development, resulting in four qualitatively different stages of cognitive development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noChangeArrowheads="1"/>
          </p:cNvSpPr>
          <p:nvPr>
            <p:ph type="title"/>
          </p:nvPr>
        </p:nvSpPr>
        <p:spPr>
          <a:xfrm>
            <a:off x="1852613" y="63500"/>
            <a:ext cx="7215187" cy="1054100"/>
          </a:xfrm>
        </p:spPr>
        <p:txBody>
          <a:bodyPr/>
          <a:lstStyle/>
          <a:p>
            <a:pPr eaLnBrk="1" hangingPunct="1"/>
            <a:r>
              <a:rPr lang="en-US" altLang="ja-JP" smtClean="0">
                <a:latin typeface="Arial" charset="0"/>
                <a:cs typeface="Arial" charset="0"/>
              </a:rPr>
              <a:t>Periods of Cognitive Development</a:t>
            </a:r>
            <a:endParaRPr lang="en-US" altLang="en-US" smtClean="0">
              <a:latin typeface="Arial" charset="0"/>
              <a:cs typeface="Arial" charset="0"/>
            </a:endParaRPr>
          </a:p>
        </p:txBody>
      </p:sp>
      <p:sp>
        <p:nvSpPr>
          <p:cNvPr id="9219" name="Content Placeholder 2"/>
          <p:cNvSpPr>
            <a:spLocks noGrp="1" noChangeArrowheads="1"/>
          </p:cNvSpPr>
          <p:nvPr>
            <p:ph idx="1"/>
          </p:nvPr>
        </p:nvSpPr>
        <p:spPr/>
        <p:txBody>
          <a:bodyPr/>
          <a:lstStyle/>
          <a:p>
            <a:pPr eaLnBrk="1" hangingPunct="1"/>
            <a:r>
              <a:rPr lang="en-US" altLang="en-US" b="1" smtClean="0">
                <a:latin typeface="Arial" charset="0"/>
                <a:cs typeface="Arial" charset="0"/>
              </a:rPr>
              <a:t>Sensorimotor period </a:t>
            </a:r>
            <a:r>
              <a:rPr lang="en-US" altLang="en-US" smtClean="0">
                <a:latin typeface="Arial" charset="0"/>
                <a:cs typeface="Arial" charset="0"/>
              </a:rPr>
              <a:t>(Birth–2 years)</a:t>
            </a:r>
          </a:p>
          <a:p>
            <a:pPr lvl="1" eaLnBrk="1" hangingPunct="1"/>
            <a:r>
              <a:rPr lang="en-US" altLang="en-US" smtClean="0">
                <a:latin typeface="Arial" charset="0"/>
                <a:cs typeface="Arial" charset="0"/>
              </a:rPr>
              <a:t>Infancy</a:t>
            </a:r>
          </a:p>
          <a:p>
            <a:pPr eaLnBrk="1" hangingPunct="1"/>
            <a:r>
              <a:rPr lang="en-US" altLang="en-US" smtClean="0">
                <a:latin typeface="Arial" charset="0"/>
                <a:cs typeface="Arial" charset="0"/>
              </a:rPr>
              <a:t>Preoperational period (2–7 years)</a:t>
            </a:r>
          </a:p>
          <a:p>
            <a:pPr lvl="1" eaLnBrk="1" hangingPunct="1"/>
            <a:r>
              <a:rPr lang="en-US" altLang="en-US" smtClean="0">
                <a:latin typeface="Arial" charset="0"/>
                <a:cs typeface="Arial" charset="0"/>
              </a:rPr>
              <a:t>Preschool and early elementary school</a:t>
            </a:r>
          </a:p>
          <a:p>
            <a:pPr eaLnBrk="1" hangingPunct="1"/>
            <a:r>
              <a:rPr lang="en-US" altLang="en-US" smtClean="0">
                <a:latin typeface="Arial" charset="0"/>
                <a:cs typeface="Arial" charset="0"/>
              </a:rPr>
              <a:t>Concrete operational period (7–11 years)</a:t>
            </a:r>
          </a:p>
          <a:p>
            <a:pPr lvl="1" eaLnBrk="1" hangingPunct="1"/>
            <a:r>
              <a:rPr lang="en-US" altLang="en-US" smtClean="0">
                <a:latin typeface="Arial" charset="0"/>
                <a:cs typeface="Arial" charset="0"/>
              </a:rPr>
              <a:t>Middle and late elementary school</a:t>
            </a:r>
          </a:p>
          <a:p>
            <a:pPr eaLnBrk="1" hangingPunct="1"/>
            <a:r>
              <a:rPr lang="en-US" altLang="en-US" smtClean="0">
                <a:latin typeface="Arial" charset="0"/>
                <a:cs typeface="Arial" charset="0"/>
              </a:rPr>
              <a:t>Formal operational period (11 years &amp; up)</a:t>
            </a:r>
          </a:p>
          <a:p>
            <a:pPr lvl="1" eaLnBrk="1" hangingPunct="1"/>
            <a:r>
              <a:rPr lang="en-US" altLang="en-US" smtClean="0">
                <a:latin typeface="Arial" charset="0"/>
                <a:cs typeface="Arial" charset="0"/>
              </a:rPr>
              <a:t>Adolescence and adulthood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noChangeArrowheads="1"/>
          </p:cNvSpPr>
          <p:nvPr>
            <p:ph type="title"/>
          </p:nvPr>
        </p:nvSpPr>
        <p:spPr>
          <a:xfrm>
            <a:off x="1852613" y="63500"/>
            <a:ext cx="7215187" cy="1054100"/>
          </a:xfrm>
        </p:spPr>
        <p:txBody>
          <a:bodyPr/>
          <a:lstStyle/>
          <a:p>
            <a:pPr eaLnBrk="1" hangingPunct="1"/>
            <a:r>
              <a:rPr lang="en-US" altLang="ja-JP" smtClean="0">
                <a:latin typeface="Arial" charset="0"/>
                <a:cs typeface="Arial" charset="0"/>
              </a:rPr>
              <a:t>Sensorimotor Thinking</a:t>
            </a:r>
            <a:endParaRPr lang="en-US" altLang="en-US" smtClean="0">
              <a:latin typeface="Arial" charset="0"/>
              <a:cs typeface="Arial" charset="0"/>
            </a:endParaRPr>
          </a:p>
        </p:txBody>
      </p:sp>
      <p:sp>
        <p:nvSpPr>
          <p:cNvPr id="10243" name="Content Placeholder 2"/>
          <p:cNvSpPr>
            <a:spLocks noGrp="1" noChangeArrowheads="1"/>
          </p:cNvSpPr>
          <p:nvPr>
            <p:ph idx="1"/>
          </p:nvPr>
        </p:nvSpPr>
        <p:spPr/>
        <p:txBody>
          <a:bodyPr/>
          <a:lstStyle/>
          <a:p>
            <a:pPr eaLnBrk="1" hangingPunct="1"/>
            <a:r>
              <a:rPr lang="en-US" altLang="en-US" smtClean="0">
                <a:latin typeface="Arial" charset="0"/>
                <a:cs typeface="Arial" charset="0"/>
              </a:rPr>
              <a:t>Deliberate, means-ends behavior</a:t>
            </a:r>
          </a:p>
          <a:p>
            <a:pPr lvl="1" eaLnBrk="1" hangingPunct="1"/>
            <a:r>
              <a:rPr lang="en-US" altLang="en-US" smtClean="0">
                <a:latin typeface="Arial" charset="0"/>
                <a:cs typeface="Arial" charset="0"/>
              </a:rPr>
              <a:t>8 months</a:t>
            </a:r>
          </a:p>
          <a:p>
            <a:pPr eaLnBrk="1" hangingPunct="1"/>
            <a:r>
              <a:rPr lang="en-US" altLang="en-US" b="1" smtClean="0">
                <a:latin typeface="Arial" charset="0"/>
                <a:cs typeface="Arial" charset="0"/>
              </a:rPr>
              <a:t>Object permanence: </a:t>
            </a:r>
            <a:r>
              <a:rPr lang="en-US" altLang="en-US" smtClean="0">
                <a:latin typeface="Arial" charset="0"/>
                <a:cs typeface="Arial" charset="0"/>
              </a:rPr>
              <a:t>knowing an object still exists even if not in view</a:t>
            </a:r>
          </a:p>
          <a:p>
            <a:pPr lvl="1" eaLnBrk="1" hangingPunct="1"/>
            <a:r>
              <a:rPr lang="en-US" altLang="en-US" smtClean="0">
                <a:latin typeface="Arial" charset="0"/>
                <a:cs typeface="Arial" charset="0"/>
              </a:rPr>
              <a:t>Not fully understood until 18 months</a:t>
            </a:r>
          </a:p>
          <a:p>
            <a:pPr eaLnBrk="1" hangingPunct="1"/>
            <a:r>
              <a:rPr lang="en-US" altLang="en-US" smtClean="0">
                <a:latin typeface="Arial" charset="0"/>
                <a:cs typeface="Arial" charset="0"/>
              </a:rPr>
              <a:t>Using symbols</a:t>
            </a:r>
          </a:p>
          <a:p>
            <a:pPr lvl="1" eaLnBrk="1" hangingPunct="1"/>
            <a:r>
              <a:rPr lang="en-US" altLang="en-US" smtClean="0">
                <a:latin typeface="Arial" charset="0"/>
                <a:cs typeface="Arial" charset="0"/>
              </a:rPr>
              <a:t>Anticipate consequences of actions, instead of needing to experience them</a:t>
            </a:r>
          </a:p>
          <a:p>
            <a:pPr lvl="2" eaLnBrk="1" hangingPunct="1">
              <a:buFont typeface="Wingdings" pitchFamily="2" charset="2"/>
              <a:buChar char="§"/>
            </a:pPr>
            <a:r>
              <a:rPr lang="en-US" altLang="en-US" smtClean="0">
                <a:latin typeface="Arial" charset="0"/>
                <a:cs typeface="Arial" charset="0"/>
              </a:rPr>
              <a:t>18 to 24 months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1852613" y="63500"/>
            <a:ext cx="7215187" cy="1054100"/>
          </a:xfrm>
        </p:spPr>
        <p:txBody>
          <a:bodyPr/>
          <a:lstStyle/>
          <a:p>
            <a:pPr eaLnBrk="1" hangingPunct="1"/>
            <a:r>
              <a:rPr lang="en-US" altLang="ja-JP" smtClean="0">
                <a:latin typeface="Arial" charset="0"/>
                <a:cs typeface="Arial" charset="0"/>
              </a:rPr>
              <a:t>Preoperational Thinking</a:t>
            </a:r>
            <a:endParaRPr lang="en-US" altLang="en-US" smtClean="0">
              <a:latin typeface="Arial" charset="0"/>
              <a:cs typeface="Arial" charset="0"/>
            </a:endParaRPr>
          </a:p>
        </p:txBody>
      </p:sp>
      <p:sp>
        <p:nvSpPr>
          <p:cNvPr id="11267" name="Content Placeholder 2"/>
          <p:cNvSpPr>
            <a:spLocks noGrp="1" noChangeArrowheads="1"/>
          </p:cNvSpPr>
          <p:nvPr>
            <p:ph idx="1"/>
          </p:nvPr>
        </p:nvSpPr>
        <p:spPr/>
        <p:txBody>
          <a:bodyPr/>
          <a:lstStyle/>
          <a:p>
            <a:pPr eaLnBrk="1" hangingPunct="1"/>
            <a:r>
              <a:rPr lang="en-US" altLang="en-US" b="1" smtClean="0">
                <a:latin typeface="Arial" charset="0"/>
                <a:cs typeface="Arial" charset="0"/>
              </a:rPr>
              <a:t>Egocentrism</a:t>
            </a:r>
          </a:p>
          <a:p>
            <a:pPr lvl="1" eaLnBrk="1" hangingPunct="1"/>
            <a:r>
              <a:rPr lang="en-US" altLang="en-US" smtClean="0">
                <a:latin typeface="Arial" charset="0"/>
                <a:cs typeface="Arial" charset="0"/>
              </a:rPr>
              <a:t>Difficulty seeing world from another’s</a:t>
            </a:r>
            <a:r>
              <a:rPr lang="en-US" altLang="ja-JP" smtClean="0">
                <a:latin typeface="Arial" charset="0"/>
                <a:cs typeface="Arial" charset="0"/>
              </a:rPr>
              <a:t> perspective</a:t>
            </a:r>
          </a:p>
          <a:p>
            <a:pPr eaLnBrk="1" hangingPunct="1"/>
            <a:r>
              <a:rPr lang="en-US" altLang="en-US" b="1" smtClean="0">
                <a:latin typeface="Arial" charset="0"/>
                <a:cs typeface="Arial" charset="0"/>
              </a:rPr>
              <a:t>Animism</a:t>
            </a:r>
          </a:p>
          <a:p>
            <a:pPr lvl="1" eaLnBrk="1" hangingPunct="1"/>
            <a:r>
              <a:rPr lang="en-US" altLang="en-US" smtClean="0">
                <a:latin typeface="Arial" charset="0"/>
                <a:cs typeface="Arial" charset="0"/>
              </a:rPr>
              <a:t>Crediting inanimate objects with life and lifelike properties</a:t>
            </a:r>
          </a:p>
          <a:p>
            <a:pPr eaLnBrk="1" hangingPunct="1"/>
            <a:r>
              <a:rPr lang="en-US" altLang="en-US" b="1" smtClean="0">
                <a:latin typeface="Arial" charset="0"/>
                <a:cs typeface="Arial" charset="0"/>
              </a:rPr>
              <a:t>Centration</a:t>
            </a:r>
          </a:p>
          <a:p>
            <a:pPr lvl="1" eaLnBrk="1" hangingPunct="1"/>
            <a:r>
              <a:rPr lang="en-US" altLang="en-US" smtClean="0">
                <a:latin typeface="Arial" charset="0"/>
                <a:cs typeface="Arial" charset="0"/>
              </a:rPr>
              <a:t>Concentrating on only one facet of a problem to the neglect of other facets</a:t>
            </a:r>
          </a:p>
          <a:p>
            <a:pPr lvl="1" eaLnBrk="1" hangingPunct="1"/>
            <a:r>
              <a:rPr lang="en-US" altLang="en-US" smtClean="0">
                <a:latin typeface="Arial" charset="0"/>
                <a:cs typeface="Arial" charset="0"/>
              </a:rPr>
              <a:t>Interferes with conservation</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2419</TotalTime>
  <Words>2442</Words>
  <Application>Microsoft Office PowerPoint</Application>
  <PresentationFormat>On-screen Show (4:3)</PresentationFormat>
  <Paragraphs>311</Paragraphs>
  <Slides>49</Slides>
  <Notes>45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ＭＳ Ｐゴシック</vt:lpstr>
      <vt:lpstr>ＭＳ Ｐゴシック</vt:lpstr>
      <vt:lpstr>Arial</vt:lpstr>
      <vt:lpstr>Calibri</vt:lpstr>
      <vt:lpstr>Wingdings</vt:lpstr>
      <vt:lpstr>Office Theme</vt:lpstr>
      <vt:lpstr>Chapter Four</vt:lpstr>
      <vt:lpstr>4.1 Piaget’s Account: Learning Objectives (1 of 2)</vt:lpstr>
      <vt:lpstr>4.1 Piaget’s Account: Learning Objectives (2 of 2)</vt:lpstr>
      <vt:lpstr>Basic Principles of Cognitive Development</vt:lpstr>
      <vt:lpstr>Assimilation and Accommodation</vt:lpstr>
      <vt:lpstr>Equilibration </vt:lpstr>
      <vt:lpstr>Periods of Cognitive Development</vt:lpstr>
      <vt:lpstr>Sensorimotor Thinking</vt:lpstr>
      <vt:lpstr>Preoperational Thinking</vt:lpstr>
      <vt:lpstr>Appearance is Reality</vt:lpstr>
      <vt:lpstr>Conservation</vt:lpstr>
      <vt:lpstr>Evaluating Piaget’s Theory: Guidelines</vt:lpstr>
      <vt:lpstr>Criticisms of Piaget’s Theory</vt:lpstr>
      <vt:lpstr>Extending Piaget’s Account: Children’s Naïve Theories </vt:lpstr>
      <vt:lpstr>4.2 Information Processing: Learning Objectives</vt:lpstr>
      <vt:lpstr>General Principles of Information Processing</vt:lpstr>
      <vt:lpstr>Attention (1 of 2)</vt:lpstr>
      <vt:lpstr>Attention (2 of 2)</vt:lpstr>
      <vt:lpstr>Learning: Classical Conditioning</vt:lpstr>
      <vt:lpstr>Learning: Operant Conditioning</vt:lpstr>
      <vt:lpstr>Learning: Imitation</vt:lpstr>
      <vt:lpstr>Memory (1 of 3)</vt:lpstr>
      <vt:lpstr>Memory (2 of 3)</vt:lpstr>
      <vt:lpstr>Memory (3 of 3)</vt:lpstr>
      <vt:lpstr>Preschoolers as Eyewitnesses</vt:lpstr>
      <vt:lpstr>Learning Number Skills</vt:lpstr>
      <vt:lpstr>4.3 Mind and Culture: Vygotsky’s Theory: Learning Objectives</vt:lpstr>
      <vt:lpstr>Mind and Culture: Vygotsky’s Theory</vt:lpstr>
      <vt:lpstr>The Zone of Proximal Development</vt:lpstr>
      <vt:lpstr>Scaffolding</vt:lpstr>
      <vt:lpstr>Private Speech</vt:lpstr>
      <vt:lpstr>4.4 Language: Learning Objectives</vt:lpstr>
      <vt:lpstr>The Road to Speech</vt:lpstr>
      <vt:lpstr>Identifying Words (1 of 2)</vt:lpstr>
      <vt:lpstr>Identifying Words (2 of 2)</vt:lpstr>
      <vt:lpstr>Steps to Speech</vt:lpstr>
      <vt:lpstr>The Grand Insight: Words as Symbols</vt:lpstr>
      <vt:lpstr>First Words and Many More</vt:lpstr>
      <vt:lpstr>Fast Mapping of Words</vt:lpstr>
      <vt:lpstr>Factors Contributing to Rapid Learning</vt:lpstr>
      <vt:lpstr>Individual Differences in Word Learning</vt:lpstr>
      <vt:lpstr>Language: Bilingualism</vt:lpstr>
      <vt:lpstr>Language: Word Learning Styles</vt:lpstr>
      <vt:lpstr>Language: Encouraging Language Growth</vt:lpstr>
      <vt:lpstr>Speaking in Sentences: Grammatical Development</vt:lpstr>
      <vt:lpstr>Language: How Do Children Acquire Grammar?</vt:lpstr>
      <vt:lpstr>Communicating with Others (1 of 2)</vt:lpstr>
      <vt:lpstr>Communicating with Others (2 of 2)</vt:lpstr>
      <vt:lpstr>Major Milestones of Language Development</vt:lpstr>
    </vt:vector>
  </TitlesOfParts>
  <Company>Thomson Wadsworth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 The Emergence of Thought and Language: Cognitive Development in Infancy and Early Childhood</dc:title>
  <dc:creator>Kail</dc:creator>
  <cp:lastModifiedBy>Melanie Govender</cp:lastModifiedBy>
  <cp:revision>142</cp:revision>
  <dcterms:created xsi:type="dcterms:W3CDTF">2011-06-24T21:41:58Z</dcterms:created>
  <dcterms:modified xsi:type="dcterms:W3CDTF">2021-03-30T13:07:58Z</dcterms:modified>
</cp:coreProperties>
</file>