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43"/>
  </p:notesMasterIdLst>
  <p:sldIdLst>
    <p:sldId id="256"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98"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9" r:id="rId41"/>
    <p:sldId id="296" r:id="rId4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54381C"/>
    <a:srgbClr val="0C788E"/>
    <a:srgbClr val="006666"/>
    <a:srgbClr val="A50021"/>
    <a:srgbClr val="FFFFA3"/>
    <a:srgbClr val="E6E6C4"/>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36" d="100"/>
          <a:sy n="36" d="100"/>
        </p:scale>
        <p:origin x="1292"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3748C-CDA1-4FDD-82D9-63F632CB9E0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ZA"/>
          </a:p>
        </p:txBody>
      </p:sp>
      <p:sp>
        <p:nvSpPr>
          <p:cNvPr id="3" name="Date Placeholder 2">
            <a:extLst>
              <a:ext uri="{FF2B5EF4-FFF2-40B4-BE49-F238E27FC236}">
                <a16:creationId xmlns:a16="http://schemas.microsoft.com/office/drawing/2014/main" id="{D7511174-C8CD-4717-A8CD-EAEAA813D78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1D8C1DB-35D8-4F3C-803C-C0C5564009B3}" type="datetimeFigureOut">
              <a:rPr lang="en-ZA"/>
              <a:pPr>
                <a:defRPr/>
              </a:pPr>
              <a:t>2021/02/23</a:t>
            </a:fld>
            <a:endParaRPr lang="en-ZA"/>
          </a:p>
        </p:txBody>
      </p:sp>
      <p:sp>
        <p:nvSpPr>
          <p:cNvPr id="4" name="Slide Image Placeholder 3">
            <a:extLst>
              <a:ext uri="{FF2B5EF4-FFF2-40B4-BE49-F238E27FC236}">
                <a16:creationId xmlns:a16="http://schemas.microsoft.com/office/drawing/2014/main" id="{A42682AC-0D35-4681-B710-0D7746D5898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a:extLst>
              <a:ext uri="{FF2B5EF4-FFF2-40B4-BE49-F238E27FC236}">
                <a16:creationId xmlns:a16="http://schemas.microsoft.com/office/drawing/2014/main" id="{CD37302F-A122-4CD4-B8C9-B7EA148F791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14E80C90-4F0E-4959-9112-E1B6B9D1D45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ZA"/>
          </a:p>
        </p:txBody>
      </p:sp>
      <p:sp>
        <p:nvSpPr>
          <p:cNvPr id="7" name="Slide Number Placeholder 6">
            <a:extLst>
              <a:ext uri="{FF2B5EF4-FFF2-40B4-BE49-F238E27FC236}">
                <a16:creationId xmlns:a16="http://schemas.microsoft.com/office/drawing/2014/main" id="{E4E9E46B-4AE1-4576-9695-087DB03397F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3F2B498-886B-4C70-9E88-5F53CF3A6A42}" type="slidenum">
              <a:rPr lang="en-ZA" altLang="en-US"/>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D0D96DC-5B59-4BB1-B7E8-9AA7147B7A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37931725" indent="-37474525">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0522CE-8FD0-48F0-9270-9D9223E199DE}"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
        <p:nvSpPr>
          <p:cNvPr id="10243" name="Rectangle 2">
            <a:extLst>
              <a:ext uri="{FF2B5EF4-FFF2-40B4-BE49-F238E27FC236}">
                <a16:creationId xmlns:a16="http://schemas.microsoft.com/office/drawing/2014/main" id="{16A41F4D-DA12-4BD0-A183-F751D167F8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4E3DAF28-7424-4631-97BE-931E3FDC5F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-Plagiarism can go by many synonyms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CBF49A8-4EBD-44AA-B598-BD9682EE8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D694130-6120-44DA-B9E3-975E7428C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3316" name="Slide Number Placeholder 3">
            <a:extLst>
              <a:ext uri="{FF2B5EF4-FFF2-40B4-BE49-F238E27FC236}">
                <a16:creationId xmlns:a16="http://schemas.microsoft.com/office/drawing/2014/main" id="{8CC11F53-44CA-428F-B184-BEB7CD48D6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4A4024-4828-4E36-9A0F-78029BA0BEB5}"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EFB69D7-4002-433F-AD71-4D59047434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827D0ED-7AAD-47E6-9A7A-34526A184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8676" name="Slide Number Placeholder 3">
            <a:extLst>
              <a:ext uri="{FF2B5EF4-FFF2-40B4-BE49-F238E27FC236}">
                <a16:creationId xmlns:a16="http://schemas.microsoft.com/office/drawing/2014/main" id="{25BC16F9-B311-4112-9A76-89BA129277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324160-25A3-4AEF-BF31-B6DCFD8C1C39}"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DB32A9E-117D-4DBC-9AA2-05864E70BB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2BA24C3-B01E-47CD-B595-F9B49C2822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Some handy tips to keep in mind:</a:t>
            </a:r>
          </a:p>
        </p:txBody>
      </p:sp>
      <p:sp>
        <p:nvSpPr>
          <p:cNvPr id="37892" name="Slide Number Placeholder 3">
            <a:extLst>
              <a:ext uri="{FF2B5EF4-FFF2-40B4-BE49-F238E27FC236}">
                <a16:creationId xmlns:a16="http://schemas.microsoft.com/office/drawing/2014/main" id="{7D481B0A-36B3-4AF7-9D2D-370ED5B414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4886E7-0222-4E31-9B8F-F4F10B69C773}"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2D9F29D-12D5-41CF-AB43-F618F00B96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DBC7357-6938-4D70-8CDD-2BC8DFF845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Sometimes it’s obvious what you need to cite: a statistic, a quotation, an inserted diagram. You also want to cite specific opinions or points of view. Especially in cases where there is disagreement or controversy, you’ll need to sort out who’s who in the conversation.</a:t>
            </a:r>
          </a:p>
        </p:txBody>
      </p:sp>
      <p:sp>
        <p:nvSpPr>
          <p:cNvPr id="39940" name="Slide Number Placeholder 3">
            <a:extLst>
              <a:ext uri="{FF2B5EF4-FFF2-40B4-BE49-F238E27FC236}">
                <a16:creationId xmlns:a16="http://schemas.microsoft.com/office/drawing/2014/main" id="{975AA8C8-550F-4105-8C54-B1A52A9CF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A5C7AC-B774-4471-9856-E35392AA4547}"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E051772-D961-4508-9E04-E5EBC8B641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FA48235-946E-41A3-8718-6A7B0B2B48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49156" name="Slide Number Placeholder 3">
            <a:extLst>
              <a:ext uri="{FF2B5EF4-FFF2-40B4-BE49-F238E27FC236}">
                <a16:creationId xmlns:a16="http://schemas.microsoft.com/office/drawing/2014/main" id="{5769F8D3-32E0-49F2-BCC4-5BD3C0C3E7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D3512C-650E-4ABC-99F4-8C0F21483F6D}" type="slidenum">
              <a:rPr lang="en-US" altLang="en-US">
                <a:latin typeface="Arial" panose="020B0604020202020204" pitchFamily="34" charset="0"/>
              </a:rPr>
              <a:pPr>
                <a:spcBef>
                  <a:spcPct val="0"/>
                </a:spcBef>
              </a:pPr>
              <a:t>37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a:extLst>
              <a:ext uri="{FF2B5EF4-FFF2-40B4-BE49-F238E27FC236}">
                <a16:creationId xmlns:a16="http://schemas.microsoft.com/office/drawing/2014/main" id="{BFD21E32-F36E-4A02-9481-6A5E2A5DD06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67E8F33-1FB1-4741-8824-183DF9C22A5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51344ED-EBB3-422D-B3F5-9B6109561786}"/>
              </a:ext>
            </a:extLst>
          </p:cNvPr>
          <p:cNvSpPr>
            <a:spLocks noGrp="1" noChangeArrowheads="1"/>
          </p:cNvSpPr>
          <p:nvPr>
            <p:ph type="sldNum" sz="quarter" idx="12"/>
          </p:nvPr>
        </p:nvSpPr>
        <p:spPr>
          <a:ln/>
        </p:spPr>
        <p:txBody>
          <a:bodyPr/>
          <a:lstStyle>
            <a:lvl1pPr>
              <a:defRPr/>
            </a:lvl1pPr>
          </a:lstStyle>
          <a:p>
            <a:fld id="{8B3B07E9-B42C-43B6-B171-1679351FB1C1}" type="slidenum">
              <a:rPr lang="es-ES" altLang="en-US"/>
              <a:pPr/>
              <a:t>‹#›</a:t>
            </a:fld>
            <a:endParaRPr lang="es-ES" altLang="en-US"/>
          </a:p>
        </p:txBody>
      </p:sp>
    </p:spTree>
    <p:extLst>
      <p:ext uri="{BB962C8B-B14F-4D97-AF65-F5344CB8AC3E}">
        <p14:creationId xmlns:p14="http://schemas.microsoft.com/office/powerpoint/2010/main" val="322257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FA6B65D9-8965-4A92-8CD2-492C8F299F27}"/>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64071832-B552-414B-BB85-DBF0102D543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4290FD9E-C009-4224-85C1-8234521AF439}"/>
              </a:ext>
            </a:extLst>
          </p:cNvPr>
          <p:cNvSpPr>
            <a:spLocks noGrp="1" noChangeArrowheads="1"/>
          </p:cNvSpPr>
          <p:nvPr>
            <p:ph type="sldNum" sz="quarter" idx="12"/>
          </p:nvPr>
        </p:nvSpPr>
        <p:spPr>
          <a:ln/>
        </p:spPr>
        <p:txBody>
          <a:bodyPr/>
          <a:lstStyle>
            <a:lvl1pPr>
              <a:defRPr/>
            </a:lvl1pPr>
          </a:lstStyle>
          <a:p>
            <a:fld id="{225EAD7B-5B2C-4F63-8E32-AFCD0AA124B0}" type="slidenum">
              <a:rPr lang="es-ES" altLang="en-US"/>
              <a:pPr/>
              <a:t>‹#›</a:t>
            </a:fld>
            <a:endParaRPr lang="es-ES" altLang="en-US"/>
          </a:p>
        </p:txBody>
      </p:sp>
    </p:spTree>
    <p:extLst>
      <p:ext uri="{BB962C8B-B14F-4D97-AF65-F5344CB8AC3E}">
        <p14:creationId xmlns:p14="http://schemas.microsoft.com/office/powerpoint/2010/main" val="65512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C573F272-DD76-43B2-81C3-6D7E201C4A00}"/>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2788894A-B59B-4FA2-95E6-A8EC37A4A1E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58D36E8-F759-4714-94C1-FE7C88DC7FEA}"/>
              </a:ext>
            </a:extLst>
          </p:cNvPr>
          <p:cNvSpPr>
            <a:spLocks noGrp="1" noChangeArrowheads="1"/>
          </p:cNvSpPr>
          <p:nvPr>
            <p:ph type="sldNum" sz="quarter" idx="12"/>
          </p:nvPr>
        </p:nvSpPr>
        <p:spPr>
          <a:ln/>
        </p:spPr>
        <p:txBody>
          <a:bodyPr/>
          <a:lstStyle>
            <a:lvl1pPr>
              <a:defRPr/>
            </a:lvl1pPr>
          </a:lstStyle>
          <a:p>
            <a:fld id="{C6D48326-EBBE-4379-B7F4-D97C3ED7B728}" type="slidenum">
              <a:rPr lang="es-ES" altLang="en-US"/>
              <a:pPr/>
              <a:t>‹#›</a:t>
            </a:fld>
            <a:endParaRPr lang="es-ES" altLang="en-US"/>
          </a:p>
        </p:txBody>
      </p:sp>
    </p:spTree>
    <p:extLst>
      <p:ext uri="{BB962C8B-B14F-4D97-AF65-F5344CB8AC3E}">
        <p14:creationId xmlns:p14="http://schemas.microsoft.com/office/powerpoint/2010/main" val="392448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2BA726-C9DA-4F05-9BEA-867E4446187B}"/>
              </a:ext>
            </a:extLst>
          </p:cNvPr>
          <p:cNvSpPr>
            <a:spLocks noGrp="1" noChangeArrowheads="1"/>
          </p:cNvSpPr>
          <p:nvPr>
            <p:ph type="dt" sz="half" idx="10"/>
          </p:nvPr>
        </p:nvSpPr>
        <p:spPr>
          <a:xfrm>
            <a:off x="762000" y="6391275"/>
            <a:ext cx="2057400" cy="457200"/>
          </a:xfrm>
        </p:spPr>
        <p:txBody>
          <a:bodyPr/>
          <a:lstStyle>
            <a:lvl1pPr>
              <a:defRPr>
                <a:latin typeface="Arial" pitchFamily="34" charset="0"/>
              </a:defRPr>
            </a:lvl1pPr>
          </a:lstStyle>
          <a:p>
            <a:pPr>
              <a:defRPr/>
            </a:pPr>
            <a:endParaRPr lang="en-US" altLang="en-US"/>
          </a:p>
        </p:txBody>
      </p:sp>
      <p:sp>
        <p:nvSpPr>
          <p:cNvPr id="6" name="Footer Placeholder 5">
            <a:extLst>
              <a:ext uri="{FF2B5EF4-FFF2-40B4-BE49-F238E27FC236}">
                <a16:creationId xmlns:a16="http://schemas.microsoft.com/office/drawing/2014/main" id="{C94352D7-B9D6-48C3-88BC-C2414ADF149B}"/>
              </a:ext>
            </a:extLst>
          </p:cNvPr>
          <p:cNvSpPr>
            <a:spLocks noGrp="1" noChangeArrowheads="1"/>
          </p:cNvSpPr>
          <p:nvPr>
            <p:ph type="ftr" sz="quarter" idx="11"/>
          </p:nvPr>
        </p:nvSpPr>
        <p:spPr>
          <a:xfrm>
            <a:off x="3352800" y="6403975"/>
            <a:ext cx="2895600" cy="457200"/>
          </a:xfrm>
        </p:spPr>
        <p:txBody>
          <a:bodyPr/>
          <a:lstStyle>
            <a:lvl1pPr>
              <a:defRPr>
                <a:latin typeface="Arial"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8CAE971A-47C0-49C8-8BF6-0ADC340798F8}"/>
              </a:ext>
            </a:extLst>
          </p:cNvPr>
          <p:cNvSpPr>
            <a:spLocks noGrp="1" noChangeArrowheads="1"/>
          </p:cNvSpPr>
          <p:nvPr>
            <p:ph type="sldNum" sz="quarter" idx="12"/>
          </p:nvPr>
        </p:nvSpPr>
        <p:spPr>
          <a:xfrm>
            <a:off x="6858000" y="6400800"/>
            <a:ext cx="1600200" cy="457200"/>
          </a:xfrm>
        </p:spPr>
        <p:txBody>
          <a:bodyPr/>
          <a:lstStyle>
            <a:lvl1pPr>
              <a:defRPr/>
            </a:lvl1pPr>
          </a:lstStyle>
          <a:p>
            <a:fld id="{52102D49-DA07-44D4-9AB1-86705CAA7B90}" type="slidenum">
              <a:rPr lang="en-US" altLang="en-US"/>
              <a:pPr/>
              <a:t>‹#›</a:t>
            </a:fld>
            <a:endParaRPr lang="en-US" altLang="en-US"/>
          </a:p>
        </p:txBody>
      </p:sp>
    </p:spTree>
    <p:extLst>
      <p:ext uri="{BB962C8B-B14F-4D97-AF65-F5344CB8AC3E}">
        <p14:creationId xmlns:p14="http://schemas.microsoft.com/office/powerpoint/2010/main" val="12792855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a:extLst>
              <a:ext uri="{FF2B5EF4-FFF2-40B4-BE49-F238E27FC236}">
                <a16:creationId xmlns:a16="http://schemas.microsoft.com/office/drawing/2014/main" id="{C114F327-3968-4C7B-B0F7-C4775C36036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6F8733F-CACC-4433-B74D-5C13E87ED3D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D12B624-5670-4C32-96E5-02FAA6957FDE}"/>
              </a:ext>
            </a:extLst>
          </p:cNvPr>
          <p:cNvSpPr>
            <a:spLocks noGrp="1" noChangeArrowheads="1"/>
          </p:cNvSpPr>
          <p:nvPr>
            <p:ph type="sldNum" sz="quarter" idx="12"/>
          </p:nvPr>
        </p:nvSpPr>
        <p:spPr>
          <a:ln/>
        </p:spPr>
        <p:txBody>
          <a:bodyPr/>
          <a:lstStyle>
            <a:lvl1pPr>
              <a:defRPr/>
            </a:lvl1pPr>
          </a:lstStyle>
          <a:p>
            <a:fld id="{2067C277-4E05-404F-9579-2656629B0CB3}" type="slidenum">
              <a:rPr lang="es-ES" altLang="en-US"/>
              <a:pPr/>
              <a:t>‹#›</a:t>
            </a:fld>
            <a:endParaRPr lang="es-ES" altLang="en-US"/>
          </a:p>
        </p:txBody>
      </p:sp>
    </p:spTree>
    <p:extLst>
      <p:ext uri="{BB962C8B-B14F-4D97-AF65-F5344CB8AC3E}">
        <p14:creationId xmlns:p14="http://schemas.microsoft.com/office/powerpoint/2010/main" val="226086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0E374A77-E550-43AD-BA99-B198FAA3B7D4}"/>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E8C621E-3B2C-4186-86D4-F480A5FA409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1D1C450-CE2A-4E29-80C3-0DF972B30178}"/>
              </a:ext>
            </a:extLst>
          </p:cNvPr>
          <p:cNvSpPr>
            <a:spLocks noGrp="1" noChangeArrowheads="1"/>
          </p:cNvSpPr>
          <p:nvPr>
            <p:ph type="sldNum" sz="quarter" idx="12"/>
          </p:nvPr>
        </p:nvSpPr>
        <p:spPr>
          <a:ln/>
        </p:spPr>
        <p:txBody>
          <a:bodyPr/>
          <a:lstStyle>
            <a:lvl1pPr>
              <a:defRPr/>
            </a:lvl1pPr>
          </a:lstStyle>
          <a:p>
            <a:fld id="{62BB0E97-D6FF-49FF-B102-7AF7EF1511BC}" type="slidenum">
              <a:rPr lang="es-ES" altLang="en-US"/>
              <a:pPr/>
              <a:t>‹#›</a:t>
            </a:fld>
            <a:endParaRPr lang="es-ES" altLang="en-US"/>
          </a:p>
        </p:txBody>
      </p:sp>
    </p:spTree>
    <p:extLst>
      <p:ext uri="{BB962C8B-B14F-4D97-AF65-F5344CB8AC3E}">
        <p14:creationId xmlns:p14="http://schemas.microsoft.com/office/powerpoint/2010/main" val="1241918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CE239C-B878-4586-9936-FCEA17B2A70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C2F87674-001C-4B13-9D65-CCA5FE47D69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495CD45-39A4-4A80-AA0E-281707CCE93D}"/>
              </a:ext>
            </a:extLst>
          </p:cNvPr>
          <p:cNvSpPr>
            <a:spLocks noGrp="1" noChangeArrowheads="1"/>
          </p:cNvSpPr>
          <p:nvPr>
            <p:ph type="sldNum" sz="quarter" idx="12"/>
          </p:nvPr>
        </p:nvSpPr>
        <p:spPr>
          <a:ln/>
        </p:spPr>
        <p:txBody>
          <a:bodyPr/>
          <a:lstStyle>
            <a:lvl1pPr>
              <a:defRPr/>
            </a:lvl1pPr>
          </a:lstStyle>
          <a:p>
            <a:fld id="{E982BACB-DA7D-4071-8600-9DADF56037F8}" type="slidenum">
              <a:rPr lang="es-ES" altLang="en-US"/>
              <a:pPr/>
              <a:t>‹#›</a:t>
            </a:fld>
            <a:endParaRPr lang="es-ES" altLang="en-US"/>
          </a:p>
        </p:txBody>
      </p:sp>
    </p:spTree>
    <p:extLst>
      <p:ext uri="{BB962C8B-B14F-4D97-AF65-F5344CB8AC3E}">
        <p14:creationId xmlns:p14="http://schemas.microsoft.com/office/powerpoint/2010/main" val="941111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a:extLst>
              <a:ext uri="{FF2B5EF4-FFF2-40B4-BE49-F238E27FC236}">
                <a16:creationId xmlns:a16="http://schemas.microsoft.com/office/drawing/2014/main" id="{6279745D-323E-4852-850C-28367EBF2CF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9C032B81-296D-4910-8CDA-C4D197B720B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F919FF68-F6F5-435B-9587-649E7F09051A}"/>
              </a:ext>
            </a:extLst>
          </p:cNvPr>
          <p:cNvSpPr>
            <a:spLocks noGrp="1" noChangeArrowheads="1"/>
          </p:cNvSpPr>
          <p:nvPr>
            <p:ph type="sldNum" sz="quarter" idx="12"/>
          </p:nvPr>
        </p:nvSpPr>
        <p:spPr>
          <a:ln/>
        </p:spPr>
        <p:txBody>
          <a:bodyPr/>
          <a:lstStyle>
            <a:lvl1pPr>
              <a:defRPr/>
            </a:lvl1pPr>
          </a:lstStyle>
          <a:p>
            <a:fld id="{01E2AF44-5095-424A-9234-1881BFC1A596}" type="slidenum">
              <a:rPr lang="es-ES" altLang="en-US"/>
              <a:pPr/>
              <a:t>‹#›</a:t>
            </a:fld>
            <a:endParaRPr lang="es-ES" altLang="en-US"/>
          </a:p>
        </p:txBody>
      </p:sp>
    </p:spTree>
    <p:extLst>
      <p:ext uri="{BB962C8B-B14F-4D97-AF65-F5344CB8AC3E}">
        <p14:creationId xmlns:p14="http://schemas.microsoft.com/office/powerpoint/2010/main" val="2602145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EB6BE6A5-3EEB-42E4-9EB7-F50C0B9CECE2}"/>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5A843A7A-0739-481C-B812-4918A9A88FC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25FE4073-C024-48E5-B72C-B297B4A0CB20}"/>
              </a:ext>
            </a:extLst>
          </p:cNvPr>
          <p:cNvSpPr>
            <a:spLocks noGrp="1" noChangeArrowheads="1"/>
          </p:cNvSpPr>
          <p:nvPr>
            <p:ph type="sldNum" sz="quarter" idx="12"/>
          </p:nvPr>
        </p:nvSpPr>
        <p:spPr>
          <a:ln/>
        </p:spPr>
        <p:txBody>
          <a:bodyPr/>
          <a:lstStyle>
            <a:lvl1pPr>
              <a:defRPr/>
            </a:lvl1pPr>
          </a:lstStyle>
          <a:p>
            <a:fld id="{66C280E8-F978-433D-AF2B-22DD3EFD03C5}" type="slidenum">
              <a:rPr lang="es-ES" altLang="en-US"/>
              <a:pPr/>
              <a:t>‹#›</a:t>
            </a:fld>
            <a:endParaRPr lang="es-ES" altLang="en-US"/>
          </a:p>
        </p:txBody>
      </p:sp>
    </p:spTree>
    <p:extLst>
      <p:ext uri="{BB962C8B-B14F-4D97-AF65-F5344CB8AC3E}">
        <p14:creationId xmlns:p14="http://schemas.microsoft.com/office/powerpoint/2010/main" val="78077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38B8CC74-7E58-436D-A435-3A24642664C7}"/>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FA8B7ADB-3DDE-4676-BBC0-28472A3CCA2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73670E7A-C2CA-4108-9E3D-F927FD65804E}"/>
              </a:ext>
            </a:extLst>
          </p:cNvPr>
          <p:cNvSpPr>
            <a:spLocks noGrp="1" noChangeArrowheads="1"/>
          </p:cNvSpPr>
          <p:nvPr>
            <p:ph type="sldNum" sz="quarter" idx="12"/>
          </p:nvPr>
        </p:nvSpPr>
        <p:spPr>
          <a:ln/>
        </p:spPr>
        <p:txBody>
          <a:bodyPr/>
          <a:lstStyle>
            <a:lvl1pPr>
              <a:defRPr/>
            </a:lvl1pPr>
          </a:lstStyle>
          <a:p>
            <a:fld id="{3FBED248-FADE-450B-9FB0-7F406681132F}" type="slidenum">
              <a:rPr lang="es-ES" altLang="en-US"/>
              <a:pPr/>
              <a:t>‹#›</a:t>
            </a:fld>
            <a:endParaRPr lang="es-ES" altLang="en-US"/>
          </a:p>
        </p:txBody>
      </p:sp>
    </p:spTree>
    <p:extLst>
      <p:ext uri="{BB962C8B-B14F-4D97-AF65-F5344CB8AC3E}">
        <p14:creationId xmlns:p14="http://schemas.microsoft.com/office/powerpoint/2010/main" val="3099461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06639C-C623-4646-A970-E0D7A657BFC4}"/>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BFD80F83-D871-453A-96A3-57EF7A78543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65E4B360-AC57-4E76-8520-9613F5706EF2}"/>
              </a:ext>
            </a:extLst>
          </p:cNvPr>
          <p:cNvSpPr>
            <a:spLocks noGrp="1" noChangeArrowheads="1"/>
          </p:cNvSpPr>
          <p:nvPr>
            <p:ph type="sldNum" sz="quarter" idx="12"/>
          </p:nvPr>
        </p:nvSpPr>
        <p:spPr>
          <a:ln/>
        </p:spPr>
        <p:txBody>
          <a:bodyPr/>
          <a:lstStyle>
            <a:lvl1pPr>
              <a:defRPr/>
            </a:lvl1pPr>
          </a:lstStyle>
          <a:p>
            <a:fld id="{3CD6B035-A2C7-45CC-AF00-A91A72D36471}" type="slidenum">
              <a:rPr lang="es-ES" altLang="en-US"/>
              <a:pPr/>
              <a:t>‹#›</a:t>
            </a:fld>
            <a:endParaRPr lang="es-ES" altLang="en-US"/>
          </a:p>
        </p:txBody>
      </p:sp>
    </p:spTree>
    <p:extLst>
      <p:ext uri="{BB962C8B-B14F-4D97-AF65-F5344CB8AC3E}">
        <p14:creationId xmlns:p14="http://schemas.microsoft.com/office/powerpoint/2010/main" val="324467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552885ED-2AB5-4586-8B2B-B05341649EB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2C493703-94A9-4DB0-B835-A1EF25B629C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846E649-C2ED-4CEF-AF8D-354EAB16FCB4}"/>
              </a:ext>
            </a:extLst>
          </p:cNvPr>
          <p:cNvSpPr>
            <a:spLocks noGrp="1" noChangeArrowheads="1"/>
          </p:cNvSpPr>
          <p:nvPr>
            <p:ph type="sldNum" sz="quarter" idx="12"/>
          </p:nvPr>
        </p:nvSpPr>
        <p:spPr>
          <a:ln/>
        </p:spPr>
        <p:txBody>
          <a:bodyPr/>
          <a:lstStyle>
            <a:lvl1pPr>
              <a:defRPr/>
            </a:lvl1pPr>
          </a:lstStyle>
          <a:p>
            <a:fld id="{171A9175-387C-4159-8764-45151BB6BE0C}" type="slidenum">
              <a:rPr lang="es-ES" altLang="en-US"/>
              <a:pPr/>
              <a:t>‹#›</a:t>
            </a:fld>
            <a:endParaRPr lang="es-ES" altLang="en-US"/>
          </a:p>
        </p:txBody>
      </p:sp>
    </p:spTree>
    <p:extLst>
      <p:ext uri="{BB962C8B-B14F-4D97-AF65-F5344CB8AC3E}">
        <p14:creationId xmlns:p14="http://schemas.microsoft.com/office/powerpoint/2010/main" val="1603437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4BC1C4-2736-4F39-9FC7-E97C58A01309}"/>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F16A9981-7443-4143-BF9C-B6BC871F76D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425ED59E-C159-41C0-B29D-3B9E12978520}"/>
              </a:ext>
            </a:extLst>
          </p:cNvPr>
          <p:cNvSpPr>
            <a:spLocks noGrp="1" noChangeArrowheads="1"/>
          </p:cNvSpPr>
          <p:nvPr>
            <p:ph type="sldNum" sz="quarter" idx="12"/>
          </p:nvPr>
        </p:nvSpPr>
        <p:spPr>
          <a:ln/>
        </p:spPr>
        <p:txBody>
          <a:bodyPr/>
          <a:lstStyle>
            <a:lvl1pPr>
              <a:defRPr/>
            </a:lvl1pPr>
          </a:lstStyle>
          <a:p>
            <a:fld id="{88B18991-B5A9-4B8B-8D57-743EE26AC7C8}" type="slidenum">
              <a:rPr lang="es-ES" altLang="en-US"/>
              <a:pPr/>
              <a:t>‹#›</a:t>
            </a:fld>
            <a:endParaRPr lang="es-ES" altLang="en-US"/>
          </a:p>
        </p:txBody>
      </p:sp>
    </p:spTree>
    <p:extLst>
      <p:ext uri="{BB962C8B-B14F-4D97-AF65-F5344CB8AC3E}">
        <p14:creationId xmlns:p14="http://schemas.microsoft.com/office/powerpoint/2010/main" val="2434258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DD401E5-303F-486D-99D4-6E636BA35A81}"/>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88EB206D-AEF0-43F6-A040-28A85C09B76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C86E0546-E43F-4BF5-964E-2CCB1DD8209B}"/>
              </a:ext>
            </a:extLst>
          </p:cNvPr>
          <p:cNvSpPr>
            <a:spLocks noGrp="1" noChangeArrowheads="1"/>
          </p:cNvSpPr>
          <p:nvPr>
            <p:ph type="sldNum" sz="quarter" idx="12"/>
          </p:nvPr>
        </p:nvSpPr>
        <p:spPr>
          <a:ln/>
        </p:spPr>
        <p:txBody>
          <a:bodyPr/>
          <a:lstStyle>
            <a:lvl1pPr>
              <a:defRPr/>
            </a:lvl1pPr>
          </a:lstStyle>
          <a:p>
            <a:fld id="{2FF500EB-AE4A-44B3-B8A6-FBAB46337628}" type="slidenum">
              <a:rPr lang="es-ES" altLang="en-US"/>
              <a:pPr/>
              <a:t>‹#›</a:t>
            </a:fld>
            <a:endParaRPr lang="es-ES" altLang="en-US"/>
          </a:p>
        </p:txBody>
      </p:sp>
    </p:spTree>
    <p:extLst>
      <p:ext uri="{BB962C8B-B14F-4D97-AF65-F5344CB8AC3E}">
        <p14:creationId xmlns:p14="http://schemas.microsoft.com/office/powerpoint/2010/main" val="54925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5D398017-995D-41F6-B6D4-652FF37AD40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E7A114DE-66BE-49E7-BF96-CED189347CE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8A394CA0-BD3A-45E9-AFBF-02FAE156FF31}"/>
              </a:ext>
            </a:extLst>
          </p:cNvPr>
          <p:cNvSpPr>
            <a:spLocks noGrp="1" noChangeArrowheads="1"/>
          </p:cNvSpPr>
          <p:nvPr>
            <p:ph type="sldNum" sz="quarter" idx="12"/>
          </p:nvPr>
        </p:nvSpPr>
        <p:spPr>
          <a:ln/>
        </p:spPr>
        <p:txBody>
          <a:bodyPr/>
          <a:lstStyle>
            <a:lvl1pPr>
              <a:defRPr/>
            </a:lvl1pPr>
          </a:lstStyle>
          <a:p>
            <a:fld id="{87804673-11BE-40DA-8339-C1F0FA83204B}" type="slidenum">
              <a:rPr lang="es-ES" altLang="en-US"/>
              <a:pPr/>
              <a:t>‹#›</a:t>
            </a:fld>
            <a:endParaRPr lang="es-ES" altLang="en-US"/>
          </a:p>
        </p:txBody>
      </p:sp>
    </p:spTree>
    <p:extLst>
      <p:ext uri="{BB962C8B-B14F-4D97-AF65-F5344CB8AC3E}">
        <p14:creationId xmlns:p14="http://schemas.microsoft.com/office/powerpoint/2010/main" val="250553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DCD6677F-7465-449B-A74A-DED9D744B5B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8178FFB5-6424-40A1-80C2-B707B836B68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16B1F6DA-681B-40DB-9807-8B97CA79CD01}"/>
              </a:ext>
            </a:extLst>
          </p:cNvPr>
          <p:cNvSpPr>
            <a:spLocks noGrp="1" noChangeArrowheads="1"/>
          </p:cNvSpPr>
          <p:nvPr>
            <p:ph type="sldNum" sz="quarter" idx="12"/>
          </p:nvPr>
        </p:nvSpPr>
        <p:spPr>
          <a:ln/>
        </p:spPr>
        <p:txBody>
          <a:bodyPr/>
          <a:lstStyle>
            <a:lvl1pPr>
              <a:defRPr/>
            </a:lvl1pPr>
          </a:lstStyle>
          <a:p>
            <a:fld id="{F06C0364-17A3-42AD-B01E-0D99AB360F66}" type="slidenum">
              <a:rPr lang="es-ES" altLang="en-US"/>
              <a:pPr/>
              <a:t>‹#›</a:t>
            </a:fld>
            <a:endParaRPr lang="es-ES" altLang="en-US"/>
          </a:p>
        </p:txBody>
      </p:sp>
    </p:spTree>
    <p:extLst>
      <p:ext uri="{BB962C8B-B14F-4D97-AF65-F5344CB8AC3E}">
        <p14:creationId xmlns:p14="http://schemas.microsoft.com/office/powerpoint/2010/main" val="1578051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422C7A-0799-46CB-9081-8CB99E06A415}"/>
              </a:ext>
            </a:extLst>
          </p:cNvPr>
          <p:cNvSpPr>
            <a:spLocks noGrp="1" noChangeArrowheads="1"/>
          </p:cNvSpPr>
          <p:nvPr>
            <p:ph type="dt" sz="half" idx="10"/>
          </p:nvPr>
        </p:nvSpPr>
        <p:spPr>
          <a:xfrm>
            <a:off x="762000" y="6391275"/>
            <a:ext cx="2057400" cy="457200"/>
          </a:xfrm>
        </p:spPr>
        <p:txBody>
          <a:bodyPr/>
          <a:lstStyle>
            <a:lvl1pPr>
              <a:defRPr>
                <a:latin typeface="Arial" pitchFamily="34" charset="0"/>
              </a:defRPr>
            </a:lvl1pPr>
          </a:lstStyle>
          <a:p>
            <a:pPr>
              <a:defRPr/>
            </a:pPr>
            <a:endParaRPr lang="en-US" altLang="en-US"/>
          </a:p>
        </p:txBody>
      </p:sp>
      <p:sp>
        <p:nvSpPr>
          <p:cNvPr id="6" name="Footer Placeholder 5">
            <a:extLst>
              <a:ext uri="{FF2B5EF4-FFF2-40B4-BE49-F238E27FC236}">
                <a16:creationId xmlns:a16="http://schemas.microsoft.com/office/drawing/2014/main" id="{CDC79814-82BC-4DFD-9170-DABE80BA21FD}"/>
              </a:ext>
            </a:extLst>
          </p:cNvPr>
          <p:cNvSpPr>
            <a:spLocks noGrp="1" noChangeArrowheads="1"/>
          </p:cNvSpPr>
          <p:nvPr>
            <p:ph type="ftr" sz="quarter" idx="11"/>
          </p:nvPr>
        </p:nvSpPr>
        <p:spPr>
          <a:xfrm>
            <a:off x="3352800" y="6403975"/>
            <a:ext cx="2895600" cy="457200"/>
          </a:xfrm>
        </p:spPr>
        <p:txBody>
          <a:bodyPr/>
          <a:lstStyle>
            <a:lvl1pPr>
              <a:defRPr>
                <a:latin typeface="Arial"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0AC632EB-DCA1-43B2-B19F-B6FE8CBEC9B7}"/>
              </a:ext>
            </a:extLst>
          </p:cNvPr>
          <p:cNvSpPr>
            <a:spLocks noGrp="1" noChangeArrowheads="1"/>
          </p:cNvSpPr>
          <p:nvPr>
            <p:ph type="sldNum" sz="quarter" idx="12"/>
          </p:nvPr>
        </p:nvSpPr>
        <p:spPr>
          <a:xfrm>
            <a:off x="6858000" y="6400800"/>
            <a:ext cx="1600200" cy="457200"/>
          </a:xfrm>
        </p:spPr>
        <p:txBody>
          <a:bodyPr/>
          <a:lstStyle>
            <a:lvl1pPr>
              <a:defRPr/>
            </a:lvl1pPr>
          </a:lstStyle>
          <a:p>
            <a:fld id="{D466A2DB-83C7-44B3-BA41-00A4C90C8777}" type="slidenum">
              <a:rPr lang="en-US" altLang="en-US"/>
              <a:pPr/>
              <a:t>‹#›</a:t>
            </a:fld>
            <a:endParaRPr lang="en-US" altLang="en-US"/>
          </a:p>
        </p:txBody>
      </p:sp>
    </p:spTree>
    <p:extLst>
      <p:ext uri="{BB962C8B-B14F-4D97-AF65-F5344CB8AC3E}">
        <p14:creationId xmlns:p14="http://schemas.microsoft.com/office/powerpoint/2010/main" val="101752155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7EA38F-A8F3-493A-9DF3-A75E8C6749B5}"/>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E34D6C36-C059-456A-B24E-4DEAABFDF6B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84D8963-AFCB-4A9E-9E39-4E56F659B9D1}"/>
              </a:ext>
            </a:extLst>
          </p:cNvPr>
          <p:cNvSpPr>
            <a:spLocks noGrp="1" noChangeArrowheads="1"/>
          </p:cNvSpPr>
          <p:nvPr>
            <p:ph type="sldNum" sz="quarter" idx="12"/>
          </p:nvPr>
        </p:nvSpPr>
        <p:spPr>
          <a:ln/>
        </p:spPr>
        <p:txBody>
          <a:bodyPr/>
          <a:lstStyle>
            <a:lvl1pPr>
              <a:defRPr/>
            </a:lvl1pPr>
          </a:lstStyle>
          <a:p>
            <a:fld id="{AA195216-3712-4F92-A6F9-82C3841DECED}" type="slidenum">
              <a:rPr lang="es-ES" altLang="en-US"/>
              <a:pPr/>
              <a:t>‹#›</a:t>
            </a:fld>
            <a:endParaRPr lang="es-ES" altLang="en-US"/>
          </a:p>
        </p:txBody>
      </p:sp>
    </p:spTree>
    <p:extLst>
      <p:ext uri="{BB962C8B-B14F-4D97-AF65-F5344CB8AC3E}">
        <p14:creationId xmlns:p14="http://schemas.microsoft.com/office/powerpoint/2010/main" val="192266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a:extLst>
              <a:ext uri="{FF2B5EF4-FFF2-40B4-BE49-F238E27FC236}">
                <a16:creationId xmlns:a16="http://schemas.microsoft.com/office/drawing/2014/main" id="{7081FF43-25D3-49C8-AD8E-9124FC05B38F}"/>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BDBC6C84-7705-4709-8C33-92DE7B2DBEE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B115443D-C0FD-40E6-913F-3D2FF6BCF478}"/>
              </a:ext>
            </a:extLst>
          </p:cNvPr>
          <p:cNvSpPr>
            <a:spLocks noGrp="1" noChangeArrowheads="1"/>
          </p:cNvSpPr>
          <p:nvPr>
            <p:ph type="sldNum" sz="quarter" idx="12"/>
          </p:nvPr>
        </p:nvSpPr>
        <p:spPr>
          <a:ln/>
        </p:spPr>
        <p:txBody>
          <a:bodyPr/>
          <a:lstStyle>
            <a:lvl1pPr>
              <a:defRPr/>
            </a:lvl1pPr>
          </a:lstStyle>
          <a:p>
            <a:fld id="{A1210BAC-2818-436A-BAED-9B4333FC5D9C}" type="slidenum">
              <a:rPr lang="es-ES" altLang="en-US"/>
              <a:pPr/>
              <a:t>‹#›</a:t>
            </a:fld>
            <a:endParaRPr lang="es-ES" altLang="en-US"/>
          </a:p>
        </p:txBody>
      </p:sp>
    </p:spTree>
    <p:extLst>
      <p:ext uri="{BB962C8B-B14F-4D97-AF65-F5344CB8AC3E}">
        <p14:creationId xmlns:p14="http://schemas.microsoft.com/office/powerpoint/2010/main" val="187394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BD1D7B05-9716-4CDB-9AC7-547152AB160F}"/>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957923C4-E9B7-4A20-80B0-D0E727152E8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88143D5E-987E-47E3-BB10-8AE7972DB9B1}"/>
              </a:ext>
            </a:extLst>
          </p:cNvPr>
          <p:cNvSpPr>
            <a:spLocks noGrp="1" noChangeArrowheads="1"/>
          </p:cNvSpPr>
          <p:nvPr>
            <p:ph type="sldNum" sz="quarter" idx="12"/>
          </p:nvPr>
        </p:nvSpPr>
        <p:spPr>
          <a:ln/>
        </p:spPr>
        <p:txBody>
          <a:bodyPr/>
          <a:lstStyle>
            <a:lvl1pPr>
              <a:defRPr/>
            </a:lvl1pPr>
          </a:lstStyle>
          <a:p>
            <a:fld id="{E3317BE5-E6D4-4FC2-ACF6-35435FEC99A9}" type="slidenum">
              <a:rPr lang="es-ES" altLang="en-US"/>
              <a:pPr/>
              <a:t>‹#›</a:t>
            </a:fld>
            <a:endParaRPr lang="es-ES" altLang="en-US"/>
          </a:p>
        </p:txBody>
      </p:sp>
    </p:spTree>
    <p:extLst>
      <p:ext uri="{BB962C8B-B14F-4D97-AF65-F5344CB8AC3E}">
        <p14:creationId xmlns:p14="http://schemas.microsoft.com/office/powerpoint/2010/main" val="246625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ED07583E-CAF8-43FA-A6EB-E6264523DA81}"/>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F4417AFB-C6F9-4256-9CD5-7EBA29973E3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3DA4D794-AD90-450F-A494-950AFC9A1A8B}"/>
              </a:ext>
            </a:extLst>
          </p:cNvPr>
          <p:cNvSpPr>
            <a:spLocks noGrp="1" noChangeArrowheads="1"/>
          </p:cNvSpPr>
          <p:nvPr>
            <p:ph type="sldNum" sz="quarter" idx="12"/>
          </p:nvPr>
        </p:nvSpPr>
        <p:spPr>
          <a:ln/>
        </p:spPr>
        <p:txBody>
          <a:bodyPr/>
          <a:lstStyle>
            <a:lvl1pPr>
              <a:defRPr/>
            </a:lvl1pPr>
          </a:lstStyle>
          <a:p>
            <a:fld id="{66FC39FA-2259-461C-B516-E9BA7DE58FED}" type="slidenum">
              <a:rPr lang="es-ES" altLang="en-US"/>
              <a:pPr/>
              <a:t>‹#›</a:t>
            </a:fld>
            <a:endParaRPr lang="es-ES" altLang="en-US"/>
          </a:p>
        </p:txBody>
      </p:sp>
    </p:spTree>
    <p:extLst>
      <p:ext uri="{BB962C8B-B14F-4D97-AF65-F5344CB8AC3E}">
        <p14:creationId xmlns:p14="http://schemas.microsoft.com/office/powerpoint/2010/main" val="258023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B2BD5C-61CE-4420-902C-10BEC083A1E9}"/>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6425D7BC-FCCE-4C9A-8538-66F189554FF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A296616E-13CD-4791-B3D1-8963F5A146B6}"/>
              </a:ext>
            </a:extLst>
          </p:cNvPr>
          <p:cNvSpPr>
            <a:spLocks noGrp="1" noChangeArrowheads="1"/>
          </p:cNvSpPr>
          <p:nvPr>
            <p:ph type="sldNum" sz="quarter" idx="12"/>
          </p:nvPr>
        </p:nvSpPr>
        <p:spPr>
          <a:ln/>
        </p:spPr>
        <p:txBody>
          <a:bodyPr/>
          <a:lstStyle>
            <a:lvl1pPr>
              <a:defRPr/>
            </a:lvl1pPr>
          </a:lstStyle>
          <a:p>
            <a:fld id="{345129D7-1CE5-4170-B5DA-7CE284986982}" type="slidenum">
              <a:rPr lang="es-ES" altLang="en-US"/>
              <a:pPr/>
              <a:t>‹#›</a:t>
            </a:fld>
            <a:endParaRPr lang="es-ES" altLang="en-US"/>
          </a:p>
        </p:txBody>
      </p:sp>
    </p:spTree>
    <p:extLst>
      <p:ext uri="{BB962C8B-B14F-4D97-AF65-F5344CB8AC3E}">
        <p14:creationId xmlns:p14="http://schemas.microsoft.com/office/powerpoint/2010/main" val="426849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284EA2-2CFC-4408-9E0E-9CB973940DB2}"/>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B769F469-285B-4B25-BA1D-DA7128AE649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B6CE75C4-D33E-40AE-BFDD-D5B4421DDE02}"/>
              </a:ext>
            </a:extLst>
          </p:cNvPr>
          <p:cNvSpPr>
            <a:spLocks noGrp="1" noChangeArrowheads="1"/>
          </p:cNvSpPr>
          <p:nvPr>
            <p:ph type="sldNum" sz="quarter" idx="12"/>
          </p:nvPr>
        </p:nvSpPr>
        <p:spPr>
          <a:ln/>
        </p:spPr>
        <p:txBody>
          <a:bodyPr/>
          <a:lstStyle>
            <a:lvl1pPr>
              <a:defRPr/>
            </a:lvl1pPr>
          </a:lstStyle>
          <a:p>
            <a:fld id="{25950B5E-313B-4F20-B34E-B01716750F3A}" type="slidenum">
              <a:rPr lang="es-ES" altLang="en-US"/>
              <a:pPr/>
              <a:t>‹#›</a:t>
            </a:fld>
            <a:endParaRPr lang="es-ES" altLang="en-US"/>
          </a:p>
        </p:txBody>
      </p:sp>
    </p:spTree>
    <p:extLst>
      <p:ext uri="{BB962C8B-B14F-4D97-AF65-F5344CB8AC3E}">
        <p14:creationId xmlns:p14="http://schemas.microsoft.com/office/powerpoint/2010/main" val="26995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64AE05-5CED-4746-B310-E9885DFDCAEA}"/>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23B28355-B067-4E2C-993C-BE25B9F483B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1379BEA8-2B0B-4E82-B10E-2CF597E94363}"/>
              </a:ext>
            </a:extLst>
          </p:cNvPr>
          <p:cNvSpPr>
            <a:spLocks noGrp="1" noChangeArrowheads="1"/>
          </p:cNvSpPr>
          <p:nvPr>
            <p:ph type="sldNum" sz="quarter" idx="12"/>
          </p:nvPr>
        </p:nvSpPr>
        <p:spPr>
          <a:ln/>
        </p:spPr>
        <p:txBody>
          <a:bodyPr/>
          <a:lstStyle>
            <a:lvl1pPr>
              <a:defRPr/>
            </a:lvl1pPr>
          </a:lstStyle>
          <a:p>
            <a:fld id="{7F6A65A8-BECC-4D2F-A275-652820D28C76}" type="slidenum">
              <a:rPr lang="es-ES" altLang="en-US"/>
              <a:pPr/>
              <a:t>‹#›</a:t>
            </a:fld>
            <a:endParaRPr lang="es-ES" altLang="en-US"/>
          </a:p>
        </p:txBody>
      </p:sp>
    </p:spTree>
    <p:extLst>
      <p:ext uri="{BB962C8B-B14F-4D97-AF65-F5344CB8AC3E}">
        <p14:creationId xmlns:p14="http://schemas.microsoft.com/office/powerpoint/2010/main" val="305891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D94226-7C68-4855-A4C5-ADA6CA8ABED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22DA3793-88D3-46FC-AE94-E8ACAAB5DA6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D0F1719A-546C-4FB5-AB2D-5523340D234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F9DFF4AC-36B9-46EE-92D1-E1F1352F47B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0C6D42BC-883A-408E-A4B4-2C68DDEF884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AE2EBF9-B12B-4B67-A952-08AB623E8239}"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C74AC5A-C6AC-407F-BA70-45D7045D954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2051" name="Rectangle 3">
            <a:extLst>
              <a:ext uri="{FF2B5EF4-FFF2-40B4-BE49-F238E27FC236}">
                <a16:creationId xmlns:a16="http://schemas.microsoft.com/office/drawing/2014/main" id="{376F78FC-F34F-4E52-9EDB-9770D0A94EB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60878AD9-9624-4E54-976D-7941E745D78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prstClr val="black"/>
                </a:solidFill>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BA96EFF7-75BA-4A2C-A59D-FA646F98AF2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prstClr val="black"/>
                </a:solidFill>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9109CEFB-A58C-45DF-A161-EA16A6756E4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9872782C-B2A4-4C40-A2CB-4CBA47B38205}"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Om_CcmIHLAhXCtBoKHfqTDiMQjRwIBw&amp;url=http://www.the-scientist.com/?articles.view/articleNo/41372/title/Study--Scientists-Witness-Plagiarism-Often/&amp;psig=AFQjCNEx4GOQPV8FMoo8Qe_n0ppsChMzcQ&amp;ust=1455880595139008"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rwOJvWhF_0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hyperlink" Target="http://www.m-w.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jXk6v70f7KAhWBKhoKHasGCXIQjRwIBw&amp;url=http://clic.es/teaching-english/tasks-that-work/&amp;bvm=bv.114195076,d.d2s&amp;psig=AFQjCNE-UcYQ3qBxmDjeuguL56Y32F_o1A&amp;ust=1455793049494017"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za/url?sa=i&amp;rct=j&amp;q=&amp;esrc=s&amp;source=images&amp;cd=&amp;cad=rja&amp;uact=8&amp;ved=0ahUKEwid_IKTz_7KAhXHnRoKHfZVDpkQjRwIBw&amp;url=http://digiwonk.wonderhowto.com/how-to/automate-proper-source-citation-using-apa-mla-chicago-standards-for-your-research-papers-0146004/&amp;bvm=bv.114195076,d.d2s&amp;psig=AFQjCNGONTR6t7ZByOX6jMZB_KYgeEcIbw&amp;ust=1455792207475446"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150">
            <a:extLst>
              <a:ext uri="{FF2B5EF4-FFF2-40B4-BE49-F238E27FC236}">
                <a16:creationId xmlns:a16="http://schemas.microsoft.com/office/drawing/2014/main" id="{B8251E99-2361-4D8C-ADF4-82A8D1F682D1}"/>
              </a:ext>
            </a:extLst>
          </p:cNvPr>
          <p:cNvSpPr>
            <a:spLocks noGrp="1" noChangeArrowheads="1"/>
          </p:cNvSpPr>
          <p:nvPr>
            <p:ph type="ctrTitle"/>
          </p:nvPr>
        </p:nvSpPr>
        <p:spPr>
          <a:xfrm>
            <a:off x="179388" y="2420938"/>
            <a:ext cx="6337300" cy="2160587"/>
          </a:xfrm>
        </p:spPr>
        <p:txBody>
          <a:bodyPr/>
          <a:lstStyle/>
          <a:p>
            <a:pPr algn="l" eaLnBrk="1" hangingPunct="1"/>
            <a:br>
              <a:rPr lang="en-ZA" altLang="en-US" sz="6000" b="1">
                <a:solidFill>
                  <a:schemeClr val="bg1"/>
                </a:solidFill>
                <a:latin typeface="Calibri" panose="020F0502020204030204" pitchFamily="34" charset="0"/>
              </a:rPr>
            </a:br>
            <a:br>
              <a:rPr lang="en-ZA" altLang="en-US" sz="6000" b="1">
                <a:solidFill>
                  <a:schemeClr val="bg1"/>
                </a:solidFill>
                <a:latin typeface="Calibri" panose="020F0502020204030204" pitchFamily="34" charset="0"/>
              </a:rPr>
            </a:br>
            <a:r>
              <a:rPr lang="en-ZA" altLang="en-US" sz="6000" b="1">
                <a:solidFill>
                  <a:srgbClr val="FFFF00"/>
                </a:solidFill>
                <a:latin typeface="Calibri" panose="020F0502020204030204" pitchFamily="34" charset="0"/>
              </a:rPr>
              <a:t>What is Plagiarism </a:t>
            </a:r>
            <a:br>
              <a:rPr lang="en-ZA" altLang="en-US" sz="6000" b="1">
                <a:solidFill>
                  <a:srgbClr val="FFFF00"/>
                </a:solidFill>
                <a:latin typeface="Calibri" panose="020F0502020204030204" pitchFamily="34" charset="0"/>
              </a:rPr>
            </a:br>
            <a:r>
              <a:rPr lang="en-ZA" altLang="en-US" sz="6000" b="1">
                <a:solidFill>
                  <a:srgbClr val="FFFF00"/>
                </a:solidFill>
                <a:latin typeface="Calibri" panose="020F0502020204030204" pitchFamily="34" charset="0"/>
              </a:rPr>
              <a:t>and How Can You Avoid it?</a:t>
            </a:r>
            <a:br>
              <a:rPr lang="en-ZA" altLang="en-US" sz="6000" b="1">
                <a:solidFill>
                  <a:srgbClr val="FFFF00"/>
                </a:solidFill>
                <a:latin typeface="Calibri" panose="020F0502020204030204" pitchFamily="34" charset="0"/>
              </a:rPr>
            </a:br>
            <a:endParaRPr lang="es-ES" altLang="en-US" sz="6000" b="1">
              <a:solidFill>
                <a:srgbClr val="FFFF00"/>
              </a:solidFill>
              <a:latin typeface="Calibri" panose="020F0502020204030204" pitchFamily="34" charset="0"/>
            </a:endParaRPr>
          </a:p>
        </p:txBody>
      </p:sp>
      <p:sp>
        <p:nvSpPr>
          <p:cNvPr id="6147" name="Rectangle 169">
            <a:extLst>
              <a:ext uri="{FF2B5EF4-FFF2-40B4-BE49-F238E27FC236}">
                <a16:creationId xmlns:a16="http://schemas.microsoft.com/office/drawing/2014/main" id="{558C2180-C297-4A4C-8744-2235409D319D}"/>
              </a:ext>
            </a:extLst>
          </p:cNvPr>
          <p:cNvSpPr>
            <a:spLocks noChangeArrowheads="1"/>
          </p:cNvSpPr>
          <p:nvPr/>
        </p:nvSpPr>
        <p:spPr bwMode="auto">
          <a:xfrm>
            <a:off x="179388" y="5516563"/>
            <a:ext cx="446405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ZA" altLang="en-US" sz="1200" b="1">
                <a:solidFill>
                  <a:schemeClr val="bg1"/>
                </a:solidFill>
                <a:latin typeface="Calibri" panose="020F0502020204030204" pitchFamily="34" charset="0"/>
              </a:rPr>
              <a:t>Adopted from McGowan (2011), E. Hansen (2006), M. Mirka (2004)</a:t>
            </a:r>
            <a:br>
              <a:rPr lang="en-ZA" altLang="en-US" sz="1200" b="1">
                <a:solidFill>
                  <a:schemeClr val="bg1"/>
                </a:solidFill>
                <a:latin typeface="Calibri" panose="020F0502020204030204" pitchFamily="34" charset="0"/>
              </a:rPr>
            </a:br>
            <a:endParaRPr lang="es-ES" altLang="en-US" sz="1200" b="1">
              <a:solidFill>
                <a:schemeClr val="bg1"/>
              </a:solidFill>
            </a:endParaRPr>
          </a:p>
        </p:txBody>
      </p:sp>
      <p:pic>
        <p:nvPicPr>
          <p:cNvPr id="4" name="irc_mi" descr="http://www.the-scientist.com/images/Nutshell/November2014NewFolder/plagiarism%20full.jpg">
            <a:hlinkClick r:id="rId3"/>
            <a:extLst>
              <a:ext uri="{FF2B5EF4-FFF2-40B4-BE49-F238E27FC236}">
                <a16:creationId xmlns:a16="http://schemas.microsoft.com/office/drawing/2014/main" id="{64F99EAB-42B1-492D-90B8-627786C83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616" y="183482"/>
            <a:ext cx="3647857" cy="2525439"/>
          </a:xfrm>
          <a:prstGeom prst="rect">
            <a:avLst/>
          </a:prstGeom>
          <a:noFill/>
          <a:ln>
            <a:noFill/>
          </a:ln>
          <a:effectLst>
            <a:glow rad="279400">
              <a:schemeClr val="accent1">
                <a:lumMod val="5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
            <a:extLst>
              <a:ext uri="{FF2B5EF4-FFF2-40B4-BE49-F238E27FC236}">
                <a16:creationId xmlns:a16="http://schemas.microsoft.com/office/drawing/2014/main" id="{A613FD8C-1E4F-4EC9-9029-2E4E8561EB8F}"/>
              </a:ext>
            </a:extLst>
          </p:cNvPr>
          <p:cNvSpPr>
            <a:spLocks noChangeArrowheads="1"/>
          </p:cNvSpPr>
          <p:nvPr/>
        </p:nvSpPr>
        <p:spPr bwMode="auto">
          <a:xfrm>
            <a:off x="5580063" y="2532063"/>
            <a:ext cx="28082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800">
                <a:latin typeface="Calibri" panose="020F0502020204030204" pitchFamily="34" charset="0"/>
              </a:rPr>
              <a:t>http://nextgen.wvnet.edu/Courses/lesson.php?</a:t>
            </a:r>
          </a:p>
          <a:p>
            <a:pPr algn="ctr" eaLnBrk="1" hangingPunct="1">
              <a:spcBef>
                <a:spcPct val="0"/>
              </a:spcBef>
              <a:buFontTx/>
              <a:buNone/>
            </a:pPr>
            <a:endParaRPr lang="en-ZA"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582490F-43D5-46E1-AD44-69F779F550A5}"/>
              </a:ext>
            </a:extLst>
          </p:cNvPr>
          <p:cNvSpPr>
            <a:spLocks noChangeArrowheads="1"/>
          </p:cNvSpPr>
          <p:nvPr/>
        </p:nvSpPr>
        <p:spPr bwMode="auto">
          <a:xfrm>
            <a:off x="381000" y="609600"/>
            <a:ext cx="843915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ZA" altLang="en-US" sz="900">
              <a:solidFill>
                <a:srgbClr val="FF0000"/>
              </a:solidFill>
              <a:latin typeface="Comic Sans MS" panose="030F0702030302020204" pitchFamily="66" charset="0"/>
            </a:endParaRPr>
          </a:p>
          <a:p>
            <a:pPr eaLnBrk="1" hangingPunct="1">
              <a:spcBef>
                <a:spcPct val="0"/>
              </a:spcBef>
              <a:buFontTx/>
              <a:buNone/>
            </a:pPr>
            <a:endParaRPr lang="en-ZA" altLang="en-US" sz="900">
              <a:solidFill>
                <a:srgbClr val="FF0000"/>
              </a:solidFill>
              <a:latin typeface="Comic Sans MS" panose="030F0702030302020204" pitchFamily="66" charset="0"/>
            </a:endParaRPr>
          </a:p>
          <a:p>
            <a:pPr eaLnBrk="1" hangingPunct="1">
              <a:spcBef>
                <a:spcPct val="0"/>
              </a:spcBef>
              <a:buFontTx/>
              <a:buNone/>
            </a:pPr>
            <a:endParaRPr lang="en-ZA" altLang="en-US" sz="1800">
              <a:solidFill>
                <a:srgbClr val="FF0000"/>
              </a:solidFill>
              <a:latin typeface="Comic Sans MS" panose="030F0702030302020204" pitchFamily="66" charset="0"/>
            </a:endParaRPr>
          </a:p>
          <a:p>
            <a:pPr eaLnBrk="1" hangingPunct="1">
              <a:spcBef>
                <a:spcPct val="0"/>
              </a:spcBef>
              <a:buFontTx/>
              <a:buNone/>
            </a:pPr>
            <a:endParaRPr lang="en-ZA" altLang="en-US" sz="1000">
              <a:solidFill>
                <a:srgbClr val="FF0000"/>
              </a:solidFill>
              <a:latin typeface="Comic Sans MS" panose="030F0702030302020204" pitchFamily="66" charset="0"/>
            </a:endParaRPr>
          </a:p>
          <a:p>
            <a:pPr eaLnBrk="1" hangingPunct="1">
              <a:spcBef>
                <a:spcPct val="0"/>
              </a:spcBef>
              <a:buFontTx/>
              <a:buNone/>
            </a:pPr>
            <a:r>
              <a:rPr lang="en-ZA" altLang="en-US" sz="1800">
                <a:solidFill>
                  <a:srgbClr val="FF0000"/>
                </a:solidFill>
                <a:latin typeface="Comic Sans MS" panose="030F0702030302020204" pitchFamily="66" charset="0"/>
              </a:rPr>
              <a:t>…In matters involving students, the Tribunal may: </a:t>
            </a:r>
          </a:p>
          <a:p>
            <a:pPr eaLnBrk="1" hangingPunct="1">
              <a:spcBef>
                <a:spcPct val="0"/>
              </a:spcBef>
              <a:buFontTx/>
              <a:buNone/>
            </a:pPr>
            <a:r>
              <a:rPr lang="en-ZA" altLang="en-US" sz="1800">
                <a:latin typeface="Comic Sans MS" panose="030F0702030302020204" pitchFamily="66" charset="0"/>
              </a:rPr>
              <a:t>(i) Exclude a student from UNIZULU, either permanently or for a specific period; provided that if permanent exclusion is considered to be the appropriate sanction, the matter must be referred to the Vice-Chancellor for confirmation. </a:t>
            </a:r>
          </a:p>
          <a:p>
            <a:pPr eaLnBrk="1" hangingPunct="1">
              <a:spcBef>
                <a:spcPct val="0"/>
              </a:spcBef>
              <a:buFontTx/>
              <a:buNone/>
            </a:pPr>
            <a:r>
              <a:rPr lang="en-ZA" altLang="en-US" sz="1800">
                <a:latin typeface="Comic Sans MS" panose="030F0702030302020204" pitchFamily="66" charset="0"/>
              </a:rPr>
              <a:t>(ii) Withdraw a student’s Duly Performed certificate </a:t>
            </a:r>
          </a:p>
          <a:p>
            <a:pPr eaLnBrk="1" hangingPunct="1">
              <a:spcBef>
                <a:spcPct val="0"/>
              </a:spcBef>
              <a:buFontTx/>
              <a:buNone/>
            </a:pPr>
            <a:r>
              <a:rPr lang="en-ZA" altLang="en-US" sz="1800">
                <a:latin typeface="Comic Sans MS" panose="030F0702030302020204" pitchFamily="66" charset="0"/>
              </a:rPr>
              <a:t>(iii) Reduce the mark awarded to a student, or award a mark of zero </a:t>
            </a:r>
          </a:p>
          <a:p>
            <a:pPr eaLnBrk="1" hangingPunct="1">
              <a:spcBef>
                <a:spcPct val="0"/>
              </a:spcBef>
              <a:buFontTx/>
              <a:buNone/>
            </a:pPr>
            <a:r>
              <a:rPr lang="en-ZA" altLang="en-US" sz="1800">
                <a:latin typeface="Comic Sans MS" panose="030F0702030302020204" pitchFamily="66" charset="0"/>
              </a:rPr>
              <a:t>(iv) Order that a student should redo the work to the satisfaction of the Head of Department and/or lecturer </a:t>
            </a:r>
          </a:p>
          <a:p>
            <a:pPr eaLnBrk="1" hangingPunct="1">
              <a:spcBef>
                <a:spcPct val="0"/>
              </a:spcBef>
              <a:buFontTx/>
              <a:buNone/>
            </a:pPr>
            <a:r>
              <a:rPr lang="en-ZA" altLang="en-US" sz="1800">
                <a:latin typeface="Comic Sans MS" panose="030F0702030302020204" pitchFamily="66" charset="0"/>
              </a:rPr>
              <a:t>(v) Issue a written warning to a student </a:t>
            </a:r>
          </a:p>
          <a:p>
            <a:pPr eaLnBrk="1" hangingPunct="1">
              <a:spcBef>
                <a:spcPct val="0"/>
              </a:spcBef>
              <a:buFontTx/>
              <a:buNone/>
            </a:pPr>
            <a:r>
              <a:rPr lang="en-ZA" altLang="en-US" sz="1800">
                <a:latin typeface="Comic Sans MS" panose="030F0702030302020204" pitchFamily="66" charset="0"/>
              </a:rPr>
              <a:t>(vi) </a:t>
            </a:r>
            <a:r>
              <a:rPr lang="en-ZA" altLang="en-US" sz="1800">
                <a:solidFill>
                  <a:srgbClr val="FF0000"/>
                </a:solidFill>
                <a:latin typeface="Comic Sans MS" panose="030F0702030302020204" pitchFamily="66" charset="0"/>
              </a:rPr>
              <a:t>Impose any other appropriate sanction or a </a:t>
            </a:r>
          </a:p>
          <a:p>
            <a:pPr eaLnBrk="1" hangingPunct="1">
              <a:spcBef>
                <a:spcPct val="0"/>
              </a:spcBef>
              <a:buFontTx/>
              <a:buNone/>
            </a:pPr>
            <a:r>
              <a:rPr lang="en-ZA" altLang="en-US" sz="1800">
                <a:solidFill>
                  <a:srgbClr val="FF0000"/>
                </a:solidFill>
                <a:latin typeface="Comic Sans MS" panose="030F0702030302020204" pitchFamily="66" charset="0"/>
              </a:rPr>
              <a:t>combination of the above sanctions </a:t>
            </a:r>
          </a:p>
          <a:p>
            <a:pPr eaLnBrk="1" hangingPunct="1">
              <a:spcBef>
                <a:spcPct val="0"/>
              </a:spcBef>
              <a:buFontTx/>
              <a:buNone/>
            </a:pPr>
            <a:r>
              <a:rPr lang="en-ZA" altLang="en-US" sz="1800">
                <a:solidFill>
                  <a:srgbClr val="FF0000"/>
                </a:solidFill>
                <a:latin typeface="Comic Sans MS" panose="030F0702030302020204" pitchFamily="66" charset="0"/>
              </a:rPr>
              <a:t>(p) In matters involving graduates, diplomats or </a:t>
            </a:r>
          </a:p>
          <a:p>
            <a:pPr eaLnBrk="1" hangingPunct="1">
              <a:spcBef>
                <a:spcPct val="0"/>
              </a:spcBef>
              <a:buFontTx/>
              <a:buNone/>
            </a:pPr>
            <a:r>
              <a:rPr lang="en-ZA" altLang="en-US" sz="1800">
                <a:solidFill>
                  <a:srgbClr val="FF0000"/>
                </a:solidFill>
                <a:latin typeface="Comic Sans MS" panose="030F0702030302020204" pitchFamily="66" charset="0"/>
              </a:rPr>
              <a:t>awardees of other qualifications, the Tribunal may </a:t>
            </a:r>
          </a:p>
          <a:p>
            <a:pPr eaLnBrk="1" hangingPunct="1">
              <a:spcBef>
                <a:spcPct val="0"/>
              </a:spcBef>
              <a:buFontTx/>
              <a:buNone/>
            </a:pPr>
            <a:r>
              <a:rPr lang="en-ZA" altLang="en-US" sz="1800">
                <a:solidFill>
                  <a:srgbClr val="FF0000"/>
                </a:solidFill>
                <a:latin typeface="Comic Sans MS" panose="030F0702030302020204" pitchFamily="66" charset="0"/>
              </a:rPr>
              <a:t>conclude that the qualification that had been </a:t>
            </a:r>
          </a:p>
          <a:p>
            <a:pPr eaLnBrk="1" hangingPunct="1">
              <a:spcBef>
                <a:spcPct val="0"/>
              </a:spcBef>
              <a:buFontTx/>
              <a:buNone/>
            </a:pPr>
            <a:r>
              <a:rPr lang="en-ZA" altLang="en-US" sz="1800">
                <a:solidFill>
                  <a:srgbClr val="FF0000"/>
                </a:solidFill>
                <a:latin typeface="Comic Sans MS" panose="030F0702030302020204" pitchFamily="66" charset="0"/>
              </a:rPr>
              <a:t>awarded be revoked, in which event the matter must </a:t>
            </a:r>
          </a:p>
          <a:p>
            <a:pPr eaLnBrk="1" hangingPunct="1">
              <a:spcBef>
                <a:spcPct val="0"/>
              </a:spcBef>
              <a:buFontTx/>
              <a:buNone/>
            </a:pPr>
            <a:r>
              <a:rPr lang="en-ZA" altLang="en-US" sz="1800">
                <a:solidFill>
                  <a:srgbClr val="FF0000"/>
                </a:solidFill>
                <a:latin typeface="Comic Sans MS" panose="030F0702030302020204" pitchFamily="66" charset="0"/>
              </a:rPr>
              <a:t>be referred to Senate  and Council for confirmation. </a:t>
            </a:r>
          </a:p>
          <a:p>
            <a:pPr eaLnBrk="1" hangingPunct="1">
              <a:spcBef>
                <a:spcPct val="0"/>
              </a:spcBef>
              <a:buFontTx/>
              <a:buNone/>
            </a:pPr>
            <a:r>
              <a:rPr lang="en-ZA" altLang="en-US" sz="1500">
                <a:latin typeface="Comic Sans MS" panose="030F0702030302020204" pitchFamily="66" charset="0"/>
              </a:rPr>
              <a:t>                                                                                                                p. 20</a:t>
            </a:r>
          </a:p>
        </p:txBody>
      </p:sp>
      <p:sp>
        <p:nvSpPr>
          <p:cNvPr id="4" name="Title 1">
            <a:extLst>
              <a:ext uri="{FF2B5EF4-FFF2-40B4-BE49-F238E27FC236}">
                <a16:creationId xmlns:a16="http://schemas.microsoft.com/office/drawing/2014/main" id="{F938030F-41F9-45ED-BD66-192D64DA95DA}"/>
              </a:ext>
            </a:extLst>
          </p:cNvPr>
          <p:cNvSpPr txBox="1">
            <a:spLocks/>
          </p:cNvSpPr>
          <p:nvPr/>
        </p:nvSpPr>
        <p:spPr>
          <a:xfrm>
            <a:off x="457200" y="0"/>
            <a:ext cx="8229600" cy="1196975"/>
          </a:xfrm>
          <a:prstGeom prst="rect">
            <a:avLst/>
          </a:prstGeom>
          <a:solidFill>
            <a:schemeClr val="accent6">
              <a:lumMod val="50000"/>
              <a:alpha val="24000"/>
            </a:schemeClr>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ZA" altLang="en-US" sz="4000" b="1" kern="0" dirty="0">
                <a:solidFill>
                  <a:srgbClr val="FFFF00"/>
                </a:solidFill>
                <a:latin typeface="Comic Sans MS" pitchFamily="66" charset="0"/>
              </a:rPr>
              <a:t>From UNIZULU Plagiarism Policy:</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887A6BE6-256D-4A2D-B214-CD99CC72806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1613" y="1752600"/>
            <a:ext cx="3303587" cy="3151188"/>
          </a:xfrm>
        </p:spPr>
      </p:pic>
      <p:sp>
        <p:nvSpPr>
          <p:cNvPr id="18435" name="Rectangle 4">
            <a:extLst>
              <a:ext uri="{FF2B5EF4-FFF2-40B4-BE49-F238E27FC236}">
                <a16:creationId xmlns:a16="http://schemas.microsoft.com/office/drawing/2014/main" id="{65F87022-61F5-4A28-88A1-B62E08817413}"/>
              </a:ext>
            </a:extLst>
          </p:cNvPr>
          <p:cNvSpPr>
            <a:spLocks noChangeArrowheads="1"/>
          </p:cNvSpPr>
          <p:nvPr/>
        </p:nvSpPr>
        <p:spPr bwMode="auto">
          <a:xfrm>
            <a:off x="228600" y="4876800"/>
            <a:ext cx="3200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en-US" altLang="en-US" sz="1400">
              <a:solidFill>
                <a:srgbClr val="C00000"/>
              </a:solidFill>
            </a:endParaRPr>
          </a:p>
          <a:p>
            <a:pPr algn="r" eaLnBrk="1" hangingPunct="1">
              <a:spcBef>
                <a:spcPct val="0"/>
              </a:spcBef>
              <a:buFontTx/>
              <a:buNone/>
            </a:pPr>
            <a:r>
              <a:rPr lang="en-US" altLang="en-US" sz="1000">
                <a:solidFill>
                  <a:srgbClr val="C00000"/>
                </a:solidFill>
              </a:rPr>
              <a:t>http://www.timeslive.co.za/local/2014/08/17/universities-battle-a-rising-tide-of-cheating1</a:t>
            </a:r>
          </a:p>
        </p:txBody>
      </p:sp>
      <p:sp>
        <p:nvSpPr>
          <p:cNvPr id="4" name="Text Placeholder 3">
            <a:extLst>
              <a:ext uri="{FF2B5EF4-FFF2-40B4-BE49-F238E27FC236}">
                <a16:creationId xmlns:a16="http://schemas.microsoft.com/office/drawing/2014/main" id="{9E3E2740-19BE-474D-AEDD-501DD9DF79DF}"/>
              </a:ext>
            </a:extLst>
          </p:cNvPr>
          <p:cNvSpPr>
            <a:spLocks noGrp="1"/>
          </p:cNvSpPr>
          <p:nvPr>
            <p:ph type="body" sz="half" idx="2"/>
          </p:nvPr>
        </p:nvSpPr>
        <p:spPr>
          <a:xfrm>
            <a:off x="3505200" y="1196975"/>
            <a:ext cx="5410200" cy="5203825"/>
          </a:xfrm>
        </p:spPr>
        <p:txBody>
          <a:bodyPr/>
          <a:lstStyle/>
          <a:p>
            <a:pPr marL="0" indent="0" eaLnBrk="1" hangingPunct="1">
              <a:buFontTx/>
              <a:buNone/>
              <a:defRPr/>
            </a:pPr>
            <a:endParaRPr lang="en-US" sz="1400" dirty="0"/>
          </a:p>
          <a:p>
            <a:pPr marL="0" indent="0" eaLnBrk="1" hangingPunct="1">
              <a:buFontTx/>
              <a:buNone/>
              <a:defRPr/>
            </a:pPr>
            <a:r>
              <a:rPr lang="en-US" sz="1400" dirty="0"/>
              <a:t>At the universities of the Witwatersrand, Cape Town, Johannesburg, Stellenbosch, and North-West, as well as </a:t>
            </a:r>
            <a:r>
              <a:rPr lang="en-US" sz="1400" dirty="0" err="1"/>
              <a:t>Unisa</a:t>
            </a:r>
            <a:r>
              <a:rPr lang="en-US" sz="1400" dirty="0"/>
              <a:t>, among others, more than 1400 students have been found guilty of academic dishonesty, including plagiarism, in the past year.</a:t>
            </a:r>
          </a:p>
          <a:p>
            <a:pPr marL="0" indent="0" eaLnBrk="1" hangingPunct="1">
              <a:buFontTx/>
              <a:buNone/>
              <a:defRPr/>
            </a:pPr>
            <a:r>
              <a:rPr lang="en-US" sz="1400" dirty="0"/>
              <a:t>Experts agree this figure is just the tip of the iceberg because many cheats are never caught .</a:t>
            </a:r>
          </a:p>
          <a:p>
            <a:pPr marL="0" indent="0" eaLnBrk="1" hangingPunct="1">
              <a:buFontTx/>
              <a:buNone/>
              <a:defRPr/>
            </a:pPr>
            <a:r>
              <a:rPr lang="en-US" sz="1400" dirty="0"/>
              <a:t>…"We have said to our institutions that they must tighten all loose ends. Those who think they can get away with murder and cheat must be exposed," said </a:t>
            </a:r>
            <a:r>
              <a:rPr lang="en-US" sz="1400" dirty="0" err="1"/>
              <a:t>Manana</a:t>
            </a:r>
            <a:r>
              <a:rPr lang="en-US" sz="1400" dirty="0"/>
              <a:t>.</a:t>
            </a:r>
          </a:p>
          <a:p>
            <a:pPr marL="0" indent="0" eaLnBrk="1" hangingPunct="1">
              <a:buFontTx/>
              <a:buNone/>
              <a:defRPr/>
            </a:pPr>
            <a:r>
              <a:rPr lang="en-US" sz="1400" dirty="0"/>
              <a:t>In response to widespread cheating, the University of South Africa (</a:t>
            </a:r>
            <a:r>
              <a:rPr lang="en-US" sz="1400" dirty="0" err="1"/>
              <a:t>Unisa</a:t>
            </a:r>
            <a:r>
              <a:rPr lang="en-US" sz="1400" dirty="0"/>
              <a:t>) barred 519 students from studying for at least three years for using "</a:t>
            </a:r>
            <a:r>
              <a:rPr lang="en-US" sz="1400" dirty="0" err="1"/>
              <a:t>unauthorised</a:t>
            </a:r>
            <a:r>
              <a:rPr lang="en-US" sz="1400" dirty="0"/>
              <a:t> material" during exams.</a:t>
            </a:r>
          </a:p>
          <a:p>
            <a:pPr marL="0" indent="0" eaLnBrk="1" hangingPunct="1">
              <a:buFontTx/>
              <a:buNone/>
              <a:defRPr/>
            </a:pPr>
            <a:r>
              <a:rPr lang="en-US" sz="1400" dirty="0"/>
              <a:t>It permanently expelled 20 students for </a:t>
            </a:r>
          </a:p>
          <a:p>
            <a:pPr marL="0" indent="0" eaLnBrk="1" hangingPunct="1">
              <a:buFontTx/>
              <a:buNone/>
              <a:defRPr/>
            </a:pPr>
            <a:r>
              <a:rPr lang="en-US" sz="1400" dirty="0"/>
              <a:t>buying or selling exam papers.</a:t>
            </a:r>
          </a:p>
          <a:p>
            <a:pPr marL="0" indent="0" eaLnBrk="1" hangingPunct="1">
              <a:buFontTx/>
              <a:buNone/>
              <a:defRPr/>
            </a:pPr>
            <a:r>
              <a:rPr lang="en-US" sz="1400" dirty="0"/>
              <a:t>Figures provided by other universities </a:t>
            </a:r>
          </a:p>
          <a:p>
            <a:pPr marL="0" indent="0" eaLnBrk="1" hangingPunct="1">
              <a:buFontTx/>
              <a:buNone/>
              <a:defRPr/>
            </a:pPr>
            <a:r>
              <a:rPr lang="en-US" sz="1400" dirty="0"/>
              <a:t>show that:</a:t>
            </a:r>
          </a:p>
          <a:p>
            <a:pPr eaLnBrk="1" hangingPunct="1">
              <a:defRPr/>
            </a:pPr>
            <a:r>
              <a:rPr lang="en-US" sz="1400" dirty="0"/>
              <a:t>535 students cheated or </a:t>
            </a:r>
            <a:r>
              <a:rPr lang="en-US" sz="1400" dirty="0" err="1"/>
              <a:t>plagiarised</a:t>
            </a:r>
            <a:r>
              <a:rPr lang="en-US" sz="1400" dirty="0"/>
              <a:t> </a:t>
            </a:r>
          </a:p>
          <a:p>
            <a:pPr marL="0" indent="0" eaLnBrk="1" hangingPunct="1">
              <a:buFontTx/>
              <a:buNone/>
              <a:defRPr/>
            </a:pPr>
            <a:r>
              <a:rPr lang="en-US" sz="1400" dirty="0"/>
              <a:t>       at North-West University;</a:t>
            </a:r>
          </a:p>
          <a:p>
            <a:pPr eaLnBrk="1" hangingPunct="1">
              <a:defRPr/>
            </a:pPr>
            <a:r>
              <a:rPr lang="en-US" sz="1400" dirty="0"/>
              <a:t>153 did so at the University of Johannesburg;</a:t>
            </a:r>
          </a:p>
          <a:p>
            <a:pPr eaLnBrk="1" hangingPunct="1">
              <a:defRPr/>
            </a:pPr>
            <a:r>
              <a:rPr lang="en-US" sz="1400" dirty="0"/>
              <a:t>66 at the Nelson Mandela Metropolitan University;</a:t>
            </a:r>
          </a:p>
          <a:p>
            <a:pPr eaLnBrk="1" hangingPunct="1">
              <a:defRPr/>
            </a:pPr>
            <a:r>
              <a:rPr lang="en-US" sz="1400" dirty="0"/>
              <a:t>35 at Stellenbosch University;</a:t>
            </a:r>
          </a:p>
          <a:p>
            <a:pPr eaLnBrk="1" hangingPunct="1">
              <a:defRPr/>
            </a:pPr>
            <a:r>
              <a:rPr lang="en-US" sz="1400" dirty="0"/>
              <a:t>31 at the University of the Witwatersrand;</a:t>
            </a:r>
          </a:p>
          <a:p>
            <a:pPr eaLnBrk="1" hangingPunct="1">
              <a:defRPr/>
            </a:pPr>
            <a:r>
              <a:rPr lang="en-US" sz="1400" dirty="0"/>
              <a:t>27 at the University of the Western Cape; and</a:t>
            </a:r>
          </a:p>
          <a:p>
            <a:pPr eaLnBrk="1" hangingPunct="1">
              <a:defRPr/>
            </a:pPr>
            <a:r>
              <a:rPr lang="en-US" sz="1400" dirty="0"/>
              <a:t>24 at the University of Cape Town.</a:t>
            </a:r>
          </a:p>
          <a:p>
            <a:pPr eaLnBrk="1" hangingPunct="1">
              <a:defRPr/>
            </a:pPr>
            <a:endParaRPr lang="en-US" dirty="0"/>
          </a:p>
        </p:txBody>
      </p:sp>
      <p:sp>
        <p:nvSpPr>
          <p:cNvPr id="7" name="Title 1">
            <a:extLst>
              <a:ext uri="{FF2B5EF4-FFF2-40B4-BE49-F238E27FC236}">
                <a16:creationId xmlns:a16="http://schemas.microsoft.com/office/drawing/2014/main" id="{4C96E0D0-133B-4E1D-8420-7756EC770B2A}"/>
              </a:ext>
            </a:extLst>
          </p:cNvPr>
          <p:cNvSpPr>
            <a:spLocks noGrp="1"/>
          </p:cNvSpPr>
          <p:nvPr>
            <p:ph type="title"/>
          </p:nvPr>
        </p:nvSpPr>
        <p:spPr>
          <a:xfrm>
            <a:off x="457200" y="0"/>
            <a:ext cx="8229600" cy="1196975"/>
          </a:xfrm>
          <a:solidFill>
            <a:schemeClr val="accent6">
              <a:lumMod val="50000"/>
              <a:alpha val="24000"/>
            </a:schemeClr>
          </a:solidFill>
        </p:spPr>
        <p:txBody>
          <a:bodyPr/>
          <a:lstStyle/>
          <a:p>
            <a:pPr>
              <a:defRPr/>
            </a:pPr>
            <a:br>
              <a:rPr lang="en-ZA" altLang="en-US" sz="1000" b="1" dirty="0">
                <a:solidFill>
                  <a:srgbClr val="FFFF00"/>
                </a:solidFill>
                <a:latin typeface="Comic Sans MS" pitchFamily="66" charset="0"/>
              </a:rPr>
            </a:br>
            <a:br>
              <a:rPr lang="en-ZA" altLang="en-US" sz="1000" b="1" dirty="0">
                <a:solidFill>
                  <a:srgbClr val="FFFF00"/>
                </a:solidFill>
                <a:latin typeface="Comic Sans MS" pitchFamily="66" charset="0"/>
              </a:rPr>
            </a:br>
            <a:br>
              <a:rPr lang="en-ZA" altLang="en-US" sz="1000" b="1" dirty="0">
                <a:solidFill>
                  <a:srgbClr val="FFFF00"/>
                </a:solidFill>
                <a:latin typeface="Comic Sans MS" pitchFamily="66" charset="0"/>
              </a:rPr>
            </a:br>
            <a:r>
              <a:rPr lang="en-ZA" altLang="en-US" b="1" dirty="0">
                <a:solidFill>
                  <a:srgbClr val="FFFF00"/>
                </a:solidFill>
                <a:latin typeface="Comic Sans MS" pitchFamily="66" charset="0"/>
              </a:rPr>
              <a:t>Real Life Consequences:</a:t>
            </a:r>
            <a:br>
              <a:rPr lang="en-ZA" altLang="en-US" b="1" dirty="0">
                <a:solidFill>
                  <a:srgbClr val="FFFF00"/>
                </a:solidFill>
                <a:latin typeface="Comic Sans MS" pitchFamily="66" charset="0"/>
              </a:rPr>
            </a:br>
            <a:endParaRPr lang="en-ZA" altLang="en-US" b="1" dirty="0">
              <a:solidFill>
                <a:srgbClr val="FFFF00"/>
              </a:solidFill>
              <a:latin typeface="Comic Sans MS" pitchFamily="66"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39C5C74-57AA-4773-9052-20C601B2D8C5}"/>
              </a:ext>
            </a:extLst>
          </p:cNvPr>
          <p:cNvSpPr>
            <a:spLocks noGrp="1"/>
          </p:cNvSpPr>
          <p:nvPr>
            <p:ph type="title"/>
          </p:nvPr>
        </p:nvSpPr>
        <p:spPr>
          <a:xfrm>
            <a:off x="457200" y="0"/>
            <a:ext cx="8229600" cy="1268413"/>
          </a:xfrm>
        </p:spPr>
        <p:txBody>
          <a:bodyPr/>
          <a:lstStyle/>
          <a:p>
            <a:r>
              <a:rPr lang="en-ZA" altLang="en-US" b="1">
                <a:solidFill>
                  <a:srgbClr val="FFFF00"/>
                </a:solidFill>
                <a:latin typeface="Comic Sans MS" panose="030F0702030302020204" pitchFamily="66" charset="0"/>
              </a:rPr>
              <a:t>Plagiarism is a crime…</a:t>
            </a:r>
          </a:p>
        </p:txBody>
      </p:sp>
      <p:pic>
        <p:nvPicPr>
          <p:cNvPr id="5122" name="Picture 2">
            <a:extLst>
              <a:ext uri="{FF2B5EF4-FFF2-40B4-BE49-F238E27FC236}">
                <a16:creationId xmlns:a16="http://schemas.microsoft.com/office/drawing/2014/main" id="{C99F6EF8-24E3-47BF-A330-610B55AB6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036" y="1484784"/>
            <a:ext cx="5953009" cy="4518876"/>
          </a:xfrm>
          <a:prstGeom prst="rect">
            <a:avLst/>
          </a:prstGeom>
          <a:noFill/>
          <a:ln>
            <a:noFill/>
          </a:ln>
          <a:effectLst>
            <a:glow rad="495300">
              <a:schemeClr val="accent3">
                <a:lumMod val="75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Rectangle 1">
            <a:extLst>
              <a:ext uri="{FF2B5EF4-FFF2-40B4-BE49-F238E27FC236}">
                <a16:creationId xmlns:a16="http://schemas.microsoft.com/office/drawing/2014/main" id="{B4F20B36-D56F-45AF-A776-33E750A4280E}"/>
              </a:ext>
            </a:extLst>
          </p:cNvPr>
          <p:cNvSpPr>
            <a:spLocks noChangeArrowheads="1"/>
          </p:cNvSpPr>
          <p:nvPr/>
        </p:nvSpPr>
        <p:spPr bwMode="auto">
          <a:xfrm>
            <a:off x="2773363" y="5757863"/>
            <a:ext cx="4572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ZA" altLang="en-US" sz="800">
                <a:latin typeface="Calibri" panose="020F0502020204030204" pitchFamily="34" charset="0"/>
              </a:rPr>
              <a:t>https://www.myassignmenthelp.net/blog/wp-content/uploads/2016/07/2-1.jpg</a:t>
            </a:r>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E97C14DD-18A0-4D10-97C7-9F639E4D0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098550"/>
            <a:ext cx="5461000"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4BB9F1CF-1160-4FDD-AFE1-FCB2631F904B}"/>
              </a:ext>
            </a:extLst>
          </p:cNvPr>
          <p:cNvSpPr/>
          <p:nvPr/>
        </p:nvSpPr>
        <p:spPr>
          <a:xfrm>
            <a:off x="1676400" y="6083300"/>
            <a:ext cx="7086600" cy="469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rgbClr val="FF0000"/>
                </a:solidFill>
              </a:rPr>
              <a:t>Read more </a:t>
            </a:r>
            <a:r>
              <a:rPr lang="en-US" sz="1100" dirty="0">
                <a:solidFill>
                  <a:schemeClr val="tx1"/>
                </a:solidFill>
              </a:rPr>
              <a:t>http://www.iol.co.za/news/south-africa/gauteng/professor-caught-in-plagiarism-storm-1.1510947</a:t>
            </a:r>
          </a:p>
        </p:txBody>
      </p:sp>
      <p:sp>
        <p:nvSpPr>
          <p:cNvPr id="6" name="Title 1">
            <a:extLst>
              <a:ext uri="{FF2B5EF4-FFF2-40B4-BE49-F238E27FC236}">
                <a16:creationId xmlns:a16="http://schemas.microsoft.com/office/drawing/2014/main" id="{72F62A48-9059-48AF-8345-57CF670B788D}"/>
              </a:ext>
            </a:extLst>
          </p:cNvPr>
          <p:cNvSpPr txBox="1">
            <a:spLocks/>
          </p:cNvSpPr>
          <p:nvPr/>
        </p:nvSpPr>
        <p:spPr>
          <a:xfrm>
            <a:off x="457200" y="0"/>
            <a:ext cx="8229600" cy="1196975"/>
          </a:xfrm>
          <a:prstGeom prst="rect">
            <a:avLst/>
          </a:prstGeom>
          <a:solidFill>
            <a:schemeClr val="accent6">
              <a:lumMod val="50000"/>
              <a:alpha val="24000"/>
            </a:schemeClr>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br>
              <a:rPr lang="en-ZA" altLang="en-US" sz="1000" b="1" kern="0" dirty="0">
                <a:solidFill>
                  <a:srgbClr val="FFFF00"/>
                </a:solidFill>
                <a:latin typeface="Comic Sans MS" pitchFamily="66" charset="0"/>
              </a:rPr>
            </a:br>
            <a:r>
              <a:rPr lang="en-ZA" altLang="en-US" b="1" kern="0" dirty="0">
                <a:solidFill>
                  <a:srgbClr val="FFFF00"/>
                </a:solidFill>
                <a:latin typeface="Comic Sans MS" pitchFamily="66" charset="0"/>
              </a:rPr>
              <a:t>Real life consequences:</a:t>
            </a:r>
            <a:br>
              <a:rPr lang="en-ZA" altLang="en-US" b="1" kern="0" dirty="0">
                <a:solidFill>
                  <a:srgbClr val="FFFF00"/>
                </a:solidFill>
                <a:latin typeface="Comic Sans MS" pitchFamily="66" charset="0"/>
              </a:rPr>
            </a:br>
            <a:endParaRPr lang="en-ZA" altLang="en-US" b="1" kern="0" dirty="0">
              <a:solidFill>
                <a:srgbClr val="FFFF00"/>
              </a:solidFill>
              <a:latin typeface="Comic Sans MS" pitchFamily="66" charset="0"/>
            </a:endParaRPr>
          </a:p>
        </p:txBody>
      </p:sp>
      <p:pic>
        <p:nvPicPr>
          <p:cNvPr id="4098" name="Picture 2">
            <a:extLst>
              <a:ext uri="{FF2B5EF4-FFF2-40B4-BE49-F238E27FC236}">
                <a16:creationId xmlns:a16="http://schemas.microsoft.com/office/drawing/2014/main" id="{56373807-59AF-4001-B7FA-881ED0B85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05" y="2132856"/>
            <a:ext cx="2242592" cy="2429474"/>
          </a:xfrm>
          <a:prstGeom prst="rect">
            <a:avLst/>
          </a:prstGeom>
          <a:noFill/>
          <a:ln w="9525">
            <a:solidFill>
              <a:schemeClr val="bg2">
                <a:lumMod val="25000"/>
              </a:schemeClr>
            </a:solidFill>
            <a:miter lim="800000"/>
            <a:headEnd/>
            <a:tailEnd/>
          </a:ln>
          <a:scene3d>
            <a:camera prst="isometricOffAxis1Right"/>
            <a:lightRig rig="threePt" dir="t"/>
          </a:scene3d>
          <a:extLst>
            <a:ext uri="{909E8E84-426E-40DD-AFC4-6F175D3DCCD1}">
              <a14:hiddenFill xmlns:a14="http://schemas.microsoft.com/office/drawing/2010/main">
                <a:solidFill>
                  <a:schemeClr val="accent1"/>
                </a:solidFill>
              </a14:hiddenFill>
            </a:ext>
          </a:extLst>
        </p:spPr>
      </p:pic>
      <p:sp>
        <p:nvSpPr>
          <p:cNvPr id="20486" name="Rectangle 2">
            <a:extLst>
              <a:ext uri="{FF2B5EF4-FFF2-40B4-BE49-F238E27FC236}">
                <a16:creationId xmlns:a16="http://schemas.microsoft.com/office/drawing/2014/main" id="{D2F3711C-4184-4C70-B581-B9B430F82FFB}"/>
              </a:ext>
            </a:extLst>
          </p:cNvPr>
          <p:cNvSpPr>
            <a:spLocks noChangeArrowheads="1"/>
          </p:cNvSpPr>
          <p:nvPr/>
        </p:nvSpPr>
        <p:spPr bwMode="auto">
          <a:xfrm>
            <a:off x="107950" y="4797425"/>
            <a:ext cx="3436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ZA" altLang="en-US" sz="800">
                <a:latin typeface="Calibri" panose="020F0502020204030204" pitchFamily="34" charset="0"/>
              </a:rPr>
              <a:t>https://dumielauxepices.net/shocking-clipart/shocking-clipart-surprised-face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071B81D1-50CE-4830-BC06-286ED9409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628775"/>
            <a:ext cx="7272338"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a:extLst>
              <a:ext uri="{FF2B5EF4-FFF2-40B4-BE49-F238E27FC236}">
                <a16:creationId xmlns:a16="http://schemas.microsoft.com/office/drawing/2014/main" id="{ECD00C99-889A-4165-93E1-F3BE6F61F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1196975"/>
            <a:ext cx="3790950" cy="3168650"/>
          </a:xfrm>
          <a:prstGeom prst="rect">
            <a:avLst/>
          </a:prstGeom>
          <a:noFill/>
          <a:ln w="508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5">
            <a:extLst>
              <a:ext uri="{FF2B5EF4-FFF2-40B4-BE49-F238E27FC236}">
                <a16:creationId xmlns:a16="http://schemas.microsoft.com/office/drawing/2014/main" id="{2FF9AB33-3BE7-4D23-A21B-8FA165F50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4508500"/>
            <a:ext cx="8113712" cy="1589088"/>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F35FD26D-0718-4EC2-8663-D9787E7924DA}"/>
              </a:ext>
            </a:extLst>
          </p:cNvPr>
          <p:cNvSpPr txBox="1">
            <a:spLocks/>
          </p:cNvSpPr>
          <p:nvPr/>
        </p:nvSpPr>
        <p:spPr>
          <a:xfrm>
            <a:off x="457200" y="0"/>
            <a:ext cx="8229600" cy="1196975"/>
          </a:xfrm>
          <a:prstGeom prst="rect">
            <a:avLst/>
          </a:prstGeom>
          <a:solidFill>
            <a:schemeClr val="accent6">
              <a:lumMod val="50000"/>
              <a:alpha val="24000"/>
            </a:schemeClr>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br>
              <a:rPr lang="en-ZA" altLang="en-US" sz="1000" b="1" kern="0" dirty="0">
                <a:solidFill>
                  <a:srgbClr val="FFFF00"/>
                </a:solidFill>
                <a:latin typeface="Comic Sans MS" pitchFamily="66" charset="0"/>
              </a:rPr>
            </a:br>
            <a:r>
              <a:rPr lang="en-ZA" altLang="en-US" b="1" kern="0" dirty="0">
                <a:solidFill>
                  <a:srgbClr val="FFFF00"/>
                </a:solidFill>
                <a:latin typeface="Comic Sans MS" pitchFamily="66" charset="0"/>
              </a:rPr>
              <a:t>Real life consequences:</a:t>
            </a:r>
            <a:br>
              <a:rPr lang="en-ZA" altLang="en-US" b="1" kern="0" dirty="0">
                <a:solidFill>
                  <a:srgbClr val="FFFF00"/>
                </a:solidFill>
                <a:latin typeface="Comic Sans MS" pitchFamily="66" charset="0"/>
              </a:rPr>
            </a:br>
            <a:endParaRPr lang="en-ZA" altLang="en-US" b="1" kern="0" dirty="0">
              <a:solidFill>
                <a:srgbClr val="FFFF00"/>
              </a:solidFill>
              <a:latin typeface="Comic Sans MS" pitchFamily="66" charset="0"/>
            </a:endParaRP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D2EAC23-A9B7-4846-B8A2-9A5AB3A8DC74}"/>
              </a:ext>
            </a:extLst>
          </p:cNvPr>
          <p:cNvSpPr>
            <a:spLocks noGrp="1" noChangeArrowheads="1"/>
          </p:cNvSpPr>
          <p:nvPr>
            <p:ph type="title" idx="4294967295"/>
          </p:nvPr>
        </p:nvSpPr>
        <p:spPr>
          <a:xfrm>
            <a:off x="1331913" y="0"/>
            <a:ext cx="7200900" cy="1196975"/>
          </a:xfrm>
        </p:spPr>
        <p:txBody>
          <a:bodyPr/>
          <a:lstStyle/>
          <a:p>
            <a:pPr eaLnBrk="1" hangingPunct="1"/>
            <a:r>
              <a:rPr lang="en-US" altLang="en-US" b="1">
                <a:solidFill>
                  <a:srgbClr val="FFFF00"/>
                </a:solidFill>
                <a:latin typeface="Comic Sans MS" panose="030F0702030302020204" pitchFamily="66" charset="0"/>
              </a:rPr>
              <a:t>Save Yourself…</a:t>
            </a:r>
          </a:p>
        </p:txBody>
      </p:sp>
      <p:sp>
        <p:nvSpPr>
          <p:cNvPr id="21507" name="Rectangle 3">
            <a:extLst>
              <a:ext uri="{FF2B5EF4-FFF2-40B4-BE49-F238E27FC236}">
                <a16:creationId xmlns:a16="http://schemas.microsoft.com/office/drawing/2014/main" id="{01D7418C-5B4D-4983-B3EF-C7C0D4A18224}"/>
              </a:ext>
            </a:extLst>
          </p:cNvPr>
          <p:cNvSpPr>
            <a:spLocks noGrp="1" noChangeArrowheads="1"/>
          </p:cNvSpPr>
          <p:nvPr>
            <p:ph type="body" sz="half" idx="4294967295"/>
          </p:nvPr>
        </p:nvSpPr>
        <p:spPr>
          <a:xfrm>
            <a:off x="827088" y="1412875"/>
            <a:ext cx="7489825" cy="2549525"/>
          </a:xfrm>
        </p:spPr>
        <p:txBody>
          <a:bodyPr/>
          <a:lstStyle/>
          <a:p>
            <a:pPr eaLnBrk="1" hangingPunct="1">
              <a:defRPr/>
            </a:pPr>
            <a:r>
              <a:rPr lang="en-US" altLang="en-US" dirty="0">
                <a:solidFill>
                  <a:schemeClr val="accent6">
                    <a:lumMod val="75000"/>
                  </a:schemeClr>
                </a:solidFill>
                <a:latin typeface="Comic Sans MS" panose="030F0702030302020204" pitchFamily="66" charset="0"/>
              </a:rPr>
              <a:t>If you didn’t produce it, you don’t own it.</a:t>
            </a:r>
          </a:p>
          <a:p>
            <a:pPr eaLnBrk="1" hangingPunct="1">
              <a:defRPr/>
            </a:pPr>
            <a:r>
              <a:rPr lang="en-US" altLang="en-US" dirty="0">
                <a:solidFill>
                  <a:schemeClr val="accent6">
                    <a:lumMod val="75000"/>
                  </a:schemeClr>
                </a:solidFill>
                <a:latin typeface="Comic Sans MS" panose="030F0702030302020204" pitchFamily="66" charset="0"/>
              </a:rPr>
              <a:t>If you don’t own it, and you want to use it, then acknowledge the owner</a:t>
            </a:r>
          </a:p>
          <a:p>
            <a:pPr eaLnBrk="1" hangingPunct="1">
              <a:buFontTx/>
              <a:buNone/>
              <a:defRPr/>
            </a:pPr>
            <a:endParaRPr lang="en-US" altLang="en-US" dirty="0"/>
          </a:p>
        </p:txBody>
      </p:sp>
      <p:sp>
        <p:nvSpPr>
          <p:cNvPr id="12292" name="WordArt 4">
            <a:extLst>
              <a:ext uri="{FF2B5EF4-FFF2-40B4-BE49-F238E27FC236}">
                <a16:creationId xmlns:a16="http://schemas.microsoft.com/office/drawing/2014/main" id="{EFEBD675-F577-4652-A0E5-8ECE550D2DDB}"/>
              </a:ext>
            </a:extLst>
          </p:cNvPr>
          <p:cNvSpPr>
            <a:spLocks noChangeArrowheads="1" noChangeShapeType="1" noTextEdit="1"/>
          </p:cNvSpPr>
          <p:nvPr/>
        </p:nvSpPr>
        <p:spPr bwMode="auto">
          <a:xfrm>
            <a:off x="755577" y="3717032"/>
            <a:ext cx="7848872" cy="2160240"/>
          </a:xfrm>
          <a:prstGeom prst="rect">
            <a:avLst/>
          </a:prstGeom>
          <a:effectLst>
            <a:glow rad="406400">
              <a:schemeClr val="accent2">
                <a:satMod val="175000"/>
                <a:alpha val="40000"/>
              </a:schemeClr>
            </a:glow>
          </a:effectLst>
        </p:spPr>
        <p:txBody>
          <a:bodyPr wrap="none" fromWordArt="1">
            <a:prstTxWarp prst="textSlantUp">
              <a:avLst>
                <a:gd name="adj" fmla="val 42037"/>
              </a:avLst>
            </a:prstTxWarp>
          </a:bodyPr>
          <a:lstStyle/>
          <a:p>
            <a:pPr algn="ctr" eaLnBrk="1" hangingPunct="1">
              <a:defRPr/>
            </a:pPr>
            <a:r>
              <a:rPr lang="en-US" sz="3600" b="1" kern="10" dirty="0">
                <a:ln w="9525">
                  <a:solidFill>
                    <a:srgbClr val="000000"/>
                  </a:solidFill>
                  <a:round/>
                  <a:headEnd/>
                  <a:tailEnd/>
                </a:ln>
                <a:solidFill>
                  <a:srgbClr val="C00000"/>
                </a:solidFill>
                <a:latin typeface="Comic Sans MS" panose="030F0702030302020204" pitchFamily="66" charset="0"/>
                <a:cs typeface="Arial" charset="0"/>
              </a:rPr>
              <a:t>DON'T </a:t>
            </a:r>
            <a:r>
              <a:rPr lang="en-US" sz="3200" b="1" kern="10" dirty="0">
                <a:ln w="9525">
                  <a:solidFill>
                    <a:srgbClr val="000000"/>
                  </a:solidFill>
                  <a:round/>
                  <a:headEnd/>
                  <a:tailEnd/>
                </a:ln>
                <a:solidFill>
                  <a:srgbClr val="C00000"/>
                </a:solidFill>
                <a:latin typeface="Comic Sans MS" panose="030F0702030302020204" pitchFamily="66" charset="0"/>
                <a:cs typeface="Arial" charset="0"/>
              </a:rPr>
              <a:t>PLAGIARIZE</a:t>
            </a:r>
            <a:r>
              <a:rPr lang="en-US" sz="3600" b="1" kern="10" dirty="0">
                <a:ln w="9525">
                  <a:solidFill>
                    <a:srgbClr val="000000"/>
                  </a:solidFill>
                  <a:round/>
                  <a:headEnd/>
                  <a:tailEnd/>
                </a:ln>
                <a:solidFill>
                  <a:srgbClr val="C00000"/>
                </a:solidFill>
                <a:latin typeface="Comic Sans MS" panose="030F0702030302020204" pitchFamily="66" charset="0"/>
                <a:cs typeface="Arial" charset="0"/>
              </a:rPr>
              <a:t> </a:t>
            </a:r>
            <a:endParaRPr lang="en-US" sz="3600" kern="10" dirty="0">
              <a:ln w="9525">
                <a:solidFill>
                  <a:srgbClr val="000000"/>
                </a:solidFill>
                <a:round/>
                <a:headEnd/>
                <a:tailEnd/>
              </a:ln>
              <a:solidFill>
                <a:srgbClr val="000000"/>
              </a:solidFill>
              <a:latin typeface="Arial Black"/>
              <a:cs typeface="Arial" charset="0"/>
            </a:endParaRPr>
          </a:p>
        </p:txBody>
      </p:sp>
    </p:spTree>
  </p:cSld>
  <p:clrMapOvr>
    <a:masterClrMapping/>
  </p:clrMapOvr>
  <p:transition spd="slow">
    <p:split orient="vert"/>
    <p:sndAc>
      <p:stSnd>
        <p:snd r:embed="rId2" name="explode.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0565DBD-4CE0-4BEF-8469-271BE791C554}"/>
              </a:ext>
            </a:extLst>
          </p:cNvPr>
          <p:cNvSpPr>
            <a:spLocks noGrp="1" noChangeArrowheads="1"/>
          </p:cNvSpPr>
          <p:nvPr>
            <p:ph type="title"/>
          </p:nvPr>
        </p:nvSpPr>
        <p:spPr>
          <a:xfrm>
            <a:off x="457200" y="44450"/>
            <a:ext cx="8229600" cy="1152525"/>
          </a:xfrm>
        </p:spPr>
        <p:txBody>
          <a:bodyPr/>
          <a:lstStyle/>
          <a:p>
            <a:pPr eaLnBrk="1" hangingPunct="1"/>
            <a:r>
              <a:rPr lang="en-US" altLang="en-US" sz="4000" b="1">
                <a:solidFill>
                  <a:srgbClr val="FFFF00"/>
                </a:solidFill>
                <a:latin typeface="Comic Sans MS" panose="030F0702030302020204" pitchFamily="66" charset="0"/>
              </a:rPr>
              <a:t>Two Types of Plagiarism:</a:t>
            </a:r>
          </a:p>
        </p:txBody>
      </p:sp>
      <p:sp>
        <p:nvSpPr>
          <p:cNvPr id="34819" name="Rectangle 3">
            <a:extLst>
              <a:ext uri="{FF2B5EF4-FFF2-40B4-BE49-F238E27FC236}">
                <a16:creationId xmlns:a16="http://schemas.microsoft.com/office/drawing/2014/main" id="{FCF9E8C9-FD1B-4BE7-9ADE-278166260AE8}"/>
              </a:ext>
            </a:extLst>
          </p:cNvPr>
          <p:cNvSpPr>
            <a:spLocks noGrp="1" noChangeArrowheads="1"/>
          </p:cNvSpPr>
          <p:nvPr>
            <p:ph type="body" sz="half" idx="1"/>
          </p:nvPr>
        </p:nvSpPr>
        <p:spPr>
          <a:xfrm>
            <a:off x="457200" y="1524000"/>
            <a:ext cx="4073525" cy="4495800"/>
          </a:xfrm>
        </p:spPr>
        <p:txBody>
          <a:bodyPr/>
          <a:lstStyle/>
          <a:p>
            <a:pPr eaLnBrk="1" hangingPunct="1">
              <a:lnSpc>
                <a:spcPct val="90000"/>
              </a:lnSpc>
              <a:defRPr/>
            </a:pPr>
            <a:r>
              <a:rPr lang="en-US" altLang="en-US" b="1" u="sng" dirty="0">
                <a:solidFill>
                  <a:srgbClr val="7030A0"/>
                </a:solidFill>
                <a:latin typeface="Comic Sans MS" panose="030F0702030302020204" pitchFamily="66" charset="0"/>
              </a:rPr>
              <a:t>Intentional</a:t>
            </a:r>
            <a:endParaRPr lang="en-US" altLang="en-US" u="sng" dirty="0">
              <a:solidFill>
                <a:srgbClr val="7030A0"/>
              </a:solidFill>
              <a:latin typeface="Comic Sans MS" panose="030F0702030302020204" pitchFamily="66" charset="0"/>
            </a:endParaRPr>
          </a:p>
          <a:p>
            <a:pPr lvl="1" eaLnBrk="1" hangingPunct="1">
              <a:lnSpc>
                <a:spcPct val="90000"/>
              </a:lnSpc>
              <a:defRPr/>
            </a:pPr>
            <a:r>
              <a:rPr lang="en-US" altLang="en-US" sz="2100" dirty="0">
                <a:solidFill>
                  <a:schemeClr val="accent6">
                    <a:lumMod val="75000"/>
                  </a:schemeClr>
                </a:solidFill>
                <a:latin typeface="Comic Sans MS" panose="030F0702030302020204" pitchFamily="66" charset="0"/>
              </a:rPr>
              <a:t>Copying a friend’s work</a:t>
            </a:r>
          </a:p>
          <a:p>
            <a:pPr lvl="1" eaLnBrk="1" hangingPunct="1">
              <a:lnSpc>
                <a:spcPct val="90000"/>
              </a:lnSpc>
              <a:defRPr/>
            </a:pPr>
            <a:r>
              <a:rPr lang="en-US" altLang="en-US" sz="2100" dirty="0">
                <a:solidFill>
                  <a:schemeClr val="accent6">
                    <a:lumMod val="75000"/>
                  </a:schemeClr>
                </a:solidFill>
                <a:latin typeface="Comic Sans MS" panose="030F0702030302020204" pitchFamily="66" charset="0"/>
              </a:rPr>
              <a:t>Buying or borrowing papers	</a:t>
            </a:r>
          </a:p>
          <a:p>
            <a:pPr lvl="1" eaLnBrk="1" hangingPunct="1">
              <a:lnSpc>
                <a:spcPct val="90000"/>
              </a:lnSpc>
              <a:defRPr/>
            </a:pPr>
            <a:r>
              <a:rPr lang="en-US" altLang="en-US" sz="2100" dirty="0">
                <a:solidFill>
                  <a:schemeClr val="accent6">
                    <a:lumMod val="75000"/>
                  </a:schemeClr>
                </a:solidFill>
                <a:latin typeface="Comic Sans MS" panose="030F0702030302020204" pitchFamily="66" charset="0"/>
              </a:rPr>
              <a:t>Cutting and pasting blocks of text from electronic sources without documenting</a:t>
            </a:r>
          </a:p>
          <a:p>
            <a:pPr lvl="1" eaLnBrk="1" hangingPunct="1">
              <a:lnSpc>
                <a:spcPct val="90000"/>
              </a:lnSpc>
              <a:defRPr/>
            </a:pPr>
            <a:r>
              <a:rPr lang="en-US" altLang="en-US" sz="2100" dirty="0">
                <a:solidFill>
                  <a:schemeClr val="accent6">
                    <a:lumMod val="75000"/>
                  </a:schemeClr>
                </a:solidFill>
                <a:latin typeface="Comic Sans MS" panose="030F0702030302020204" pitchFamily="66" charset="0"/>
              </a:rPr>
              <a:t>Media “</a:t>
            </a:r>
            <a:r>
              <a:rPr lang="en-US" altLang="en-US" sz="2100" dirty="0" err="1">
                <a:solidFill>
                  <a:schemeClr val="accent6">
                    <a:lumMod val="75000"/>
                  </a:schemeClr>
                </a:solidFill>
                <a:latin typeface="Comic Sans MS" panose="030F0702030302020204" pitchFamily="66" charset="0"/>
              </a:rPr>
              <a:t>borrowing”without</a:t>
            </a:r>
            <a:r>
              <a:rPr lang="en-US" altLang="en-US" sz="2100" dirty="0">
                <a:solidFill>
                  <a:schemeClr val="accent6">
                    <a:lumMod val="75000"/>
                  </a:schemeClr>
                </a:solidFill>
                <a:latin typeface="Comic Sans MS" panose="030F0702030302020204" pitchFamily="66" charset="0"/>
              </a:rPr>
              <a:t> documentation</a:t>
            </a:r>
          </a:p>
          <a:p>
            <a:pPr lvl="1" eaLnBrk="1" hangingPunct="1">
              <a:lnSpc>
                <a:spcPct val="90000"/>
              </a:lnSpc>
              <a:defRPr/>
            </a:pPr>
            <a:r>
              <a:rPr lang="en-US" altLang="en-US" sz="2100" dirty="0">
                <a:solidFill>
                  <a:schemeClr val="accent6">
                    <a:lumMod val="75000"/>
                  </a:schemeClr>
                </a:solidFill>
                <a:latin typeface="Comic Sans MS" panose="030F0702030302020204" pitchFamily="66" charset="0"/>
              </a:rPr>
              <a:t>Web publishing without permissions of creators </a:t>
            </a:r>
          </a:p>
          <a:p>
            <a:pPr eaLnBrk="1" hangingPunct="1">
              <a:lnSpc>
                <a:spcPct val="90000"/>
              </a:lnSpc>
              <a:defRPr/>
            </a:pPr>
            <a:endParaRPr lang="en-US" altLang="en-US" sz="2300" dirty="0"/>
          </a:p>
          <a:p>
            <a:pPr lvl="1" eaLnBrk="1" hangingPunct="1">
              <a:lnSpc>
                <a:spcPct val="90000"/>
              </a:lnSpc>
              <a:buFontTx/>
              <a:buNone/>
              <a:defRPr/>
            </a:pPr>
            <a:endParaRPr lang="en-US" altLang="en-US" sz="2000" dirty="0"/>
          </a:p>
        </p:txBody>
      </p:sp>
      <p:sp>
        <p:nvSpPr>
          <p:cNvPr id="23556" name="Rectangle 4">
            <a:extLst>
              <a:ext uri="{FF2B5EF4-FFF2-40B4-BE49-F238E27FC236}">
                <a16:creationId xmlns:a16="http://schemas.microsoft.com/office/drawing/2014/main" id="{971CCA0C-BA65-4DF4-B0E0-E9232F3C7C90}"/>
              </a:ext>
            </a:extLst>
          </p:cNvPr>
          <p:cNvSpPr>
            <a:spLocks noGrp="1" noChangeArrowheads="1"/>
          </p:cNvSpPr>
          <p:nvPr>
            <p:ph type="body" sz="half" idx="2"/>
          </p:nvPr>
        </p:nvSpPr>
        <p:spPr>
          <a:xfrm>
            <a:off x="4572000" y="1524000"/>
            <a:ext cx="3733800" cy="4065588"/>
          </a:xfrm>
        </p:spPr>
        <p:txBody>
          <a:bodyPr/>
          <a:lstStyle/>
          <a:p>
            <a:pPr eaLnBrk="1" hangingPunct="1"/>
            <a:r>
              <a:rPr lang="en-US" altLang="en-US" b="1" u="sng">
                <a:solidFill>
                  <a:srgbClr val="339933"/>
                </a:solidFill>
                <a:latin typeface="Comic Sans MS" panose="030F0702030302020204" pitchFamily="66" charset="0"/>
              </a:rPr>
              <a:t>Unintentional</a:t>
            </a:r>
          </a:p>
          <a:p>
            <a:pPr lvl="1" eaLnBrk="1" hangingPunct="1"/>
            <a:r>
              <a:rPr lang="en-US" altLang="en-US" sz="2100">
                <a:solidFill>
                  <a:srgbClr val="339933"/>
                </a:solidFill>
                <a:latin typeface="Comic Sans MS" panose="030F0702030302020204" pitchFamily="66" charset="0"/>
              </a:rPr>
              <a:t>Careless paraphrasing</a:t>
            </a:r>
          </a:p>
          <a:p>
            <a:pPr lvl="1" eaLnBrk="1" hangingPunct="1"/>
            <a:r>
              <a:rPr lang="en-US" altLang="en-US" sz="2100">
                <a:solidFill>
                  <a:srgbClr val="339933"/>
                </a:solidFill>
                <a:latin typeface="Comic Sans MS" panose="030F0702030302020204" pitchFamily="66" charset="0"/>
              </a:rPr>
              <a:t>Poor documentation</a:t>
            </a:r>
          </a:p>
          <a:p>
            <a:pPr lvl="1" eaLnBrk="1" hangingPunct="1"/>
            <a:r>
              <a:rPr lang="en-US" altLang="en-US" sz="2100">
                <a:solidFill>
                  <a:srgbClr val="339933"/>
                </a:solidFill>
                <a:latin typeface="Comic Sans MS" panose="030F0702030302020204" pitchFamily="66" charset="0"/>
              </a:rPr>
              <a:t>Quoting excessively</a:t>
            </a:r>
          </a:p>
          <a:p>
            <a:pPr lvl="1" eaLnBrk="1" hangingPunct="1"/>
            <a:r>
              <a:rPr lang="en-US" altLang="en-US" sz="2100">
                <a:solidFill>
                  <a:srgbClr val="339933"/>
                </a:solidFill>
                <a:latin typeface="Comic Sans MS" panose="030F0702030302020204" pitchFamily="66" charset="0"/>
              </a:rPr>
              <a:t>Failure to use your own “voice</a:t>
            </a:r>
            <a:r>
              <a:rPr lang="en-US" altLang="en-US">
                <a:solidFill>
                  <a:srgbClr val="339933"/>
                </a:solidFill>
                <a:latin typeface="Calibri" panose="020F0502020204030204" pitchFamily="34" charset="0"/>
              </a:rPr>
              <a:t>”</a:t>
            </a:r>
          </a:p>
        </p:txBody>
      </p:sp>
      <p:pic>
        <p:nvPicPr>
          <p:cNvPr id="34821" name="Picture 5" descr="ed00181_">
            <a:extLst>
              <a:ext uri="{FF2B5EF4-FFF2-40B4-BE49-F238E27FC236}">
                <a16:creationId xmlns:a16="http://schemas.microsoft.com/office/drawing/2014/main" id="{51A17241-D42C-42D0-9BE5-DC3371B32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63" y="2400300"/>
            <a:ext cx="749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a:extLst>
              <a:ext uri="{FF2B5EF4-FFF2-40B4-BE49-F238E27FC236}">
                <a16:creationId xmlns:a16="http://schemas.microsoft.com/office/drawing/2014/main" id="{5BB7254A-23D1-4ECF-91F8-840B2328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149725"/>
            <a:ext cx="1804987" cy="22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ppt_x"/>
                                          </p:val>
                                        </p:tav>
                                        <p:tav tm="100000">
                                          <p:val>
                                            <p:strVal val="#ppt_x"/>
                                          </p:val>
                                        </p:tav>
                                      </p:tavLst>
                                    </p:anim>
                                    <p:anim calcmode="lin" valueType="num">
                                      <p:cBhvr additive="base">
                                        <p:cTn id="8"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E10DB94-AC23-414C-A6C8-67F5DF1126ED}"/>
              </a:ext>
            </a:extLst>
          </p:cNvPr>
          <p:cNvSpPr>
            <a:spLocks noGrp="1"/>
          </p:cNvSpPr>
          <p:nvPr>
            <p:ph type="title"/>
          </p:nvPr>
        </p:nvSpPr>
        <p:spPr>
          <a:xfrm>
            <a:off x="457200" y="115888"/>
            <a:ext cx="8229600" cy="1081087"/>
          </a:xfrm>
        </p:spPr>
        <p:txBody>
          <a:bodyPr/>
          <a:lstStyle/>
          <a:p>
            <a:r>
              <a:rPr lang="en-GB" altLang="en-US" sz="4000" b="1">
                <a:solidFill>
                  <a:srgbClr val="FFFF00"/>
                </a:solidFill>
                <a:latin typeface="Comic Sans MS" panose="030F0702030302020204" pitchFamily="66" charset="0"/>
              </a:rPr>
              <a:t>Avoiding Plagiarism</a:t>
            </a:r>
            <a:endParaRPr lang="en-ZA" altLang="en-US" sz="4000" b="1">
              <a:solidFill>
                <a:srgbClr val="FFFF00"/>
              </a:solidFill>
              <a:latin typeface="Comic Sans MS" panose="030F0702030302020204" pitchFamily="66" charset="0"/>
            </a:endParaRPr>
          </a:p>
        </p:txBody>
      </p:sp>
      <p:sp>
        <p:nvSpPr>
          <p:cNvPr id="24579" name="Content Placeholder 2">
            <a:extLst>
              <a:ext uri="{FF2B5EF4-FFF2-40B4-BE49-F238E27FC236}">
                <a16:creationId xmlns:a16="http://schemas.microsoft.com/office/drawing/2014/main" id="{4158EA7B-1D58-4F84-9495-17B5A2602BD7}"/>
              </a:ext>
            </a:extLst>
          </p:cNvPr>
          <p:cNvSpPr>
            <a:spLocks noGrp="1"/>
          </p:cNvSpPr>
          <p:nvPr>
            <p:ph idx="1"/>
          </p:nvPr>
        </p:nvSpPr>
        <p:spPr>
          <a:xfrm>
            <a:off x="1017588" y="1600200"/>
            <a:ext cx="7010400" cy="4525963"/>
          </a:xfrm>
        </p:spPr>
        <p:txBody>
          <a:bodyPr/>
          <a:lstStyle/>
          <a:p>
            <a:pPr eaLnBrk="1" hangingPunct="1">
              <a:buClr>
                <a:srgbClr val="666699"/>
              </a:buClr>
              <a:buSzPct val="70000"/>
              <a:buFont typeface="Wingdings" panose="05000000000000000000" pitchFamily="2" charset="2"/>
              <a:buChar char="n"/>
            </a:pPr>
            <a:r>
              <a:rPr lang="en-GB" altLang="en-US">
                <a:solidFill>
                  <a:srgbClr val="002060"/>
                </a:solidFill>
                <a:latin typeface="Comic Sans MS" panose="030F0702030302020204" pitchFamily="66" charset="0"/>
              </a:rPr>
              <a:t>Most cases of plagiarism can be avoided by citing sources. </a:t>
            </a:r>
          </a:p>
          <a:p>
            <a:pPr eaLnBrk="1" hangingPunct="1">
              <a:buClr>
                <a:srgbClr val="666699"/>
              </a:buClr>
              <a:buSzPct val="70000"/>
              <a:buFont typeface="Wingdings" panose="05000000000000000000" pitchFamily="2" charset="2"/>
              <a:buChar char="n"/>
            </a:pPr>
            <a:r>
              <a:rPr lang="en-GB" altLang="en-US">
                <a:solidFill>
                  <a:srgbClr val="002060"/>
                </a:solidFill>
                <a:latin typeface="Comic Sans MS" panose="030F0702030302020204" pitchFamily="66" charset="0"/>
              </a:rPr>
              <a:t>Simply acknowledging that certain material has been borrowed, and providing your audience with the information necessary to find that source, is usually enough to prevent plagiarism. </a:t>
            </a:r>
          </a:p>
          <a:p>
            <a:endParaRPr lang="en-ZA" altLang="en-US"/>
          </a:p>
        </p:txBody>
      </p:sp>
      <p:sp>
        <p:nvSpPr>
          <p:cNvPr id="24580" name="Rectangle 3">
            <a:extLst>
              <a:ext uri="{FF2B5EF4-FFF2-40B4-BE49-F238E27FC236}">
                <a16:creationId xmlns:a16="http://schemas.microsoft.com/office/drawing/2014/main" id="{3FB95E58-0027-431A-8056-77303FD88E29}"/>
              </a:ext>
            </a:extLst>
          </p:cNvPr>
          <p:cNvSpPr>
            <a:spLocks noChangeArrowheads="1"/>
          </p:cNvSpPr>
          <p:nvPr/>
        </p:nvSpPr>
        <p:spPr bwMode="auto">
          <a:xfrm>
            <a:off x="1017588" y="6440488"/>
            <a:ext cx="632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ZA" altLang="en-US" sz="1400">
                <a:latin typeface="Comic Sans MS" panose="030F0702030302020204" pitchFamily="66" charset="0"/>
              </a:rPr>
              <a:t>Mirka, 2004, The Plagiarism Trap. Powerpoint Presentation</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861091A-9746-473D-84CB-69F768F056D5}"/>
              </a:ext>
            </a:extLst>
          </p:cNvPr>
          <p:cNvSpPr>
            <a:spLocks noGrp="1"/>
          </p:cNvSpPr>
          <p:nvPr>
            <p:ph type="title"/>
          </p:nvPr>
        </p:nvSpPr>
        <p:spPr>
          <a:xfrm>
            <a:off x="576263" y="0"/>
            <a:ext cx="8034337" cy="1196975"/>
          </a:xfrm>
          <a:solidFill>
            <a:schemeClr val="accent6">
              <a:lumMod val="50000"/>
            </a:schemeClr>
          </a:solidFill>
        </p:spPr>
        <p:txBody>
          <a:bodyPr/>
          <a:lstStyle/>
          <a:p>
            <a:pPr>
              <a:defRPr/>
            </a:pPr>
            <a:r>
              <a:rPr lang="en-US" altLang="en-US" sz="4000" b="1" dirty="0">
                <a:solidFill>
                  <a:srgbClr val="FFFF00"/>
                </a:solidFill>
                <a:latin typeface="Comic Sans MS" pitchFamily="66" charset="0"/>
              </a:rPr>
              <a:t>Tips to avoid Accidental Plagiarism</a:t>
            </a:r>
            <a:endParaRPr lang="en-ZA" altLang="en-US" sz="4000" dirty="0">
              <a:solidFill>
                <a:srgbClr val="FFFF00"/>
              </a:solidFill>
              <a:latin typeface="Comic Sans MS" pitchFamily="66" charset="0"/>
            </a:endParaRPr>
          </a:p>
        </p:txBody>
      </p:sp>
      <p:sp>
        <p:nvSpPr>
          <p:cNvPr id="25603" name="Content Placeholder 2">
            <a:extLst>
              <a:ext uri="{FF2B5EF4-FFF2-40B4-BE49-F238E27FC236}">
                <a16:creationId xmlns:a16="http://schemas.microsoft.com/office/drawing/2014/main" id="{139302FA-0CAD-45CE-AC91-B7C883F42502}"/>
              </a:ext>
            </a:extLst>
          </p:cNvPr>
          <p:cNvSpPr>
            <a:spLocks noGrp="1"/>
          </p:cNvSpPr>
          <p:nvPr>
            <p:ph idx="1"/>
          </p:nvPr>
        </p:nvSpPr>
        <p:spPr>
          <a:xfrm>
            <a:off x="684213" y="1484313"/>
            <a:ext cx="8064500" cy="4565650"/>
          </a:xfrm>
        </p:spPr>
        <p:txBody>
          <a:bodyPr/>
          <a:lstStyle/>
          <a:p>
            <a:pPr>
              <a:buClr>
                <a:srgbClr val="666699"/>
              </a:buClr>
              <a:buSzPct val="70000"/>
              <a:buFont typeface="Wingdings" panose="05000000000000000000" pitchFamily="2" charset="2"/>
              <a:buChar char="l"/>
            </a:pPr>
            <a:r>
              <a:rPr lang="en-US" altLang="en-US">
                <a:solidFill>
                  <a:srgbClr val="FF0000"/>
                </a:solidFill>
                <a:hlinkClick r:id="rId2"/>
              </a:rPr>
              <a:t>https://www.youtube.com/watch?v=rwOJvWhF_08</a:t>
            </a:r>
            <a:endParaRPr lang="en-US" altLang="en-US">
              <a:solidFill>
                <a:srgbClr val="FF0000"/>
              </a:solidFill>
            </a:endParaRPr>
          </a:p>
          <a:p>
            <a:pPr>
              <a:buClr>
                <a:srgbClr val="666699"/>
              </a:buClr>
              <a:buSzPct val="70000"/>
              <a:buFont typeface="Wingdings" panose="05000000000000000000" pitchFamily="2" charset="2"/>
              <a:buChar char="l"/>
            </a:pPr>
            <a:endParaRPr lang="en-US" altLang="en-US">
              <a:solidFill>
                <a:srgbClr val="000000"/>
              </a:solidFill>
            </a:endParaRPr>
          </a:p>
          <a:p>
            <a:pPr>
              <a:buClr>
                <a:srgbClr val="666699"/>
              </a:buClr>
              <a:buSzPct val="70000"/>
              <a:buFont typeface="Wingdings" panose="05000000000000000000" pitchFamily="2" charset="2"/>
              <a:buChar char="l"/>
            </a:pPr>
            <a:endParaRPr lang="en-US" altLang="en-US">
              <a:solidFill>
                <a:srgbClr val="000000"/>
              </a:solidFill>
            </a:endParaRPr>
          </a:p>
          <a:p>
            <a:endParaRPr lang="en-ZA" altLang="en-US"/>
          </a:p>
        </p:txBody>
      </p:sp>
      <p:pic>
        <p:nvPicPr>
          <p:cNvPr id="25604" name="Picture 2">
            <a:extLst>
              <a:ext uri="{FF2B5EF4-FFF2-40B4-BE49-F238E27FC236}">
                <a16:creationId xmlns:a16="http://schemas.microsoft.com/office/drawing/2014/main" id="{F9746785-5D1E-41B3-A0FA-F11E0BB51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565400"/>
            <a:ext cx="5616575"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2CA04CE-2714-4C3F-B025-7018D9E39EF6}"/>
              </a:ext>
            </a:extLst>
          </p:cNvPr>
          <p:cNvSpPr>
            <a:spLocks noGrp="1"/>
          </p:cNvSpPr>
          <p:nvPr>
            <p:ph type="title"/>
          </p:nvPr>
        </p:nvSpPr>
        <p:spPr>
          <a:xfrm>
            <a:off x="468313" y="0"/>
            <a:ext cx="8229600" cy="1144588"/>
          </a:xfrm>
          <a:solidFill>
            <a:schemeClr val="accent2">
              <a:lumMod val="50000"/>
            </a:schemeClr>
          </a:solidFill>
        </p:spPr>
        <p:txBody>
          <a:bodyPr/>
          <a:lstStyle/>
          <a:p>
            <a:pPr>
              <a:defRPr/>
            </a:pPr>
            <a:r>
              <a:rPr lang="en-US" altLang="en-US" sz="4000" b="1" dirty="0">
                <a:solidFill>
                  <a:srgbClr val="FFFF00"/>
                </a:solidFill>
                <a:latin typeface="Comic Sans MS" pitchFamily="66" charset="0"/>
              </a:rPr>
              <a:t>HOW SHOULD I DO IT ?</a:t>
            </a:r>
            <a:endParaRPr lang="en-ZA" altLang="en-US" sz="4000" dirty="0">
              <a:solidFill>
                <a:srgbClr val="FFFF00"/>
              </a:solidFill>
              <a:latin typeface="Comic Sans MS" pitchFamily="66" charset="0"/>
            </a:endParaRPr>
          </a:p>
        </p:txBody>
      </p:sp>
      <p:sp>
        <p:nvSpPr>
          <p:cNvPr id="22531" name="Content Placeholder 2">
            <a:extLst>
              <a:ext uri="{FF2B5EF4-FFF2-40B4-BE49-F238E27FC236}">
                <a16:creationId xmlns:a16="http://schemas.microsoft.com/office/drawing/2014/main" id="{52085E03-9EA5-442B-8BDA-F3384B621F8F}"/>
              </a:ext>
            </a:extLst>
          </p:cNvPr>
          <p:cNvSpPr>
            <a:spLocks noGrp="1"/>
          </p:cNvSpPr>
          <p:nvPr>
            <p:ph idx="1"/>
          </p:nvPr>
        </p:nvSpPr>
        <p:spPr/>
        <p:txBody>
          <a:bodyPr/>
          <a:lstStyle/>
          <a:p>
            <a:pPr eaLnBrk="1" hangingPunct="1">
              <a:buFont typeface="Wingdings" panose="05000000000000000000" pitchFamily="2" charset="2"/>
              <a:buChar char="Ø"/>
              <a:defRPr/>
            </a:pPr>
            <a:r>
              <a:rPr lang="en-US" altLang="en-US" b="1" dirty="0">
                <a:solidFill>
                  <a:schemeClr val="accent6">
                    <a:lumMod val="75000"/>
                  </a:schemeClr>
                </a:solidFill>
                <a:latin typeface="Comic Sans MS" panose="030F0702030302020204" pitchFamily="66" charset="0"/>
              </a:rPr>
              <a:t>Quoting</a:t>
            </a:r>
          </a:p>
          <a:p>
            <a:pPr eaLnBrk="1" hangingPunct="1">
              <a:buFont typeface="Wingdings" panose="05000000000000000000" pitchFamily="2" charset="2"/>
              <a:buChar char="Ø"/>
              <a:defRPr/>
            </a:pPr>
            <a:endParaRPr lang="en-US" altLang="en-US" sz="2000" b="1" dirty="0">
              <a:solidFill>
                <a:schemeClr val="accent6">
                  <a:lumMod val="75000"/>
                </a:schemeClr>
              </a:solidFill>
              <a:latin typeface="Comic Sans MS" panose="030F0702030302020204" pitchFamily="66" charset="0"/>
            </a:endParaRPr>
          </a:p>
          <a:p>
            <a:pPr eaLnBrk="1" hangingPunct="1">
              <a:buFont typeface="Wingdings" panose="05000000000000000000" pitchFamily="2" charset="2"/>
              <a:buChar char="Ø"/>
              <a:defRPr/>
            </a:pPr>
            <a:r>
              <a:rPr lang="en-US" altLang="en-US" b="1" dirty="0">
                <a:solidFill>
                  <a:schemeClr val="accent6">
                    <a:lumMod val="75000"/>
                  </a:schemeClr>
                </a:solidFill>
                <a:latin typeface="Comic Sans MS" panose="030F0702030302020204" pitchFamily="66" charset="0"/>
              </a:rPr>
              <a:t>Paraphrasing </a:t>
            </a:r>
          </a:p>
          <a:p>
            <a:pPr eaLnBrk="1" hangingPunct="1">
              <a:buFont typeface="Wingdings" panose="05000000000000000000" pitchFamily="2" charset="2"/>
              <a:buChar char="Ø"/>
              <a:defRPr/>
            </a:pPr>
            <a:endParaRPr lang="en-US" altLang="en-US" sz="2000" b="1" dirty="0">
              <a:solidFill>
                <a:schemeClr val="accent6">
                  <a:lumMod val="75000"/>
                </a:schemeClr>
              </a:solidFill>
              <a:latin typeface="Comic Sans MS" panose="030F0702030302020204" pitchFamily="66" charset="0"/>
            </a:endParaRPr>
          </a:p>
          <a:p>
            <a:pPr eaLnBrk="1" hangingPunct="1">
              <a:buFont typeface="Wingdings" panose="05000000000000000000" pitchFamily="2" charset="2"/>
              <a:buChar char="Ø"/>
              <a:defRPr/>
            </a:pPr>
            <a:r>
              <a:rPr lang="en-US" altLang="en-US" b="1" dirty="0">
                <a:solidFill>
                  <a:schemeClr val="accent6">
                    <a:lumMod val="75000"/>
                  </a:schemeClr>
                </a:solidFill>
                <a:latin typeface="Comic Sans MS" panose="030F0702030302020204" pitchFamily="66" charset="0"/>
              </a:rPr>
              <a:t>Summarizing</a:t>
            </a:r>
          </a:p>
          <a:p>
            <a:pPr eaLnBrk="1" hangingPunct="1">
              <a:defRPr/>
            </a:pPr>
            <a:endParaRPr lang="en-US" altLang="en-US" sz="2000" b="1" dirty="0">
              <a:solidFill>
                <a:schemeClr val="accent6">
                  <a:lumMod val="75000"/>
                </a:schemeClr>
              </a:solidFill>
              <a:latin typeface="Comic Sans MS" panose="030F0702030302020204" pitchFamily="66" charset="0"/>
            </a:endParaRPr>
          </a:p>
          <a:p>
            <a:pPr algn="ctr" eaLnBrk="1" hangingPunct="1">
              <a:buFontTx/>
              <a:buNone/>
              <a:defRPr/>
            </a:pPr>
            <a:r>
              <a:rPr lang="en-US" altLang="en-US" b="1" i="1" dirty="0">
                <a:solidFill>
                  <a:srgbClr val="54381C"/>
                </a:solidFill>
                <a:latin typeface="Comic Sans MS" panose="030F0702030302020204" pitchFamily="66" charset="0"/>
              </a:rPr>
              <a:t>To blend source materials in with your own, making sure your own voice is heard.</a:t>
            </a:r>
            <a:endParaRPr lang="en-US" altLang="en-US" b="1" dirty="0">
              <a:solidFill>
                <a:srgbClr val="54381C"/>
              </a:solidFill>
              <a:latin typeface="Comic Sans MS" panose="030F0702030302020204" pitchFamily="66" charset="0"/>
            </a:endParaRPr>
          </a:p>
          <a:p>
            <a:pPr>
              <a:defRPr/>
            </a:pPr>
            <a:endParaRPr lang="en-ZA" alt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BA90ABF-8975-4FE2-8EA4-5BA34113CC5E}"/>
              </a:ext>
            </a:extLst>
          </p:cNvPr>
          <p:cNvSpPr>
            <a:spLocks noGrp="1" noChangeArrowheads="1"/>
          </p:cNvSpPr>
          <p:nvPr>
            <p:ph type="title"/>
          </p:nvPr>
        </p:nvSpPr>
        <p:spPr/>
        <p:txBody>
          <a:bodyPr/>
          <a:lstStyle/>
          <a:p>
            <a:pPr eaLnBrk="1" hangingPunct="1"/>
            <a:br>
              <a:rPr lang="en-US" altLang="en-US" sz="1000">
                <a:latin typeface="Arial-BoldMT" charset="0"/>
              </a:rPr>
            </a:br>
            <a:br>
              <a:rPr lang="en-US" altLang="en-US" sz="1000">
                <a:latin typeface="Arial-BoldMT" charset="0"/>
              </a:rPr>
            </a:br>
            <a:r>
              <a:rPr lang="en-US" altLang="en-US" sz="4000" b="1">
                <a:solidFill>
                  <a:srgbClr val="FFFF00"/>
                </a:solidFill>
                <a:latin typeface="Comic Sans MS" panose="030F0702030302020204" pitchFamily="66" charset="0"/>
              </a:rPr>
              <a:t>What is Plagiarism?</a:t>
            </a:r>
            <a:br>
              <a:rPr lang="en-US" altLang="en-US" sz="4000">
                <a:solidFill>
                  <a:srgbClr val="FFFF00"/>
                </a:solidFill>
                <a:latin typeface="Comic Sans MS" panose="030F0702030302020204" pitchFamily="66" charset="0"/>
              </a:rPr>
            </a:br>
            <a:endParaRPr lang="en-US" altLang="en-US" sz="4000" b="1">
              <a:solidFill>
                <a:srgbClr val="FFFF00"/>
              </a:solidFill>
              <a:latin typeface="Comic Sans MS" panose="030F0702030302020204" pitchFamily="66" charset="0"/>
            </a:endParaRPr>
          </a:p>
        </p:txBody>
      </p:sp>
      <p:sp>
        <p:nvSpPr>
          <p:cNvPr id="8195" name="Rectangle 3">
            <a:extLst>
              <a:ext uri="{FF2B5EF4-FFF2-40B4-BE49-F238E27FC236}">
                <a16:creationId xmlns:a16="http://schemas.microsoft.com/office/drawing/2014/main" id="{3BC7852F-0C4C-405C-864E-75F7A2CD6E4D}"/>
              </a:ext>
            </a:extLst>
          </p:cNvPr>
          <p:cNvSpPr>
            <a:spLocks noGrp="1" noChangeArrowheads="1"/>
          </p:cNvSpPr>
          <p:nvPr>
            <p:ph idx="1"/>
          </p:nvPr>
        </p:nvSpPr>
        <p:spPr>
          <a:xfrm>
            <a:off x="1476375" y="1773238"/>
            <a:ext cx="6408738" cy="3384550"/>
          </a:xfrm>
          <a:solidFill>
            <a:srgbClr val="FFFF00"/>
          </a:solidFill>
          <a:ln>
            <a:solidFill>
              <a:schemeClr val="bg2">
                <a:lumMod val="25000"/>
                <a:alpha val="46000"/>
              </a:schemeClr>
            </a:solidFill>
          </a:ln>
        </p:spPr>
        <p:txBody>
          <a:bodyPr/>
          <a:lstStyle/>
          <a:p>
            <a:pPr algn="ctr" eaLnBrk="1" hangingPunct="1">
              <a:buFontTx/>
              <a:buNone/>
              <a:defRPr/>
            </a:pPr>
            <a:endParaRPr lang="en-US" altLang="en-US" sz="1000" i="1" dirty="0">
              <a:latin typeface="Comic Sans MS" pitchFamily="66" charset="0"/>
            </a:endParaRPr>
          </a:p>
          <a:p>
            <a:pPr algn="ctr" eaLnBrk="1" hangingPunct="1">
              <a:buFontTx/>
              <a:buNone/>
              <a:defRPr/>
            </a:pPr>
            <a:r>
              <a:rPr lang="en-US" altLang="en-US" sz="3600" b="1" i="1" dirty="0">
                <a:latin typeface="Comic Sans MS" pitchFamily="66" charset="0"/>
              </a:rPr>
              <a:t>Plagiarism means using another’s work without giving them credit and saying that it is your own</a:t>
            </a:r>
          </a:p>
          <a:p>
            <a:pPr eaLnBrk="1" hangingPunct="1">
              <a:defRPr/>
            </a:pPr>
            <a:endParaRPr lang="en-US" altLang="en-US" dirty="0"/>
          </a:p>
          <a:p>
            <a:pPr eaLnBrk="1" hangingPunct="1">
              <a:defRPr/>
            </a:pPr>
            <a:endParaRPr lang="en-US" altLang="en-US" dirty="0"/>
          </a:p>
        </p:txBody>
      </p:sp>
      <p:sp>
        <p:nvSpPr>
          <p:cNvPr id="7172" name="Text Box 4">
            <a:extLst>
              <a:ext uri="{FF2B5EF4-FFF2-40B4-BE49-F238E27FC236}">
                <a16:creationId xmlns:a16="http://schemas.microsoft.com/office/drawing/2014/main" id="{990B92E5-53D8-45F6-8C88-1987A72F0A13}"/>
              </a:ext>
            </a:extLst>
          </p:cNvPr>
          <p:cNvSpPr txBox="1">
            <a:spLocks noChangeArrowheads="1"/>
          </p:cNvSpPr>
          <p:nvPr/>
        </p:nvSpPr>
        <p:spPr bwMode="auto">
          <a:xfrm>
            <a:off x="762000" y="63246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ZA" altLang="en-US" sz="1800">
                <a:latin typeface="Comic Sans MS" panose="030F0702030302020204" pitchFamily="66" charset="0"/>
              </a:rPr>
              <a:t>From: Mirka, 2004, The Plagiarism Trap. Powerpoint Presentation</a:t>
            </a:r>
            <a:endParaRPr lang="en-US" altLang="en-US" sz="1600">
              <a:latin typeface="Comic Sans MS" panose="030F0702030302020204" pitchFamily="66"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F781476-3B3B-4393-A25A-B78F27738EE3}"/>
              </a:ext>
            </a:extLst>
          </p:cNvPr>
          <p:cNvSpPr>
            <a:spLocks noGrp="1" noChangeArrowheads="1"/>
          </p:cNvSpPr>
          <p:nvPr>
            <p:ph type="title"/>
          </p:nvPr>
        </p:nvSpPr>
        <p:spPr>
          <a:xfrm>
            <a:off x="1042988" y="188913"/>
            <a:ext cx="7086600" cy="731837"/>
          </a:xfrm>
        </p:spPr>
        <p:txBody>
          <a:bodyPr/>
          <a:lstStyle/>
          <a:p>
            <a:pPr eaLnBrk="1" hangingPunct="1"/>
            <a:r>
              <a:rPr lang="en-US" altLang="en-US" sz="4000" b="1">
                <a:solidFill>
                  <a:srgbClr val="FFFF00"/>
                </a:solidFill>
                <a:latin typeface="Comic Sans MS" panose="030F0702030302020204" pitchFamily="66" charset="0"/>
              </a:rPr>
              <a:t>Quoting</a:t>
            </a:r>
          </a:p>
        </p:txBody>
      </p:sp>
      <p:sp>
        <p:nvSpPr>
          <p:cNvPr id="23555" name="Rectangle 3">
            <a:extLst>
              <a:ext uri="{FF2B5EF4-FFF2-40B4-BE49-F238E27FC236}">
                <a16:creationId xmlns:a16="http://schemas.microsoft.com/office/drawing/2014/main" id="{D8C0108F-6DF2-45A4-9EDC-0EC39AB2486D}"/>
              </a:ext>
            </a:extLst>
          </p:cNvPr>
          <p:cNvSpPr>
            <a:spLocks noGrp="1" noChangeArrowheads="1"/>
          </p:cNvSpPr>
          <p:nvPr>
            <p:ph idx="1"/>
          </p:nvPr>
        </p:nvSpPr>
        <p:spPr>
          <a:xfrm>
            <a:off x="900113" y="1412875"/>
            <a:ext cx="7416800" cy="4256088"/>
          </a:xfrm>
        </p:spPr>
        <p:txBody>
          <a:bodyPr/>
          <a:lstStyle/>
          <a:p>
            <a:pPr eaLnBrk="1" hangingPunct="1">
              <a:lnSpc>
                <a:spcPct val="90000"/>
              </a:lnSpc>
              <a:buFontTx/>
              <a:buNone/>
              <a:defRPr/>
            </a:pPr>
            <a:r>
              <a:rPr lang="en-US" altLang="en-US" sz="2400" b="1" dirty="0">
                <a:solidFill>
                  <a:srgbClr val="C00000"/>
                </a:solidFill>
                <a:latin typeface="Comic Sans MS" panose="030F0702030302020204" pitchFamily="66" charset="0"/>
              </a:rPr>
              <a:t>Quotations are the exact words of an author, copied directly from a source, word for word. Quotations must be cited! </a:t>
            </a:r>
          </a:p>
          <a:p>
            <a:pPr eaLnBrk="1" hangingPunct="1">
              <a:lnSpc>
                <a:spcPct val="90000"/>
              </a:lnSpc>
              <a:buFontTx/>
              <a:buNone/>
              <a:defRPr/>
            </a:pPr>
            <a:endParaRPr lang="en-US" altLang="en-US" sz="1000" b="1" u="sng" dirty="0">
              <a:solidFill>
                <a:schemeClr val="accent6">
                  <a:lumMod val="75000"/>
                </a:schemeClr>
              </a:solidFill>
              <a:latin typeface="Comic Sans MS" panose="030F0702030302020204" pitchFamily="66" charset="0"/>
            </a:endParaRPr>
          </a:p>
          <a:p>
            <a:pPr eaLnBrk="1" hangingPunct="1">
              <a:lnSpc>
                <a:spcPct val="90000"/>
              </a:lnSpc>
              <a:buFontTx/>
              <a:buNone/>
              <a:defRPr/>
            </a:pPr>
            <a:r>
              <a:rPr lang="en-US" altLang="en-US" sz="2000" b="1" u="sng" dirty="0">
                <a:solidFill>
                  <a:schemeClr val="accent6">
                    <a:lumMod val="75000"/>
                  </a:schemeClr>
                </a:solidFill>
                <a:latin typeface="Comic Sans MS" panose="030F0702030302020204" pitchFamily="66" charset="0"/>
              </a:rPr>
              <a:t>Use quotations when:</a:t>
            </a:r>
          </a:p>
          <a:p>
            <a:pPr eaLnBrk="1" hangingPunct="1">
              <a:lnSpc>
                <a:spcPct val="90000"/>
              </a:lnSpc>
              <a:defRPr/>
            </a:pPr>
            <a:r>
              <a:rPr lang="en-US" altLang="en-US" sz="2000" dirty="0">
                <a:solidFill>
                  <a:schemeClr val="accent6">
                    <a:lumMod val="75000"/>
                  </a:schemeClr>
                </a:solidFill>
                <a:latin typeface="Comic Sans MS" panose="030F0702030302020204" pitchFamily="66" charset="0"/>
              </a:rPr>
              <a:t>You want to add the power of an author’s words to support your argument</a:t>
            </a:r>
          </a:p>
          <a:p>
            <a:pPr eaLnBrk="1" hangingPunct="1">
              <a:lnSpc>
                <a:spcPct val="90000"/>
              </a:lnSpc>
              <a:defRPr/>
            </a:pPr>
            <a:r>
              <a:rPr lang="en-US" altLang="en-US" sz="2000" dirty="0">
                <a:solidFill>
                  <a:schemeClr val="accent6">
                    <a:lumMod val="75000"/>
                  </a:schemeClr>
                </a:solidFill>
                <a:latin typeface="Comic Sans MS" panose="030F0702030302020204" pitchFamily="66" charset="0"/>
              </a:rPr>
              <a:t>You want to disagree with an author’s argument</a:t>
            </a:r>
          </a:p>
          <a:p>
            <a:pPr eaLnBrk="1" hangingPunct="1">
              <a:lnSpc>
                <a:spcPct val="90000"/>
              </a:lnSpc>
              <a:defRPr/>
            </a:pPr>
            <a:r>
              <a:rPr lang="en-US" altLang="en-US" sz="2000" dirty="0">
                <a:solidFill>
                  <a:schemeClr val="accent6">
                    <a:lumMod val="75000"/>
                  </a:schemeClr>
                </a:solidFill>
                <a:latin typeface="Comic Sans MS" panose="030F0702030302020204" pitchFamily="66" charset="0"/>
              </a:rPr>
              <a:t>You want to highlight particularly eloquent or powerful phrases or passages</a:t>
            </a:r>
          </a:p>
          <a:p>
            <a:pPr eaLnBrk="1" hangingPunct="1">
              <a:lnSpc>
                <a:spcPct val="90000"/>
              </a:lnSpc>
              <a:defRPr/>
            </a:pPr>
            <a:r>
              <a:rPr lang="en-US" altLang="en-US" sz="2000" dirty="0">
                <a:solidFill>
                  <a:schemeClr val="accent6">
                    <a:lumMod val="75000"/>
                  </a:schemeClr>
                </a:solidFill>
                <a:latin typeface="Comic Sans MS" panose="030F0702030302020204" pitchFamily="66" charset="0"/>
              </a:rPr>
              <a:t>You are comparing and contrasting specific points of view</a:t>
            </a:r>
          </a:p>
          <a:p>
            <a:pPr eaLnBrk="1" hangingPunct="1">
              <a:lnSpc>
                <a:spcPct val="90000"/>
              </a:lnSpc>
              <a:defRPr/>
            </a:pPr>
            <a:r>
              <a:rPr lang="en-US" altLang="en-US" sz="2000" dirty="0">
                <a:solidFill>
                  <a:schemeClr val="accent6">
                    <a:lumMod val="75000"/>
                  </a:schemeClr>
                </a:solidFill>
                <a:latin typeface="Comic Sans MS" panose="030F0702030302020204" pitchFamily="66" charset="0"/>
              </a:rPr>
              <a:t>You want to note the important research that precedes your own</a:t>
            </a:r>
            <a:r>
              <a:rPr lang="en-US" altLang="en-US" sz="1400" dirty="0">
                <a:solidFill>
                  <a:schemeClr val="accent6">
                    <a:lumMod val="75000"/>
                  </a:schemeClr>
                </a:solidFill>
                <a:latin typeface="Comic Sans MS" panose="030F0702030302020204" pitchFamily="66" charset="0"/>
              </a:rPr>
              <a:t>		</a:t>
            </a:r>
            <a:r>
              <a:rPr lang="en-US" altLang="en-US" sz="1400" dirty="0">
                <a:solidFill>
                  <a:srgbClr val="000000"/>
                </a:solidFill>
                <a:latin typeface="Comic Sans MS" panose="030F0702030302020204" pitchFamily="66" charset="0"/>
              </a:rPr>
              <a:t>	</a:t>
            </a:r>
          </a:p>
          <a:p>
            <a:pPr eaLnBrk="1" hangingPunct="1">
              <a:defRPr/>
            </a:pPr>
            <a:endParaRPr lang="en-US" altLang="en-US" sz="2200" dirty="0">
              <a:latin typeface="Arial-BoldMT"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EF85AB8D-AC8F-4542-9991-E8DF91004DAD}"/>
              </a:ext>
            </a:extLst>
          </p:cNvPr>
          <p:cNvSpPr txBox="1">
            <a:spLocks noChangeArrowheads="1"/>
          </p:cNvSpPr>
          <p:nvPr/>
        </p:nvSpPr>
        <p:spPr bwMode="auto">
          <a:xfrm>
            <a:off x="539750" y="1196975"/>
            <a:ext cx="792003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800">
                <a:solidFill>
                  <a:schemeClr val="tx1"/>
                </a:solidFill>
                <a:latin typeface="Century Gothic" pitchFamily="34" charset="0"/>
              </a:defRPr>
            </a:lvl1pPr>
            <a:lvl2pPr marL="742950" indent="-285750">
              <a:spcBef>
                <a:spcPct val="20000"/>
              </a:spcBef>
              <a:buChar char="–"/>
              <a:defRPr sz="2400">
                <a:solidFill>
                  <a:schemeClr val="tx1"/>
                </a:solidFill>
                <a:latin typeface="Century Gothic" pitchFamily="34" charset="0"/>
              </a:defRPr>
            </a:lvl2pPr>
            <a:lvl3pPr marL="1143000" indent="-228600">
              <a:spcBef>
                <a:spcPct val="20000"/>
              </a:spcBef>
              <a:buChar char="•"/>
              <a:defRPr sz="2000">
                <a:solidFill>
                  <a:schemeClr val="tx1"/>
                </a:solidFill>
                <a:latin typeface="Century Gothic" pitchFamily="34" charset="0"/>
              </a:defRPr>
            </a:lvl3pPr>
            <a:lvl4pPr marL="1600200" indent="-228600">
              <a:spcBef>
                <a:spcPct val="20000"/>
              </a:spcBef>
              <a:buChar char="–"/>
              <a:defRPr>
                <a:solidFill>
                  <a:schemeClr val="tx1"/>
                </a:solidFill>
                <a:latin typeface="Century Gothic" pitchFamily="34" charset="0"/>
              </a:defRPr>
            </a:lvl4pPr>
            <a:lvl5pPr marL="2057400" indent="-22860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50000"/>
              </a:spcBef>
              <a:buFontTx/>
              <a:buAutoNum type="arabicPeriod"/>
              <a:defRPr/>
            </a:pPr>
            <a:r>
              <a:rPr lang="en-CA" altLang="en-US" sz="2000" b="1" dirty="0">
                <a:solidFill>
                  <a:schemeClr val="accent3">
                    <a:lumMod val="50000"/>
                  </a:schemeClr>
                </a:solidFill>
                <a:latin typeface="Comic Sans MS" panose="030F0702030302020204" pitchFamily="66" charset="0"/>
                <a:cs typeface="Arial" charset="0"/>
              </a:rPr>
              <a:t>Quotation marks “ ”</a:t>
            </a:r>
            <a:r>
              <a:rPr lang="en-CA" altLang="en-US" sz="2000" dirty="0">
                <a:solidFill>
                  <a:schemeClr val="accent3">
                    <a:lumMod val="50000"/>
                  </a:schemeClr>
                </a:solidFill>
                <a:latin typeface="Comic Sans MS" panose="030F0702030302020204" pitchFamily="66" charset="0"/>
                <a:cs typeface="Arial" charset="0"/>
              </a:rPr>
              <a:t> enclose quotations of </a:t>
            </a:r>
            <a:r>
              <a:rPr lang="en-CA" altLang="en-US" sz="2000" b="1" i="1" dirty="0">
                <a:solidFill>
                  <a:schemeClr val="accent3">
                    <a:lumMod val="50000"/>
                  </a:schemeClr>
                </a:solidFill>
                <a:latin typeface="Comic Sans MS" panose="030F0702030302020204" pitchFamily="66" charset="0"/>
                <a:cs typeface="Arial" charset="0"/>
              </a:rPr>
              <a:t>less than </a:t>
            </a:r>
            <a:r>
              <a:rPr lang="en-CA" altLang="en-US" sz="2000" b="1" dirty="0">
                <a:solidFill>
                  <a:schemeClr val="accent3">
                    <a:lumMod val="50000"/>
                  </a:schemeClr>
                </a:solidFill>
                <a:latin typeface="Comic Sans MS" panose="030F0702030302020204" pitchFamily="66" charset="0"/>
                <a:cs typeface="Arial" charset="0"/>
              </a:rPr>
              <a:t>40 words</a:t>
            </a:r>
            <a:r>
              <a:rPr lang="en-CA" altLang="en-US" sz="2000" dirty="0">
                <a:solidFill>
                  <a:schemeClr val="accent3">
                    <a:lumMod val="50000"/>
                  </a:schemeClr>
                </a:solidFill>
                <a:latin typeface="Comic Sans MS" panose="030F0702030302020204" pitchFamily="66" charset="0"/>
                <a:cs typeface="Arial" charset="0"/>
              </a:rPr>
              <a:t> and are </a:t>
            </a:r>
            <a:r>
              <a:rPr lang="en-CA" altLang="en-US" sz="2000" b="1" dirty="0">
                <a:solidFill>
                  <a:schemeClr val="accent3">
                    <a:lumMod val="50000"/>
                  </a:schemeClr>
                </a:solidFill>
                <a:latin typeface="Comic Sans MS" panose="030F0702030302020204" pitchFamily="66" charset="0"/>
                <a:cs typeface="Arial" charset="0"/>
              </a:rPr>
              <a:t>included in the sentence or text, </a:t>
            </a:r>
            <a:r>
              <a:rPr lang="en-CA" altLang="en-US" sz="2000" dirty="0">
                <a:solidFill>
                  <a:schemeClr val="accent3">
                    <a:lumMod val="50000"/>
                  </a:schemeClr>
                </a:solidFill>
                <a:latin typeface="Comic Sans MS" panose="030F0702030302020204" pitchFamily="66" charset="0"/>
                <a:cs typeface="Arial" charset="0"/>
              </a:rPr>
              <a:t>then the citation.</a:t>
            </a:r>
            <a:endParaRPr lang="en-US" altLang="en-US" sz="2000" dirty="0">
              <a:solidFill>
                <a:schemeClr val="accent3">
                  <a:lumMod val="50000"/>
                </a:schemeClr>
              </a:solidFill>
              <a:latin typeface="Comic Sans MS" panose="030F0702030302020204" pitchFamily="66" charset="0"/>
              <a:cs typeface="Arial" charset="0"/>
            </a:endParaRPr>
          </a:p>
          <a:p>
            <a:pPr eaLnBrk="1" hangingPunct="1">
              <a:spcBef>
                <a:spcPct val="50000"/>
              </a:spcBef>
              <a:buFontTx/>
              <a:buAutoNum type="arabicPeriod"/>
              <a:defRPr/>
            </a:pPr>
            <a:r>
              <a:rPr lang="en-CA" altLang="en-US" sz="2000" dirty="0">
                <a:solidFill>
                  <a:schemeClr val="accent3">
                    <a:lumMod val="50000"/>
                  </a:schemeClr>
                </a:solidFill>
                <a:latin typeface="Comic Sans MS" panose="030F0702030302020204" pitchFamily="66" charset="0"/>
                <a:cs typeface="Arial" charset="0"/>
              </a:rPr>
              <a:t>Quotations of </a:t>
            </a:r>
            <a:r>
              <a:rPr lang="en-CA" altLang="en-US" sz="2000" b="1" dirty="0">
                <a:solidFill>
                  <a:schemeClr val="accent3">
                    <a:lumMod val="50000"/>
                  </a:schemeClr>
                </a:solidFill>
                <a:latin typeface="Comic Sans MS" panose="030F0702030302020204" pitchFamily="66" charset="0"/>
                <a:cs typeface="Arial" charset="0"/>
              </a:rPr>
              <a:t>more than 40 words</a:t>
            </a:r>
            <a:r>
              <a:rPr lang="en-CA" altLang="en-US" sz="2000" dirty="0">
                <a:solidFill>
                  <a:schemeClr val="accent3">
                    <a:lumMod val="50000"/>
                  </a:schemeClr>
                </a:solidFill>
                <a:latin typeface="Comic Sans MS" panose="030F0702030302020204" pitchFamily="66" charset="0"/>
                <a:cs typeface="Arial" charset="0"/>
              </a:rPr>
              <a:t> are </a:t>
            </a:r>
            <a:r>
              <a:rPr lang="en-CA" altLang="en-US" sz="2000" b="1" dirty="0">
                <a:solidFill>
                  <a:schemeClr val="accent3">
                    <a:lumMod val="50000"/>
                  </a:schemeClr>
                </a:solidFill>
                <a:latin typeface="Comic Sans MS" panose="030F0702030302020204" pitchFamily="66" charset="0"/>
                <a:cs typeface="Arial" charset="0"/>
              </a:rPr>
              <a:t>indented five spaces from the left margin</a:t>
            </a:r>
            <a:r>
              <a:rPr lang="en-CA" altLang="en-US" sz="2000" dirty="0">
                <a:solidFill>
                  <a:schemeClr val="accent3">
                    <a:lumMod val="50000"/>
                  </a:schemeClr>
                </a:solidFill>
                <a:latin typeface="Comic Sans MS" panose="030F0702030302020204" pitchFamily="66" charset="0"/>
                <a:cs typeface="Arial" charset="0"/>
              </a:rPr>
              <a:t> and are </a:t>
            </a:r>
            <a:r>
              <a:rPr lang="en-CA" altLang="en-US" sz="2000" b="1" dirty="0">
                <a:solidFill>
                  <a:schemeClr val="accent3">
                    <a:lumMod val="50000"/>
                  </a:schemeClr>
                </a:solidFill>
                <a:latin typeface="Comic Sans MS" panose="030F0702030302020204" pitchFamily="66" charset="0"/>
                <a:cs typeface="Arial" charset="0"/>
              </a:rPr>
              <a:t>double-spaced</a:t>
            </a:r>
            <a:r>
              <a:rPr lang="en-US" altLang="en-US" sz="2000" b="1" dirty="0">
                <a:solidFill>
                  <a:schemeClr val="accent3">
                    <a:lumMod val="50000"/>
                  </a:schemeClr>
                </a:solidFill>
                <a:latin typeface="Comic Sans MS" panose="030F0702030302020204" pitchFamily="66" charset="0"/>
                <a:cs typeface="Arial" charset="0"/>
              </a:rPr>
              <a:t> </a:t>
            </a:r>
            <a:r>
              <a:rPr lang="en-CA" altLang="en-US" sz="2000" b="1" dirty="0">
                <a:solidFill>
                  <a:schemeClr val="accent3">
                    <a:lumMod val="50000"/>
                  </a:schemeClr>
                </a:solidFill>
                <a:latin typeface="Comic Sans MS" panose="030F0702030302020204" pitchFamily="66" charset="0"/>
                <a:cs typeface="Arial" charset="0"/>
              </a:rPr>
              <a:t>in a free-standing block</a:t>
            </a:r>
            <a:r>
              <a:rPr lang="en-CA" altLang="en-US" sz="2000" dirty="0">
                <a:solidFill>
                  <a:schemeClr val="accent3">
                    <a:lumMod val="50000"/>
                  </a:schemeClr>
                </a:solidFill>
                <a:latin typeface="Comic Sans MS" panose="030F0702030302020204" pitchFamily="66" charset="0"/>
                <a:cs typeface="Arial" charset="0"/>
              </a:rPr>
              <a:t> </a:t>
            </a:r>
            <a:r>
              <a:rPr lang="en-US" altLang="en-US" sz="2000" dirty="0">
                <a:solidFill>
                  <a:schemeClr val="accent3">
                    <a:lumMod val="50000"/>
                  </a:schemeClr>
                </a:solidFill>
                <a:latin typeface="Comic Sans MS" panose="030F0702030302020204" pitchFamily="66" charset="0"/>
                <a:cs typeface="Arial" charset="0"/>
              </a:rPr>
              <a:t>(example later). They are also known as a </a:t>
            </a:r>
            <a:r>
              <a:rPr lang="en-US" altLang="en-US" sz="2000" b="1" dirty="0">
                <a:solidFill>
                  <a:schemeClr val="accent3">
                    <a:lumMod val="50000"/>
                  </a:schemeClr>
                </a:solidFill>
                <a:latin typeface="Comic Sans MS" panose="030F0702030302020204" pitchFamily="66" charset="0"/>
                <a:cs typeface="Arial" charset="0"/>
              </a:rPr>
              <a:t>Block Quotation.</a:t>
            </a:r>
            <a:endParaRPr lang="en-CA" altLang="en-US" sz="2000" b="1" dirty="0">
              <a:solidFill>
                <a:schemeClr val="accent3">
                  <a:lumMod val="50000"/>
                </a:schemeClr>
              </a:solidFill>
              <a:latin typeface="Comic Sans MS" panose="030F0702030302020204" pitchFamily="66" charset="0"/>
              <a:cs typeface="Arial" charset="0"/>
            </a:endParaRPr>
          </a:p>
          <a:p>
            <a:pPr eaLnBrk="1" hangingPunct="1">
              <a:spcBef>
                <a:spcPct val="50000"/>
              </a:spcBef>
              <a:buFontTx/>
              <a:buAutoNum type="arabicPeriod"/>
              <a:defRPr/>
            </a:pPr>
            <a:r>
              <a:rPr lang="en-CA" altLang="en-US" sz="2000" dirty="0">
                <a:solidFill>
                  <a:schemeClr val="accent3">
                    <a:lumMod val="50000"/>
                  </a:schemeClr>
                </a:solidFill>
                <a:latin typeface="Comic Sans MS" panose="030F0702030302020204" pitchFamily="66" charset="0"/>
                <a:cs typeface="Arial" charset="0"/>
              </a:rPr>
              <a:t>Just before the long quotation starts, type a colon:  then indent your long quotation</a:t>
            </a:r>
            <a:r>
              <a:rPr lang="en-US" altLang="en-US" sz="2000" dirty="0">
                <a:solidFill>
                  <a:schemeClr val="accent3">
                    <a:lumMod val="50000"/>
                  </a:schemeClr>
                </a:solidFill>
                <a:latin typeface="Comic Sans MS" panose="030F0702030302020204" pitchFamily="66" charset="0"/>
                <a:cs typeface="Arial" charset="0"/>
              </a:rPr>
              <a:t> (block quotation)</a:t>
            </a:r>
            <a:r>
              <a:rPr lang="en-CA" altLang="en-US" sz="2000" dirty="0">
                <a:solidFill>
                  <a:schemeClr val="accent3">
                    <a:lumMod val="50000"/>
                  </a:schemeClr>
                </a:solidFill>
                <a:latin typeface="Comic Sans MS" panose="030F0702030302020204" pitchFamily="66" charset="0"/>
                <a:cs typeface="Arial" charset="0"/>
              </a:rPr>
              <a:t>. (then your citation after the period)</a:t>
            </a:r>
            <a:endParaRPr lang="en-US" altLang="en-US" sz="2000" dirty="0">
              <a:solidFill>
                <a:schemeClr val="accent3">
                  <a:lumMod val="50000"/>
                </a:schemeClr>
              </a:solidFill>
              <a:latin typeface="Comic Sans MS" panose="030F0702030302020204" pitchFamily="66" charset="0"/>
              <a:cs typeface="Arial" charset="0"/>
            </a:endParaRPr>
          </a:p>
          <a:p>
            <a:pPr eaLnBrk="1" hangingPunct="1">
              <a:spcBef>
                <a:spcPct val="50000"/>
              </a:spcBef>
              <a:buFontTx/>
              <a:buAutoNum type="arabicPeriod"/>
              <a:defRPr/>
            </a:pPr>
            <a:r>
              <a:rPr lang="en-CA" altLang="en-US" sz="2000" b="1" dirty="0">
                <a:solidFill>
                  <a:schemeClr val="accent3">
                    <a:lumMod val="50000"/>
                  </a:schemeClr>
                </a:solidFill>
                <a:latin typeface="Comic Sans MS" panose="030F0702030302020204" pitchFamily="66" charset="0"/>
                <a:cs typeface="Arial" charset="0"/>
              </a:rPr>
              <a:t>Brackets</a:t>
            </a:r>
            <a:r>
              <a:rPr lang="en-CA" altLang="en-US" sz="2000" dirty="0">
                <a:solidFill>
                  <a:schemeClr val="accent3">
                    <a:lumMod val="50000"/>
                  </a:schemeClr>
                </a:solidFill>
                <a:latin typeface="Comic Sans MS" panose="030F0702030302020204" pitchFamily="66" charset="0"/>
                <a:cs typeface="Arial" charset="0"/>
              </a:rPr>
              <a:t> </a:t>
            </a:r>
            <a:r>
              <a:rPr lang="en-CA" altLang="en-US" sz="2400" b="1" dirty="0">
                <a:solidFill>
                  <a:schemeClr val="accent3">
                    <a:lumMod val="50000"/>
                  </a:schemeClr>
                </a:solidFill>
                <a:latin typeface="Comic Sans MS" panose="030F0702030302020204" pitchFamily="66" charset="0"/>
                <a:cs typeface="Arial" charset="0"/>
              </a:rPr>
              <a:t>( )</a:t>
            </a:r>
            <a:r>
              <a:rPr lang="en-CA" altLang="en-US" sz="2000" dirty="0">
                <a:solidFill>
                  <a:schemeClr val="accent3">
                    <a:lumMod val="50000"/>
                  </a:schemeClr>
                </a:solidFill>
                <a:latin typeface="Comic Sans MS" panose="030F0702030302020204" pitchFamily="66" charset="0"/>
                <a:cs typeface="Arial" charset="0"/>
              </a:rPr>
              <a:t> enclose information about the </a:t>
            </a:r>
            <a:r>
              <a:rPr lang="en-CA" altLang="en-US" sz="2000" b="1" dirty="0">
                <a:solidFill>
                  <a:schemeClr val="accent3">
                    <a:lumMod val="50000"/>
                  </a:schemeClr>
                </a:solidFill>
                <a:latin typeface="Comic Sans MS" panose="030F0702030302020204" pitchFamily="66" charset="0"/>
                <a:cs typeface="Arial" charset="0"/>
              </a:rPr>
              <a:t>source of the quotation</a:t>
            </a:r>
            <a:r>
              <a:rPr lang="en-US" altLang="en-US" sz="2000" b="1" dirty="0">
                <a:solidFill>
                  <a:schemeClr val="accent3">
                    <a:lumMod val="50000"/>
                  </a:schemeClr>
                </a:solidFill>
                <a:latin typeface="Comic Sans MS" panose="030F0702030302020204" pitchFamily="66" charset="0"/>
                <a:cs typeface="Arial" charset="0"/>
              </a:rPr>
              <a:t> </a:t>
            </a:r>
            <a:r>
              <a:rPr lang="en-US" altLang="en-US" sz="2000" dirty="0">
                <a:solidFill>
                  <a:schemeClr val="accent3">
                    <a:lumMod val="50000"/>
                  </a:schemeClr>
                </a:solidFill>
                <a:latin typeface="Comic Sans MS" panose="030F0702030302020204" pitchFamily="66" charset="0"/>
                <a:cs typeface="Arial" charset="0"/>
              </a:rPr>
              <a:t>(this is the </a:t>
            </a:r>
            <a:r>
              <a:rPr lang="en-US" altLang="en-US" sz="2000" b="1" i="1" dirty="0">
                <a:solidFill>
                  <a:schemeClr val="accent3">
                    <a:lumMod val="50000"/>
                  </a:schemeClr>
                </a:solidFill>
                <a:latin typeface="Comic Sans MS" panose="030F0702030302020204" pitchFamily="66" charset="0"/>
                <a:cs typeface="Arial" charset="0"/>
              </a:rPr>
              <a:t>citation</a:t>
            </a:r>
            <a:r>
              <a:rPr lang="en-US" altLang="en-US" sz="2000" dirty="0">
                <a:solidFill>
                  <a:schemeClr val="accent3">
                    <a:lumMod val="50000"/>
                  </a:schemeClr>
                </a:solidFill>
                <a:latin typeface="Comic Sans MS" panose="030F0702030302020204" pitchFamily="66" charset="0"/>
                <a:cs typeface="Arial" charset="0"/>
              </a:rPr>
              <a:t>)</a:t>
            </a:r>
            <a:r>
              <a:rPr lang="en-CA" altLang="en-US" sz="2000" b="1" dirty="0">
                <a:solidFill>
                  <a:schemeClr val="accent3">
                    <a:lumMod val="50000"/>
                  </a:schemeClr>
                </a:solidFill>
                <a:latin typeface="Comic Sans MS" panose="030F0702030302020204" pitchFamily="66" charset="0"/>
                <a:cs typeface="Arial" charset="0"/>
              </a:rPr>
              <a:t>.</a:t>
            </a:r>
          </a:p>
          <a:p>
            <a:pPr eaLnBrk="1" hangingPunct="1">
              <a:spcBef>
                <a:spcPct val="50000"/>
              </a:spcBef>
              <a:buFontTx/>
              <a:buNone/>
              <a:defRPr/>
            </a:pPr>
            <a:endParaRPr lang="en-CA" altLang="en-US" sz="2000" dirty="0">
              <a:latin typeface="Arial" pitchFamily="34" charset="0"/>
              <a:cs typeface="Arial" charset="0"/>
            </a:endParaRPr>
          </a:p>
        </p:txBody>
      </p:sp>
      <p:sp>
        <p:nvSpPr>
          <p:cNvPr id="3" name="Rectangle 2">
            <a:extLst>
              <a:ext uri="{FF2B5EF4-FFF2-40B4-BE49-F238E27FC236}">
                <a16:creationId xmlns:a16="http://schemas.microsoft.com/office/drawing/2014/main" id="{05E08B54-AD17-4252-B48F-E761A6BDA7A3}"/>
              </a:ext>
            </a:extLst>
          </p:cNvPr>
          <p:cNvSpPr txBox="1">
            <a:spLocks noChangeArrowheads="1"/>
          </p:cNvSpPr>
          <p:nvPr/>
        </p:nvSpPr>
        <p:spPr>
          <a:xfrm>
            <a:off x="1042988" y="188913"/>
            <a:ext cx="7086600" cy="7318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4000" b="1" kern="0" dirty="0">
                <a:solidFill>
                  <a:srgbClr val="FFFF00"/>
                </a:solidFill>
                <a:latin typeface="Comic Sans MS" pitchFamily="66" charset="0"/>
              </a:rPr>
              <a:t>When quoting…</a:t>
            </a:r>
          </a:p>
          <a:p>
            <a:pPr eaLnBrk="1" hangingPunct="1">
              <a:defRPr/>
            </a:pPr>
            <a:endParaRPr lang="en-US" altLang="en-US" sz="4000" b="1" kern="0" dirty="0">
              <a:solidFill>
                <a:srgbClr val="FFFF00"/>
              </a:solidFill>
              <a:latin typeface="Comic Sans MS" pitchFamily="66"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589721CE-E163-4CCB-8236-1226568AB51D}"/>
              </a:ext>
            </a:extLst>
          </p:cNvPr>
          <p:cNvSpPr txBox="1">
            <a:spLocks noChangeArrowheads="1"/>
          </p:cNvSpPr>
          <p:nvPr/>
        </p:nvSpPr>
        <p:spPr bwMode="auto">
          <a:xfrm>
            <a:off x="827088" y="115888"/>
            <a:ext cx="76311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CA" altLang="en-US" sz="4000" b="1">
                <a:solidFill>
                  <a:srgbClr val="FFFF00"/>
                </a:solidFill>
                <a:latin typeface="Comic Sans MS" panose="030F0702030302020204" pitchFamily="66" charset="0"/>
              </a:rPr>
              <a:t>Quotation Examples…</a:t>
            </a:r>
            <a:endParaRPr lang="en-CA" altLang="en-US" sz="4000">
              <a:solidFill>
                <a:srgbClr val="FFFF00"/>
              </a:solidFill>
              <a:latin typeface="Comic Sans MS" panose="030F0702030302020204" pitchFamily="66" charset="0"/>
            </a:endParaRPr>
          </a:p>
        </p:txBody>
      </p:sp>
      <p:sp>
        <p:nvSpPr>
          <p:cNvPr id="30723" name="Text Box 3">
            <a:extLst>
              <a:ext uri="{FF2B5EF4-FFF2-40B4-BE49-F238E27FC236}">
                <a16:creationId xmlns:a16="http://schemas.microsoft.com/office/drawing/2014/main" id="{7B401D10-6CA4-4FF5-B215-451B8843B33E}"/>
              </a:ext>
            </a:extLst>
          </p:cNvPr>
          <p:cNvSpPr txBox="1">
            <a:spLocks noChangeArrowheads="1"/>
          </p:cNvSpPr>
          <p:nvPr/>
        </p:nvSpPr>
        <p:spPr bwMode="auto">
          <a:xfrm>
            <a:off x="1187450" y="1196975"/>
            <a:ext cx="6553200"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lnSpc>
                <a:spcPct val="200000"/>
              </a:lnSpc>
              <a:spcBef>
                <a:spcPct val="0"/>
              </a:spcBef>
              <a:buFontTx/>
              <a:buAutoNum type="arabicPeriod"/>
            </a:pPr>
            <a:r>
              <a:rPr lang="en-CA" altLang="en-US" sz="2000">
                <a:solidFill>
                  <a:srgbClr val="000000"/>
                </a:solidFill>
                <a:latin typeface="Comic Sans MS" panose="030F0702030302020204" pitchFamily="66" charset="0"/>
              </a:rPr>
              <a:t> </a:t>
            </a:r>
            <a:r>
              <a:rPr lang="en-CA" altLang="en-US" sz="2000" b="1">
                <a:solidFill>
                  <a:srgbClr val="CC0000"/>
                </a:solidFill>
                <a:latin typeface="Comic Sans MS" panose="030F0702030302020204" pitchFamily="66" charset="0"/>
              </a:rPr>
              <a:t>less than </a:t>
            </a:r>
            <a:r>
              <a:rPr lang="en-CA" altLang="en-US" sz="2000">
                <a:solidFill>
                  <a:srgbClr val="CC0000"/>
                </a:solidFill>
                <a:latin typeface="Comic Sans MS" panose="030F0702030302020204" pitchFamily="66" charset="0"/>
              </a:rPr>
              <a:t>40 words</a:t>
            </a:r>
            <a:r>
              <a:rPr lang="en-CA" altLang="en-US" sz="2000">
                <a:solidFill>
                  <a:srgbClr val="000000"/>
                </a:solidFill>
                <a:latin typeface="Comic Sans MS" panose="030F0702030302020204" pitchFamily="66" charset="0"/>
              </a:rPr>
              <a:t>:</a:t>
            </a:r>
          </a:p>
          <a:p>
            <a:pPr eaLnBrk="1" hangingPunct="1">
              <a:lnSpc>
                <a:spcPct val="150000"/>
              </a:lnSpc>
              <a:spcBef>
                <a:spcPct val="0"/>
              </a:spcBef>
              <a:buFontTx/>
              <a:buNone/>
            </a:pPr>
            <a:r>
              <a:rPr lang="en-CA" altLang="en-US" sz="2400">
                <a:solidFill>
                  <a:srgbClr val="000000"/>
                </a:solidFill>
                <a:latin typeface="Comic Sans MS" panose="030F0702030302020204" pitchFamily="66" charset="0"/>
              </a:rPr>
              <a:t>	He confirms our suspicions. </a:t>
            </a:r>
            <a:r>
              <a:rPr lang="en-CA" altLang="en-US" sz="2400" b="1">
                <a:solidFill>
                  <a:srgbClr val="CC0000"/>
                </a:solidFill>
                <a:latin typeface="Comic Sans MS" panose="030F0702030302020204" pitchFamily="66" charset="0"/>
              </a:rPr>
              <a:t>“</a:t>
            </a:r>
            <a:r>
              <a:rPr lang="en-CA" altLang="en-US" sz="2400">
                <a:solidFill>
                  <a:srgbClr val="000000"/>
                </a:solidFill>
                <a:latin typeface="Comic Sans MS" panose="030F0702030302020204" pitchFamily="66" charset="0"/>
              </a:rPr>
              <a:t>Because N-Gen children are born with technology, they assimilate it.  Adults</a:t>
            </a:r>
            <a:r>
              <a:rPr lang="en-US" altLang="en-US" sz="2400">
                <a:solidFill>
                  <a:srgbClr val="000000"/>
                </a:solidFill>
                <a:latin typeface="Comic Sans MS" panose="030F0702030302020204" pitchFamily="66" charset="0"/>
              </a:rPr>
              <a:t> </a:t>
            </a:r>
            <a:r>
              <a:rPr lang="en-CA" altLang="en-US" sz="2400">
                <a:solidFill>
                  <a:srgbClr val="000000"/>
                </a:solidFill>
                <a:latin typeface="Comic Sans MS" panose="030F0702030302020204" pitchFamily="66" charset="0"/>
              </a:rPr>
              <a:t>must accommodate – a different and much more difficult learning process</a:t>
            </a:r>
            <a:r>
              <a:rPr lang="en-CA" altLang="en-US" sz="2400" b="1">
                <a:solidFill>
                  <a:srgbClr val="CC0000"/>
                </a:solidFill>
                <a:latin typeface="Comic Sans MS" panose="030F0702030302020204" pitchFamily="66" charset="0"/>
              </a:rPr>
              <a:t>”</a:t>
            </a:r>
            <a:r>
              <a:rPr lang="en-US" altLang="en-US" sz="2400" b="1">
                <a:solidFill>
                  <a:srgbClr val="CC0000"/>
                </a:solidFill>
                <a:latin typeface="Comic Sans MS" panose="030F0702030302020204" pitchFamily="66" charset="0"/>
              </a:rPr>
              <a:t>_</a:t>
            </a:r>
            <a:r>
              <a:rPr lang="en-CA" altLang="en-US" sz="2400">
                <a:solidFill>
                  <a:srgbClr val="000000"/>
                </a:solidFill>
                <a:latin typeface="Comic Sans MS" panose="030F0702030302020204" pitchFamily="66" charset="0"/>
              </a:rPr>
              <a:t> </a:t>
            </a:r>
            <a:r>
              <a:rPr lang="en-CA" altLang="en-US" sz="2400" b="1">
                <a:solidFill>
                  <a:srgbClr val="000000"/>
                </a:solidFill>
                <a:latin typeface="Comic Sans MS" panose="030F0702030302020204" pitchFamily="66" charset="0"/>
              </a:rPr>
              <a:t>(</a:t>
            </a:r>
            <a:r>
              <a:rPr lang="en-CA" altLang="en-US" sz="2400" b="1">
                <a:solidFill>
                  <a:srgbClr val="CC0000"/>
                </a:solidFill>
                <a:latin typeface="Comic Sans MS" panose="030F0702030302020204" pitchFamily="66" charset="0"/>
              </a:rPr>
              <a:t>Tapscott</a:t>
            </a:r>
            <a:r>
              <a:rPr lang="en-CA" altLang="en-US" sz="2400" b="1">
                <a:solidFill>
                  <a:srgbClr val="000000"/>
                </a:solidFill>
                <a:latin typeface="Comic Sans MS" panose="030F0702030302020204" pitchFamily="66" charset="0"/>
              </a:rPr>
              <a:t>, </a:t>
            </a:r>
            <a:r>
              <a:rPr lang="en-CA" altLang="en-US" sz="2400" b="1">
                <a:solidFill>
                  <a:srgbClr val="333399"/>
                </a:solidFill>
                <a:latin typeface="Comic Sans MS" panose="030F0702030302020204" pitchFamily="66" charset="0"/>
              </a:rPr>
              <a:t>1998</a:t>
            </a:r>
            <a:r>
              <a:rPr lang="en-CA" altLang="en-US" sz="2400" b="1">
                <a:solidFill>
                  <a:srgbClr val="000000"/>
                </a:solidFill>
                <a:latin typeface="Comic Sans MS" panose="030F0702030302020204" pitchFamily="66" charset="0"/>
              </a:rPr>
              <a:t>, </a:t>
            </a:r>
            <a:r>
              <a:rPr lang="en-CA" altLang="en-US" sz="2400" b="1">
                <a:solidFill>
                  <a:srgbClr val="008000"/>
                </a:solidFill>
                <a:latin typeface="Comic Sans MS" panose="030F0702030302020204" pitchFamily="66" charset="0"/>
              </a:rPr>
              <a:t>p. 40</a:t>
            </a:r>
            <a:r>
              <a:rPr lang="en-CA" altLang="en-US" sz="2400" b="1">
                <a:solidFill>
                  <a:srgbClr val="000000"/>
                </a:solidFill>
                <a:latin typeface="Comic Sans MS" panose="030F0702030302020204" pitchFamily="66" charset="0"/>
              </a:rPr>
              <a:t>)</a:t>
            </a:r>
            <a:r>
              <a:rPr lang="en-CA" altLang="en-US" b="1">
                <a:solidFill>
                  <a:srgbClr val="CC0000"/>
                </a:solidFill>
                <a:latin typeface="Comic Sans MS" panose="030F0702030302020204" pitchFamily="66" charset="0"/>
              </a:rPr>
              <a:t>.  </a:t>
            </a:r>
            <a:r>
              <a:rPr lang="en-US" altLang="en-US" sz="1600">
                <a:solidFill>
                  <a:srgbClr val="000000"/>
                </a:solidFill>
                <a:latin typeface="Comic Sans MS" panose="030F0702030302020204" pitchFamily="66" charset="0"/>
              </a:rPr>
              <a:t>(Punctuation is only after in-text citation.</a:t>
            </a:r>
            <a:r>
              <a:rPr lang="en-US" altLang="en-US" sz="1600">
                <a:solidFill>
                  <a:srgbClr val="000000"/>
                </a:solidFill>
              </a:rPr>
              <a:t>)</a:t>
            </a:r>
            <a:endParaRPr lang="en-CA" altLang="en-US" sz="1600">
              <a:solidFill>
                <a:srgbClr val="000000"/>
              </a:solidFill>
            </a:endParaRPr>
          </a:p>
        </p:txBody>
      </p:sp>
      <p:sp>
        <p:nvSpPr>
          <p:cNvPr id="30724" name="Line 4">
            <a:extLst>
              <a:ext uri="{FF2B5EF4-FFF2-40B4-BE49-F238E27FC236}">
                <a16:creationId xmlns:a16="http://schemas.microsoft.com/office/drawing/2014/main" id="{19037916-BEDB-4FBA-A3C9-7CEB216979B7}"/>
              </a:ext>
            </a:extLst>
          </p:cNvPr>
          <p:cNvSpPr>
            <a:spLocks noChangeShapeType="1"/>
          </p:cNvSpPr>
          <p:nvPr/>
        </p:nvSpPr>
        <p:spPr bwMode="auto">
          <a:xfrm flipV="1">
            <a:off x="4859338" y="4532313"/>
            <a:ext cx="1905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5" name="Line 5">
            <a:extLst>
              <a:ext uri="{FF2B5EF4-FFF2-40B4-BE49-F238E27FC236}">
                <a16:creationId xmlns:a16="http://schemas.microsoft.com/office/drawing/2014/main" id="{A32F3C5A-3CFC-4E6E-B467-438EA81CCF85}"/>
              </a:ext>
            </a:extLst>
          </p:cNvPr>
          <p:cNvSpPr>
            <a:spLocks noChangeShapeType="1"/>
          </p:cNvSpPr>
          <p:nvPr/>
        </p:nvSpPr>
        <p:spPr bwMode="auto">
          <a:xfrm flipH="1" flipV="1">
            <a:off x="3348038" y="5159375"/>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C40C02E-72C2-4312-8F16-E235D0697B20}"/>
              </a:ext>
            </a:extLst>
          </p:cNvPr>
          <p:cNvSpPr>
            <a:spLocks noGrp="1" noChangeArrowheads="1"/>
          </p:cNvSpPr>
          <p:nvPr>
            <p:ph type="title"/>
          </p:nvPr>
        </p:nvSpPr>
        <p:spPr>
          <a:xfrm>
            <a:off x="755650" y="115888"/>
            <a:ext cx="7777163" cy="1103312"/>
          </a:xfrm>
        </p:spPr>
        <p:txBody>
          <a:bodyPr/>
          <a:lstStyle/>
          <a:p>
            <a:pPr eaLnBrk="1" hangingPunct="1"/>
            <a:r>
              <a:rPr lang="en-CA" altLang="en-US" sz="4000" b="1">
                <a:solidFill>
                  <a:srgbClr val="FFFF00"/>
                </a:solidFill>
                <a:latin typeface="Comic Sans MS" panose="030F0702030302020204" pitchFamily="66" charset="0"/>
              </a:rPr>
              <a:t>Quotation Examples…</a:t>
            </a:r>
          </a:p>
        </p:txBody>
      </p:sp>
      <p:sp>
        <p:nvSpPr>
          <p:cNvPr id="26627" name="Text Box 3">
            <a:extLst>
              <a:ext uri="{FF2B5EF4-FFF2-40B4-BE49-F238E27FC236}">
                <a16:creationId xmlns:a16="http://schemas.microsoft.com/office/drawing/2014/main" id="{A3F998C2-2661-4504-94B2-6B2F5BF97307}"/>
              </a:ext>
            </a:extLst>
          </p:cNvPr>
          <p:cNvSpPr txBox="1">
            <a:spLocks noChangeArrowheads="1"/>
          </p:cNvSpPr>
          <p:nvPr/>
        </p:nvSpPr>
        <p:spPr bwMode="auto">
          <a:xfrm>
            <a:off x="468313" y="1447800"/>
            <a:ext cx="8218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entury Gothic" pitchFamily="34" charset="0"/>
              </a:defRPr>
            </a:lvl1pPr>
            <a:lvl2pPr marL="742950" indent="-285750">
              <a:spcBef>
                <a:spcPct val="20000"/>
              </a:spcBef>
              <a:buChar char="–"/>
              <a:defRPr sz="2400">
                <a:solidFill>
                  <a:schemeClr val="tx1"/>
                </a:solidFill>
                <a:latin typeface="Century Gothic" pitchFamily="34" charset="0"/>
              </a:defRPr>
            </a:lvl2pPr>
            <a:lvl3pPr marL="1143000" indent="-228600">
              <a:spcBef>
                <a:spcPct val="20000"/>
              </a:spcBef>
              <a:buChar char="•"/>
              <a:defRPr sz="2000">
                <a:solidFill>
                  <a:schemeClr val="tx1"/>
                </a:solidFill>
                <a:latin typeface="Century Gothic" pitchFamily="34" charset="0"/>
              </a:defRPr>
            </a:lvl3pPr>
            <a:lvl4pPr marL="1600200" indent="-228600">
              <a:spcBef>
                <a:spcPct val="20000"/>
              </a:spcBef>
              <a:buChar char="–"/>
              <a:defRPr>
                <a:solidFill>
                  <a:schemeClr val="tx1"/>
                </a:solidFill>
                <a:latin typeface="Century Gothic" pitchFamily="34" charset="0"/>
              </a:defRPr>
            </a:lvl4pPr>
            <a:lvl5pPr marL="2057400" indent="-22860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algn="ctr" eaLnBrk="1" hangingPunct="1">
              <a:spcBef>
                <a:spcPct val="50000"/>
              </a:spcBef>
              <a:buFontTx/>
              <a:buNone/>
              <a:defRPr/>
            </a:pPr>
            <a:r>
              <a:rPr lang="en-CA" altLang="en-US" sz="2400" b="1" dirty="0">
                <a:solidFill>
                  <a:srgbClr val="C00000"/>
                </a:solidFill>
                <a:latin typeface="Comic Sans MS" panose="030F0702030302020204" pitchFamily="66" charset="0"/>
                <a:cs typeface="Arial" charset="0"/>
              </a:rPr>
              <a:t>2. more than </a:t>
            </a:r>
            <a:r>
              <a:rPr lang="en-CA" altLang="en-US" sz="2400" dirty="0">
                <a:solidFill>
                  <a:srgbClr val="C00000"/>
                </a:solidFill>
                <a:latin typeface="Comic Sans MS" panose="030F0702030302020204" pitchFamily="66" charset="0"/>
                <a:cs typeface="Arial" charset="0"/>
              </a:rPr>
              <a:t>forty words </a:t>
            </a:r>
            <a:r>
              <a:rPr lang="en-US" altLang="en-US" sz="2400" dirty="0">
                <a:solidFill>
                  <a:schemeClr val="accent6">
                    <a:lumMod val="75000"/>
                  </a:schemeClr>
                </a:solidFill>
                <a:latin typeface="Comic Sans MS" panose="030F0702030302020204" pitchFamily="66" charset="0"/>
                <a:cs typeface="Arial" charset="0"/>
              </a:rPr>
              <a:t>(Block Quotation)</a:t>
            </a:r>
            <a:r>
              <a:rPr lang="en-CA" altLang="en-US" sz="2400" dirty="0">
                <a:solidFill>
                  <a:schemeClr val="accent6">
                    <a:lumMod val="75000"/>
                  </a:schemeClr>
                </a:solidFill>
                <a:latin typeface="Comic Sans MS" panose="030F0702030302020204" pitchFamily="66" charset="0"/>
                <a:cs typeface="Arial" charset="0"/>
              </a:rPr>
              <a:t>:</a:t>
            </a:r>
          </a:p>
        </p:txBody>
      </p:sp>
      <p:sp>
        <p:nvSpPr>
          <p:cNvPr id="31748" name="Text Box 4">
            <a:extLst>
              <a:ext uri="{FF2B5EF4-FFF2-40B4-BE49-F238E27FC236}">
                <a16:creationId xmlns:a16="http://schemas.microsoft.com/office/drawing/2014/main" id="{32EFABBE-E9F4-4317-A250-4B28496BF245}"/>
              </a:ext>
            </a:extLst>
          </p:cNvPr>
          <p:cNvSpPr txBox="1">
            <a:spLocks noChangeArrowheads="1"/>
          </p:cNvSpPr>
          <p:nvPr/>
        </p:nvSpPr>
        <p:spPr bwMode="auto">
          <a:xfrm>
            <a:off x="1476375" y="1981200"/>
            <a:ext cx="5791200" cy="4016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9144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1800">
                <a:latin typeface="ArialMT" charset="0"/>
              </a:rPr>
              <a:t>The </a:t>
            </a:r>
            <a:r>
              <a:rPr lang="en-CA" altLang="en-US" sz="1800" i="1">
                <a:solidFill>
                  <a:srgbClr val="CC0000"/>
                </a:solidFill>
              </a:rPr>
              <a:t>Publication Manual of the American Psychological Association</a:t>
            </a:r>
            <a:r>
              <a:rPr lang="en-CA" altLang="en-US" sz="1800" i="1">
                <a:latin typeface="Arial-ItalicMT" charset="0"/>
              </a:rPr>
              <a:t> </a:t>
            </a:r>
            <a:r>
              <a:rPr lang="en-CA" altLang="en-US" sz="1800">
                <a:solidFill>
                  <a:schemeClr val="accent2"/>
                </a:solidFill>
                <a:latin typeface="ArialMT" charset="0"/>
              </a:rPr>
              <a:t>(2010)</a:t>
            </a:r>
            <a:r>
              <a:rPr lang="en-CA" altLang="en-US" sz="1800">
                <a:latin typeface="ArialMT" charset="0"/>
              </a:rPr>
              <a:t> explains how to avoid</a:t>
            </a:r>
            <a:r>
              <a:rPr lang="en-US" altLang="en-US" sz="1800">
                <a:latin typeface="ArialMT" charset="0"/>
              </a:rPr>
              <a:t> </a:t>
            </a:r>
            <a:r>
              <a:rPr lang="en-CA" altLang="en-US" sz="1800" i="1">
                <a:latin typeface="Arial-ItalicMT" charset="0"/>
              </a:rPr>
              <a:t>plagiarism</a:t>
            </a:r>
            <a:r>
              <a:rPr lang="en-CA" altLang="en-US" sz="2400" b="1" i="1">
                <a:solidFill>
                  <a:srgbClr val="CC0000"/>
                </a:solidFill>
              </a:rPr>
              <a:t>:</a:t>
            </a:r>
          </a:p>
          <a:p>
            <a:pPr lvl="3" eaLnBrk="1" hangingPunct="1">
              <a:spcBef>
                <a:spcPct val="0"/>
              </a:spcBef>
              <a:buFontTx/>
              <a:buNone/>
            </a:pPr>
            <a:endParaRPr lang="en-CA" altLang="en-US" sz="1800">
              <a:latin typeface="ArialMT" charset="0"/>
            </a:endParaRPr>
          </a:p>
          <a:p>
            <a:pPr lvl="3" eaLnBrk="1" hangingPunct="1">
              <a:lnSpc>
                <a:spcPct val="150000"/>
              </a:lnSpc>
              <a:spcBef>
                <a:spcPct val="0"/>
              </a:spcBef>
              <a:buFontTx/>
              <a:buNone/>
            </a:pPr>
            <a:r>
              <a:rPr lang="en-CA" altLang="en-US" sz="1800">
                <a:latin typeface="ArialMT" charset="0"/>
              </a:rPr>
              <a:t>Quotation marks should be used to indicate the exact words of another. </a:t>
            </a:r>
            <a:r>
              <a:rPr lang="en-CA" altLang="en-US" sz="1800" i="1">
                <a:latin typeface="ArialMT" charset="0"/>
              </a:rPr>
              <a:t>Each time</a:t>
            </a:r>
            <a:r>
              <a:rPr lang="en-CA" altLang="en-US" sz="1800">
                <a:latin typeface="ArialMT" charset="0"/>
              </a:rPr>
              <a:t> you paraphrase another author (i.e., summarize a passage or rearrange the order of a sentence and change some of the words), you need to credit the source of the text.</a:t>
            </a:r>
            <a:r>
              <a:rPr lang="en-CA" altLang="en-US" sz="2400" b="1">
                <a:solidFill>
                  <a:srgbClr val="CC0000"/>
                </a:solidFill>
                <a:latin typeface="ArialMT" charset="0"/>
              </a:rPr>
              <a:t>.</a:t>
            </a:r>
            <a:r>
              <a:rPr lang="en-CA" altLang="en-US" sz="1800">
                <a:latin typeface="ArialMT" charset="0"/>
              </a:rPr>
              <a:t> </a:t>
            </a:r>
            <a:r>
              <a:rPr lang="en-CA" altLang="en-US" sz="1800">
                <a:solidFill>
                  <a:srgbClr val="008000"/>
                </a:solidFill>
                <a:latin typeface="ArialMT" charset="0"/>
              </a:rPr>
              <a:t>(p.15)</a:t>
            </a:r>
            <a:r>
              <a:rPr lang="en-US" altLang="en-US" sz="1800">
                <a:latin typeface="ArialMT" charset="0"/>
              </a:rPr>
              <a:t> </a:t>
            </a:r>
            <a:r>
              <a:rPr lang="en-US" altLang="en-US" b="1">
                <a:solidFill>
                  <a:srgbClr val="CC0000"/>
                </a:solidFill>
                <a:latin typeface="ArialMT" charset="0"/>
              </a:rPr>
              <a:t>    </a:t>
            </a:r>
            <a:r>
              <a:rPr lang="en-US" altLang="en-US" sz="1600">
                <a:latin typeface="ArialMT" charset="0"/>
              </a:rPr>
              <a:t>(Punctuation at end of quote, before the citation.)</a:t>
            </a:r>
            <a:endParaRPr lang="en-CA" altLang="en-US" sz="1600">
              <a:latin typeface="ArialMT" charset="0"/>
            </a:endParaRPr>
          </a:p>
        </p:txBody>
      </p:sp>
      <p:sp>
        <p:nvSpPr>
          <p:cNvPr id="31749" name="Line 6">
            <a:extLst>
              <a:ext uri="{FF2B5EF4-FFF2-40B4-BE49-F238E27FC236}">
                <a16:creationId xmlns:a16="http://schemas.microsoft.com/office/drawing/2014/main" id="{E238CA8F-BA81-4898-BBD0-F03982C4EF47}"/>
              </a:ext>
            </a:extLst>
          </p:cNvPr>
          <p:cNvSpPr>
            <a:spLocks noChangeShapeType="1"/>
          </p:cNvSpPr>
          <p:nvPr/>
        </p:nvSpPr>
        <p:spPr bwMode="auto">
          <a:xfrm flipV="1">
            <a:off x="5003800" y="5373688"/>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C9B1E73-9D03-43C8-899E-1DC5BB7D18ED}"/>
              </a:ext>
            </a:extLst>
          </p:cNvPr>
          <p:cNvSpPr>
            <a:spLocks noGrp="1" noChangeArrowheads="1"/>
          </p:cNvSpPr>
          <p:nvPr>
            <p:ph type="title"/>
          </p:nvPr>
        </p:nvSpPr>
        <p:spPr>
          <a:xfrm>
            <a:off x="457200" y="44450"/>
            <a:ext cx="8229600" cy="1152525"/>
          </a:xfrm>
        </p:spPr>
        <p:txBody>
          <a:bodyPr/>
          <a:lstStyle/>
          <a:p>
            <a:pPr algn="r" eaLnBrk="1" hangingPunct="1"/>
            <a:r>
              <a:rPr lang="en-US" altLang="en-US">
                <a:solidFill>
                  <a:srgbClr val="FFFF00"/>
                </a:solidFill>
                <a:latin typeface="Comic Sans MS" panose="030F0702030302020204" pitchFamily="66" charset="0"/>
              </a:rPr>
              <a:t>APA or Chicago Quotations</a:t>
            </a:r>
          </a:p>
        </p:txBody>
      </p:sp>
      <p:sp>
        <p:nvSpPr>
          <p:cNvPr id="32771" name="Rectangle 3">
            <a:extLst>
              <a:ext uri="{FF2B5EF4-FFF2-40B4-BE49-F238E27FC236}">
                <a16:creationId xmlns:a16="http://schemas.microsoft.com/office/drawing/2014/main" id="{3C7FB112-9CA4-4192-B915-C7CC57DE8B81}"/>
              </a:ext>
            </a:extLst>
          </p:cNvPr>
          <p:cNvSpPr>
            <a:spLocks noGrp="1" noChangeArrowheads="1"/>
          </p:cNvSpPr>
          <p:nvPr>
            <p:ph type="body" idx="1"/>
          </p:nvPr>
        </p:nvSpPr>
        <p:spPr>
          <a:xfrm>
            <a:off x="304800" y="1484313"/>
            <a:ext cx="8610600" cy="4611687"/>
          </a:xfrm>
        </p:spPr>
        <p:txBody>
          <a:bodyPr/>
          <a:lstStyle/>
          <a:p>
            <a:pPr eaLnBrk="1" hangingPunct="1"/>
            <a:r>
              <a:rPr lang="en-US" altLang="en-US" sz="2400" b="1" u="sng"/>
              <a:t>Indirec</a:t>
            </a:r>
            <a:r>
              <a:rPr lang="en-US" altLang="en-US" sz="2400" u="sng"/>
              <a:t>t</a:t>
            </a:r>
            <a:r>
              <a:rPr lang="en-US" altLang="en-US" sz="2400"/>
              <a:t>: Some researchers note that “library orientation is extremely important for all first year students" (Ntuli, 2018, p.27).</a:t>
            </a:r>
            <a:r>
              <a:rPr lang="en-US" altLang="en-US" sz="2400" b="1"/>
              <a:t> </a:t>
            </a:r>
          </a:p>
          <a:p>
            <a:pPr eaLnBrk="1" hangingPunct="1">
              <a:buFont typeface="Wingdings" panose="05000000000000000000" pitchFamily="2" charset="2"/>
              <a:buNone/>
            </a:pPr>
            <a:endParaRPr lang="en-US" altLang="en-US" sz="2400" b="1"/>
          </a:p>
          <a:p>
            <a:pPr eaLnBrk="1" hangingPunct="1"/>
            <a:r>
              <a:rPr lang="en-US" altLang="en-US" sz="2400" b="1" u="sng"/>
              <a:t>Direct</a:t>
            </a:r>
            <a:r>
              <a:rPr lang="en-US" altLang="en-US" sz="2400"/>
              <a:t>: Ntuli (2018) notes that “Library orientation </a:t>
            </a:r>
            <a:r>
              <a:rPr lang="en-ZA" altLang="en-US" sz="2400"/>
              <a:t>is extremely important for all first year students</a:t>
            </a:r>
            <a:r>
              <a:rPr lang="en-US" altLang="en-US" sz="2400"/>
              <a:t>” (p. 27).</a:t>
            </a:r>
          </a:p>
          <a:p>
            <a:pPr eaLnBrk="1" hangingPunct="1">
              <a:buFont typeface="Wingdings" panose="05000000000000000000" pitchFamily="2" charset="2"/>
              <a:buNone/>
            </a:pPr>
            <a:endParaRPr lang="en-US" altLang="en-US" sz="2400"/>
          </a:p>
          <a:p>
            <a:pPr eaLnBrk="1" hangingPunct="1"/>
            <a:r>
              <a:rPr lang="en-US" altLang="en-US" sz="2400" b="1" u="sng"/>
              <a:t>Paraphrasing</a:t>
            </a:r>
            <a:r>
              <a:rPr lang="en-US" altLang="en-US" sz="2400"/>
              <a:t>: Some researchers have observed that all new students benefit from the library orientation (Ntuli, 2018).</a:t>
            </a:r>
            <a:endParaRPr lang="en-US" altLang="en-US" sz="2400" u="sng"/>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7663312-9640-4FF3-B0B9-A65082B4B06B}"/>
              </a:ext>
            </a:extLst>
          </p:cNvPr>
          <p:cNvSpPr>
            <a:spLocks noGrp="1" noChangeArrowheads="1"/>
          </p:cNvSpPr>
          <p:nvPr>
            <p:ph type="title"/>
          </p:nvPr>
        </p:nvSpPr>
        <p:spPr>
          <a:xfrm>
            <a:off x="457200" y="0"/>
            <a:ext cx="8229600" cy="1196975"/>
          </a:xfrm>
        </p:spPr>
        <p:txBody>
          <a:bodyPr/>
          <a:lstStyle/>
          <a:p>
            <a:pPr eaLnBrk="1" hangingPunct="1"/>
            <a:r>
              <a:rPr lang="en-US" altLang="en-US" sz="4000" b="1">
                <a:solidFill>
                  <a:srgbClr val="FFFF00"/>
                </a:solidFill>
                <a:latin typeface="Comic Sans MS" panose="030F0702030302020204" pitchFamily="66" charset="0"/>
              </a:rPr>
              <a:t>Paraphrasing</a:t>
            </a:r>
          </a:p>
        </p:txBody>
      </p:sp>
      <p:sp>
        <p:nvSpPr>
          <p:cNvPr id="33795" name="Rectangle 3">
            <a:extLst>
              <a:ext uri="{FF2B5EF4-FFF2-40B4-BE49-F238E27FC236}">
                <a16:creationId xmlns:a16="http://schemas.microsoft.com/office/drawing/2014/main" id="{658A1F41-90A7-4848-B489-13F4DF0AB38A}"/>
              </a:ext>
            </a:extLst>
          </p:cNvPr>
          <p:cNvSpPr>
            <a:spLocks noGrp="1" noChangeArrowheads="1"/>
          </p:cNvSpPr>
          <p:nvPr>
            <p:ph idx="1"/>
          </p:nvPr>
        </p:nvSpPr>
        <p:spPr>
          <a:xfrm>
            <a:off x="685800" y="1417638"/>
            <a:ext cx="7415213" cy="4937125"/>
          </a:xfrm>
        </p:spPr>
        <p:txBody>
          <a:bodyPr/>
          <a:lstStyle/>
          <a:p>
            <a:pPr eaLnBrk="1" hangingPunct="1">
              <a:lnSpc>
                <a:spcPct val="90000"/>
              </a:lnSpc>
              <a:buFont typeface="Times" panose="02020603050405020304" pitchFamily="18" charset="0"/>
              <a:buNone/>
              <a:defRPr/>
            </a:pPr>
            <a:r>
              <a:rPr lang="en-US" altLang="en-US" sz="2400" b="1" dirty="0">
                <a:solidFill>
                  <a:schemeClr val="accent3">
                    <a:lumMod val="50000"/>
                  </a:schemeClr>
                </a:solidFill>
                <a:latin typeface="Comic Sans MS" panose="030F0702030302020204" pitchFamily="66" charset="0"/>
              </a:rPr>
              <a:t>Paraphrasing means rephrasing the words of an author, putting his/her thoughts in your own words. When you paraphrase, you rework the source’s ideas, words, phrases, and sentence structures with your own. Like quotations, paraphrased material must be followed with in-text documentation and cited on your Works-Cited page. </a:t>
            </a:r>
          </a:p>
          <a:p>
            <a:pPr eaLnBrk="1" hangingPunct="1">
              <a:lnSpc>
                <a:spcPct val="90000"/>
              </a:lnSpc>
              <a:buFont typeface="Times" panose="02020603050405020304" pitchFamily="18" charset="0"/>
              <a:buNone/>
              <a:defRPr/>
            </a:pPr>
            <a:endParaRPr lang="en-US" altLang="en-US" sz="900" i="1" dirty="0">
              <a:latin typeface="Comic Sans MS" panose="030F0702030302020204" pitchFamily="66" charset="0"/>
            </a:endParaRPr>
          </a:p>
          <a:p>
            <a:pPr eaLnBrk="1" hangingPunct="1">
              <a:lnSpc>
                <a:spcPct val="90000"/>
              </a:lnSpc>
              <a:buFont typeface="Times" panose="02020603050405020304" pitchFamily="18" charset="0"/>
              <a:buNone/>
              <a:defRPr/>
            </a:pPr>
            <a:r>
              <a:rPr lang="en-US" altLang="en-US" sz="2000" i="1" dirty="0">
                <a:solidFill>
                  <a:srgbClr val="002060"/>
                </a:solidFill>
                <a:latin typeface="Comic Sans MS" panose="030F0702030302020204" pitchFamily="66" charset="0"/>
              </a:rPr>
              <a:t>Paraphrase when:</a:t>
            </a:r>
            <a:endParaRPr lang="en-US" altLang="en-US" sz="2000" dirty="0">
              <a:solidFill>
                <a:srgbClr val="002060"/>
              </a:solidFill>
              <a:latin typeface="Comic Sans MS" panose="030F0702030302020204" pitchFamily="66" charset="0"/>
            </a:endParaRPr>
          </a:p>
          <a:p>
            <a:pPr eaLnBrk="1" hangingPunct="1">
              <a:lnSpc>
                <a:spcPct val="90000"/>
              </a:lnSpc>
              <a:defRPr/>
            </a:pPr>
            <a:r>
              <a:rPr lang="en-US" altLang="en-US" sz="2000" dirty="0">
                <a:solidFill>
                  <a:srgbClr val="002060"/>
                </a:solidFill>
                <a:latin typeface="Comic Sans MS" panose="030F0702030302020204" pitchFamily="66" charset="0"/>
              </a:rPr>
              <a:t>You want to avoid overusing quotations</a:t>
            </a:r>
          </a:p>
          <a:p>
            <a:pPr eaLnBrk="1" hangingPunct="1">
              <a:lnSpc>
                <a:spcPct val="90000"/>
              </a:lnSpc>
              <a:defRPr/>
            </a:pPr>
            <a:r>
              <a:rPr lang="en-US" altLang="en-US" sz="2000" dirty="0">
                <a:solidFill>
                  <a:srgbClr val="002060"/>
                </a:solidFill>
                <a:latin typeface="Comic Sans MS" panose="030F0702030302020204" pitchFamily="66" charset="0"/>
              </a:rPr>
              <a:t>You want to use your own voice to present information</a:t>
            </a:r>
            <a:endParaRPr lang="en-US" altLang="en-US" sz="1400" dirty="0">
              <a:solidFill>
                <a:srgbClr val="002060"/>
              </a:solidFill>
              <a:latin typeface="Comic Sans MS" panose="030F0702030302020204" pitchFamily="66" charset="0"/>
            </a:endParaRPr>
          </a:p>
          <a:p>
            <a:pPr eaLnBrk="1" hangingPunct="1">
              <a:lnSpc>
                <a:spcPct val="90000"/>
              </a:lnSpc>
              <a:buFont typeface="Times" panose="02020603050405020304" pitchFamily="18" charset="0"/>
              <a:buNone/>
              <a:defRPr/>
            </a:pPr>
            <a:r>
              <a:rPr lang="en-US" altLang="en-US" dirty="0"/>
              <a:t>						</a:t>
            </a:r>
            <a:endParaRPr lang="en-US" altLang="en-US" sz="1000" dirty="0">
              <a:solidFill>
                <a:srgbClr val="000000"/>
              </a:solidFill>
              <a:latin typeface="Times New Roman" panose="02020603050405020304"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979859A-5C9E-4E3E-9C5A-DFDC7CD786F6}"/>
              </a:ext>
            </a:extLst>
          </p:cNvPr>
          <p:cNvSpPr>
            <a:spLocks noGrp="1" noChangeArrowheads="1"/>
          </p:cNvSpPr>
          <p:nvPr>
            <p:ph type="title"/>
          </p:nvPr>
        </p:nvSpPr>
        <p:spPr>
          <a:xfrm>
            <a:off x="1187450" y="44450"/>
            <a:ext cx="7178675" cy="1174750"/>
          </a:xfrm>
        </p:spPr>
        <p:txBody>
          <a:bodyPr/>
          <a:lstStyle/>
          <a:p>
            <a:pPr eaLnBrk="1" hangingPunct="1"/>
            <a:r>
              <a:rPr lang="en-US" altLang="en-US" sz="4000" b="1">
                <a:solidFill>
                  <a:srgbClr val="FFFF00"/>
                </a:solidFill>
                <a:latin typeface="Comic Sans MS" panose="030F0702030302020204" pitchFamily="66" charset="0"/>
              </a:rPr>
              <a:t>Summarizing</a:t>
            </a:r>
          </a:p>
        </p:txBody>
      </p:sp>
      <p:sp>
        <p:nvSpPr>
          <p:cNvPr id="34819" name="Rectangle 3">
            <a:extLst>
              <a:ext uri="{FF2B5EF4-FFF2-40B4-BE49-F238E27FC236}">
                <a16:creationId xmlns:a16="http://schemas.microsoft.com/office/drawing/2014/main" id="{54BA9DD6-1A4F-4F64-977A-16E994D5B218}"/>
              </a:ext>
            </a:extLst>
          </p:cNvPr>
          <p:cNvSpPr>
            <a:spLocks noGrp="1" noChangeArrowheads="1"/>
          </p:cNvSpPr>
          <p:nvPr>
            <p:ph idx="1"/>
          </p:nvPr>
        </p:nvSpPr>
        <p:spPr>
          <a:xfrm>
            <a:off x="533400" y="1219200"/>
            <a:ext cx="7999413" cy="5257800"/>
          </a:xfrm>
        </p:spPr>
        <p:txBody>
          <a:bodyPr/>
          <a:lstStyle/>
          <a:p>
            <a:pPr eaLnBrk="1" hangingPunct="1">
              <a:lnSpc>
                <a:spcPct val="90000"/>
              </a:lnSpc>
              <a:defRPr/>
            </a:pPr>
            <a:r>
              <a:rPr lang="en-US" altLang="en-US" sz="2800" b="1" dirty="0">
                <a:solidFill>
                  <a:schemeClr val="accent3">
                    <a:lumMod val="50000"/>
                  </a:schemeClr>
                </a:solidFill>
                <a:latin typeface="Comic Sans MS" panose="030F0702030302020204" pitchFamily="66" charset="0"/>
              </a:rPr>
              <a:t>Summarizing involves putting the main idea(s) of one or several writers into your own words, including only the main point(s). Summaries are significantly shorter than the original and take a broad overview of the source material. Again, it is necessary to attribute summarized ideas to their original sources. </a:t>
            </a:r>
          </a:p>
          <a:p>
            <a:pPr eaLnBrk="1" hangingPunct="1">
              <a:lnSpc>
                <a:spcPct val="90000"/>
              </a:lnSpc>
              <a:buFont typeface="Times" panose="02020603050405020304" pitchFamily="18" charset="0"/>
              <a:buNone/>
              <a:defRPr/>
            </a:pPr>
            <a:r>
              <a:rPr lang="en-US" altLang="en-US" sz="1800" i="1" dirty="0">
                <a:solidFill>
                  <a:srgbClr val="002060"/>
                </a:solidFill>
                <a:latin typeface="Comic Sans MS" panose="030F0702030302020204" pitchFamily="66" charset="0"/>
              </a:rPr>
              <a:t>Summarize when: </a:t>
            </a:r>
            <a:endParaRPr lang="en-US" altLang="en-US" sz="1800" dirty="0">
              <a:solidFill>
                <a:srgbClr val="002060"/>
              </a:solidFill>
              <a:latin typeface="Comic Sans MS" panose="030F0702030302020204" pitchFamily="66" charset="0"/>
            </a:endParaRPr>
          </a:p>
          <a:p>
            <a:pPr eaLnBrk="1" hangingPunct="1">
              <a:lnSpc>
                <a:spcPct val="90000"/>
              </a:lnSpc>
              <a:defRPr/>
            </a:pPr>
            <a:r>
              <a:rPr lang="en-US" altLang="en-US" sz="1800" dirty="0">
                <a:solidFill>
                  <a:srgbClr val="002060"/>
                </a:solidFill>
                <a:latin typeface="Comic Sans MS" panose="030F0702030302020204" pitchFamily="66" charset="0"/>
              </a:rPr>
              <a:t>You want to establish background or offer an overview of a topic</a:t>
            </a:r>
          </a:p>
          <a:p>
            <a:pPr eaLnBrk="1" hangingPunct="1">
              <a:lnSpc>
                <a:spcPct val="90000"/>
              </a:lnSpc>
              <a:defRPr/>
            </a:pPr>
            <a:r>
              <a:rPr lang="en-US" altLang="en-US" sz="1800" dirty="0">
                <a:solidFill>
                  <a:srgbClr val="002060"/>
                </a:solidFill>
                <a:latin typeface="Comic Sans MS" panose="030F0702030302020204" pitchFamily="66" charset="0"/>
              </a:rPr>
              <a:t>You want to describe knowledge (from several sources) about a topic</a:t>
            </a:r>
          </a:p>
          <a:p>
            <a:pPr eaLnBrk="1" hangingPunct="1">
              <a:lnSpc>
                <a:spcPct val="90000"/>
              </a:lnSpc>
              <a:defRPr/>
            </a:pPr>
            <a:r>
              <a:rPr lang="en-US" altLang="en-US" sz="1800" dirty="0">
                <a:solidFill>
                  <a:srgbClr val="002060"/>
                </a:solidFill>
                <a:latin typeface="Comic Sans MS" panose="030F0702030302020204" pitchFamily="66" charset="0"/>
              </a:rPr>
              <a:t>You want to determine the main ideas of a single source</a:t>
            </a:r>
          </a:p>
          <a:p>
            <a:pPr eaLnBrk="1" hangingPunct="1">
              <a:lnSpc>
                <a:spcPct val="90000"/>
              </a:lnSpc>
              <a:defRPr/>
            </a:pPr>
            <a:endParaRPr lang="en-US" altLang="en-US" sz="1000" dirty="0">
              <a:solidFill>
                <a:srgbClr val="000000"/>
              </a:solidFill>
              <a:latin typeface="Times New Roman" panose="02020603050405020304" pitchFamily="18" charset="0"/>
            </a:endParaRPr>
          </a:p>
          <a:p>
            <a:pPr eaLnBrk="1" hangingPunct="1">
              <a:lnSpc>
                <a:spcPct val="90000"/>
              </a:lnSpc>
              <a:buFont typeface="Times" panose="02020603050405020304" pitchFamily="18" charset="0"/>
              <a:buNone/>
              <a:defRPr/>
            </a:pPr>
            <a:r>
              <a:rPr lang="en-US" altLang="en-US" sz="1000" dirty="0">
                <a:solidFill>
                  <a:srgbClr val="000000"/>
                </a:solidFill>
                <a:latin typeface="Times New Roman" panose="02020603050405020304" pitchFamily="18" charset="0"/>
              </a:rPr>
              <a:t>						</a:t>
            </a:r>
            <a:endParaRPr lang="en-US" altLang="en-US" sz="1400" dirty="0">
              <a:solidFill>
                <a:srgbClr val="000000"/>
              </a:solidFill>
              <a:latin typeface="Times New Roman" panose="02020603050405020304" pitchFamily="18" charset="0"/>
            </a:endParaRPr>
          </a:p>
          <a:p>
            <a:pPr eaLnBrk="1" hangingPunct="1">
              <a:lnSpc>
                <a:spcPct val="90000"/>
              </a:lnSpc>
              <a:defRPr/>
            </a:pPr>
            <a:endParaRPr lang="en-US" altLang="en-US"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F39327C-E999-410E-B4BE-A3C3D47B8450}"/>
              </a:ext>
            </a:extLst>
          </p:cNvPr>
          <p:cNvSpPr>
            <a:spLocks noGrp="1" noChangeArrowheads="1"/>
          </p:cNvSpPr>
          <p:nvPr>
            <p:ph type="title"/>
          </p:nvPr>
        </p:nvSpPr>
        <p:spPr>
          <a:xfrm>
            <a:off x="457200" y="0"/>
            <a:ext cx="8229600" cy="1196975"/>
          </a:xfrm>
        </p:spPr>
        <p:txBody>
          <a:bodyPr/>
          <a:lstStyle/>
          <a:p>
            <a:pPr eaLnBrk="1" hangingPunct="1"/>
            <a:r>
              <a:rPr lang="en-ZA" altLang="en-US" sz="3800" b="1">
                <a:solidFill>
                  <a:srgbClr val="FFFF00"/>
                </a:solidFill>
                <a:latin typeface="Comic Sans MS" panose="030F0702030302020204" pitchFamily="66" charset="0"/>
              </a:rPr>
              <a:t>Rules of Thumb</a:t>
            </a:r>
            <a:endParaRPr lang="en-US" altLang="en-US" b="1">
              <a:solidFill>
                <a:srgbClr val="FFFF00"/>
              </a:solidFill>
              <a:latin typeface="Arial-BoldMT" charset="0"/>
            </a:endParaRPr>
          </a:p>
        </p:txBody>
      </p:sp>
      <p:sp>
        <p:nvSpPr>
          <p:cNvPr id="35843" name="Rectangle 3">
            <a:extLst>
              <a:ext uri="{FF2B5EF4-FFF2-40B4-BE49-F238E27FC236}">
                <a16:creationId xmlns:a16="http://schemas.microsoft.com/office/drawing/2014/main" id="{0E313097-89E5-4B73-99A1-CE5F57213A2A}"/>
              </a:ext>
            </a:extLst>
          </p:cNvPr>
          <p:cNvSpPr>
            <a:spLocks noGrp="1" noChangeArrowheads="1"/>
          </p:cNvSpPr>
          <p:nvPr>
            <p:ph idx="1"/>
          </p:nvPr>
        </p:nvSpPr>
        <p:spPr>
          <a:xfrm>
            <a:off x="1042988" y="1600200"/>
            <a:ext cx="6337300" cy="4525963"/>
          </a:xfrm>
        </p:spPr>
        <p:txBody>
          <a:bodyPr/>
          <a:lstStyle/>
          <a:p>
            <a:pPr eaLnBrk="1" hangingPunct="1">
              <a:lnSpc>
                <a:spcPct val="90000"/>
              </a:lnSpc>
            </a:pPr>
            <a:r>
              <a:rPr lang="en-US" altLang="en-US" sz="2400">
                <a:solidFill>
                  <a:srgbClr val="002060"/>
                </a:solidFill>
                <a:latin typeface="Comic Sans MS" panose="030F0702030302020204" pitchFamily="66" charset="0"/>
              </a:rPr>
              <a:t>If you have paraphrased someone’s work, (summarizing a passage or rearranging the order of a sentence and changing some of the words)-</a:t>
            </a:r>
            <a:r>
              <a:rPr lang="en-US" altLang="en-US" sz="2400" b="1">
                <a:solidFill>
                  <a:srgbClr val="002060"/>
                </a:solidFill>
                <a:latin typeface="Comic Sans MS" panose="030F0702030302020204" pitchFamily="66" charset="0"/>
              </a:rPr>
              <a:t>always give credit</a:t>
            </a:r>
          </a:p>
          <a:p>
            <a:pPr eaLnBrk="1" hangingPunct="1">
              <a:lnSpc>
                <a:spcPct val="90000"/>
              </a:lnSpc>
              <a:buFontTx/>
              <a:buNone/>
            </a:pPr>
            <a:endParaRPr lang="en-US" altLang="en-US" sz="1000">
              <a:latin typeface="Comic Sans MS" panose="030F0702030302020204" pitchFamily="66" charset="0"/>
            </a:endParaRPr>
          </a:p>
          <a:p>
            <a:pPr eaLnBrk="1" hangingPunct="1">
              <a:lnSpc>
                <a:spcPct val="90000"/>
              </a:lnSpc>
            </a:pPr>
            <a:r>
              <a:rPr lang="en-US" altLang="en-US" sz="2400" b="1">
                <a:solidFill>
                  <a:srgbClr val="FF0000"/>
                </a:solidFill>
                <a:latin typeface="Comic Sans MS" panose="030F0702030302020204" pitchFamily="66" charset="0"/>
              </a:rPr>
              <a:t>Take very good </a:t>
            </a:r>
            <a:r>
              <a:rPr lang="en-US" altLang="en-US" sz="2400" b="1">
                <a:solidFill>
                  <a:srgbClr val="002060"/>
                </a:solidFill>
                <a:latin typeface="Comic Sans MS" panose="030F0702030302020204" pitchFamily="66" charset="0"/>
              </a:rPr>
              <a:t>notes</a:t>
            </a:r>
            <a:r>
              <a:rPr lang="en-US" altLang="en-US" sz="2400">
                <a:solidFill>
                  <a:srgbClr val="002060"/>
                </a:solidFill>
                <a:latin typeface="Comic Sans MS" panose="030F0702030302020204" pitchFamily="66" charset="0"/>
              </a:rPr>
              <a:t>--write down the source as you are taking notes. Do not wait until later to try and retrieve the original source</a:t>
            </a:r>
          </a:p>
          <a:p>
            <a:pPr eaLnBrk="1" hangingPunct="1">
              <a:lnSpc>
                <a:spcPct val="90000"/>
              </a:lnSpc>
              <a:buFontTx/>
              <a:buNone/>
            </a:pPr>
            <a:endParaRPr lang="en-US" altLang="en-US" sz="1000">
              <a:solidFill>
                <a:srgbClr val="002060"/>
              </a:solidFill>
              <a:latin typeface="Comic Sans MS" panose="030F0702030302020204" pitchFamily="66" charset="0"/>
            </a:endParaRPr>
          </a:p>
          <a:p>
            <a:pPr eaLnBrk="1" hangingPunct="1">
              <a:lnSpc>
                <a:spcPct val="90000"/>
              </a:lnSpc>
            </a:pPr>
            <a:r>
              <a:rPr lang="en-US" altLang="en-US" sz="2400">
                <a:solidFill>
                  <a:srgbClr val="002060"/>
                </a:solidFill>
                <a:latin typeface="Comic Sans MS" panose="030F0702030302020204" pitchFamily="66" charset="0"/>
              </a:rPr>
              <a:t>Avoid using someone else’s work with minor “</a:t>
            </a:r>
            <a:r>
              <a:rPr lang="en-US" altLang="en-US" sz="2400" b="1">
                <a:solidFill>
                  <a:srgbClr val="002060"/>
                </a:solidFill>
                <a:latin typeface="Comic Sans MS" panose="030F0702030302020204" pitchFamily="66" charset="0"/>
              </a:rPr>
              <a:t>cosmetic</a:t>
            </a:r>
            <a:r>
              <a:rPr lang="en-US" altLang="en-US" sz="2400">
                <a:solidFill>
                  <a:srgbClr val="002060"/>
                </a:solidFill>
                <a:latin typeface="Comic Sans MS" panose="030F0702030302020204" pitchFamily="66" charset="0"/>
              </a:rPr>
              <a:t>” changes</a:t>
            </a:r>
          </a:p>
          <a:p>
            <a:pPr eaLnBrk="1" hangingPunct="1">
              <a:lnSpc>
                <a:spcPct val="90000"/>
              </a:lnSpc>
              <a:buFontTx/>
              <a:buNone/>
            </a:pPr>
            <a:endParaRPr lang="en-US" altLang="en-US" sz="2200">
              <a:latin typeface="Arial-BoldMT" charset="0"/>
            </a:endParaRPr>
          </a:p>
        </p:txBody>
      </p:sp>
      <p:pic>
        <p:nvPicPr>
          <p:cNvPr id="4" name="Picture 3">
            <a:extLst>
              <a:ext uri="{FF2B5EF4-FFF2-40B4-BE49-F238E27FC236}">
                <a16:creationId xmlns:a16="http://schemas.microsoft.com/office/drawing/2014/main" id="{2EBBD5E8-985D-4EEC-88A7-DC8FE8224A3E}"/>
              </a:ext>
            </a:extLst>
          </p:cNvPr>
          <p:cNvPicPr/>
          <p:nvPr/>
        </p:nvPicPr>
        <p:blipFill>
          <a:blip r:embed="rId2"/>
          <a:stretch>
            <a:fillRect/>
          </a:stretch>
        </p:blipFill>
        <p:spPr>
          <a:xfrm>
            <a:off x="7092280" y="332656"/>
            <a:ext cx="1752600" cy="18186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EAC9FCA-D3E3-40B9-A564-3CC2CE3F7097}"/>
              </a:ext>
            </a:extLst>
          </p:cNvPr>
          <p:cNvSpPr>
            <a:spLocks noGrp="1" noChangeArrowheads="1"/>
          </p:cNvSpPr>
          <p:nvPr>
            <p:ph type="title"/>
          </p:nvPr>
        </p:nvSpPr>
        <p:spPr>
          <a:xfrm>
            <a:off x="457200" y="0"/>
            <a:ext cx="8229600" cy="1196975"/>
          </a:xfrm>
        </p:spPr>
        <p:txBody>
          <a:bodyPr/>
          <a:lstStyle/>
          <a:p>
            <a:pPr eaLnBrk="1" hangingPunct="1"/>
            <a:r>
              <a:rPr lang="en-CA" altLang="en-US" sz="4000" b="1">
                <a:solidFill>
                  <a:srgbClr val="FFFF00"/>
                </a:solidFill>
                <a:latin typeface="Comic Sans MS" panose="030F0702030302020204" pitchFamily="66" charset="0"/>
              </a:rPr>
              <a:t>Tips</a:t>
            </a:r>
            <a:r>
              <a:rPr lang="en-CA" altLang="en-US" b="1">
                <a:solidFill>
                  <a:srgbClr val="C00000"/>
                </a:solidFill>
                <a:latin typeface="Comic Sans MS" panose="030F0702030302020204" pitchFamily="66" charset="0"/>
              </a:rPr>
              <a:t>	</a:t>
            </a:r>
          </a:p>
        </p:txBody>
      </p:sp>
      <p:sp>
        <p:nvSpPr>
          <p:cNvPr id="36867" name="Rectangle 3">
            <a:extLst>
              <a:ext uri="{FF2B5EF4-FFF2-40B4-BE49-F238E27FC236}">
                <a16:creationId xmlns:a16="http://schemas.microsoft.com/office/drawing/2014/main" id="{77783B75-EC1B-4F88-BD61-238006E319E8}"/>
              </a:ext>
            </a:extLst>
          </p:cNvPr>
          <p:cNvSpPr>
            <a:spLocks noGrp="1" noChangeArrowheads="1"/>
          </p:cNvSpPr>
          <p:nvPr>
            <p:ph idx="1"/>
          </p:nvPr>
        </p:nvSpPr>
        <p:spPr>
          <a:xfrm>
            <a:off x="395288" y="1341438"/>
            <a:ext cx="5853112" cy="4784725"/>
          </a:xfrm>
        </p:spPr>
        <p:txBody>
          <a:bodyPr/>
          <a:lstStyle/>
          <a:p>
            <a:pPr eaLnBrk="1" hangingPunct="1"/>
            <a:r>
              <a:rPr lang="en-US" altLang="en-US">
                <a:solidFill>
                  <a:srgbClr val="002060"/>
                </a:solidFill>
                <a:latin typeface="Comic Sans MS" panose="030F0702030302020204" pitchFamily="66" charset="0"/>
              </a:rPr>
              <a:t>Never copy more than 3-4 words in a row from a source without using quotation marks (or going back and properly paraphrasing).</a:t>
            </a:r>
          </a:p>
          <a:p>
            <a:pPr eaLnBrk="1" hangingPunct="1">
              <a:buFont typeface="Wingdings" panose="05000000000000000000" pitchFamily="2" charset="2"/>
              <a:buNone/>
            </a:pPr>
            <a:endParaRPr lang="en-US" altLang="en-US" sz="1000">
              <a:solidFill>
                <a:srgbClr val="002060"/>
              </a:solidFill>
              <a:latin typeface="Comic Sans MS" panose="030F0702030302020204" pitchFamily="66" charset="0"/>
            </a:endParaRPr>
          </a:p>
          <a:p>
            <a:pPr eaLnBrk="1" hangingPunct="1"/>
            <a:r>
              <a:rPr lang="en-US" altLang="en-US">
                <a:solidFill>
                  <a:srgbClr val="002060"/>
                </a:solidFill>
                <a:latin typeface="Comic Sans MS" panose="030F0702030302020204" pitchFamily="66" charset="0"/>
              </a:rPr>
              <a:t>Never use special words or phrases without properly quoting and citing them.</a:t>
            </a:r>
          </a:p>
        </p:txBody>
      </p:sp>
      <p:pic>
        <p:nvPicPr>
          <p:cNvPr id="30725" name="Picture 5" descr="C:\Users\20\Desktop\never.jpg">
            <a:extLst>
              <a:ext uri="{FF2B5EF4-FFF2-40B4-BE49-F238E27FC236}">
                <a16:creationId xmlns:a16="http://schemas.microsoft.com/office/drawing/2014/main" id="{960349F9-726C-4037-BFCD-F38EACD9B8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57200"/>
            <a:ext cx="3048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EC29A63-AAAE-4D50-AF6A-D0B271985E7A}"/>
              </a:ext>
            </a:extLst>
          </p:cNvPr>
          <p:cNvSpPr>
            <a:spLocks noGrp="1" noChangeArrowheads="1"/>
          </p:cNvSpPr>
          <p:nvPr>
            <p:ph type="title"/>
          </p:nvPr>
        </p:nvSpPr>
        <p:spPr>
          <a:xfrm>
            <a:off x="457200" y="0"/>
            <a:ext cx="8229600" cy="1196975"/>
          </a:xfrm>
        </p:spPr>
        <p:txBody>
          <a:bodyPr/>
          <a:lstStyle/>
          <a:p>
            <a:pPr eaLnBrk="1" hangingPunct="1"/>
            <a:r>
              <a:rPr lang="en-CA" altLang="en-US" sz="4000" b="1">
                <a:solidFill>
                  <a:srgbClr val="FFFF00"/>
                </a:solidFill>
                <a:latin typeface="Comic Sans MS" panose="030F0702030302020204" pitchFamily="66" charset="0"/>
              </a:rPr>
              <a:t>Tips…</a:t>
            </a:r>
          </a:p>
        </p:txBody>
      </p:sp>
      <p:sp>
        <p:nvSpPr>
          <p:cNvPr id="52227" name="Rectangle 3">
            <a:extLst>
              <a:ext uri="{FF2B5EF4-FFF2-40B4-BE49-F238E27FC236}">
                <a16:creationId xmlns:a16="http://schemas.microsoft.com/office/drawing/2014/main" id="{9A505B8C-7C3E-4DA4-9E33-FD6A264D3113}"/>
              </a:ext>
            </a:extLst>
          </p:cNvPr>
          <p:cNvSpPr>
            <a:spLocks noGrp="1" noChangeArrowheads="1"/>
          </p:cNvSpPr>
          <p:nvPr>
            <p:ph idx="1"/>
          </p:nvPr>
        </p:nvSpPr>
        <p:spPr>
          <a:xfrm>
            <a:off x="1279525" y="1600200"/>
            <a:ext cx="6100763" cy="4525963"/>
          </a:xfrm>
        </p:spPr>
        <p:txBody>
          <a:bodyPr>
            <a:normAutofit/>
          </a:bodyPr>
          <a:lstStyle/>
          <a:p>
            <a:pPr marL="320040" indent="-320040" eaLnBrk="1" fontAlgn="auto" hangingPunct="1">
              <a:spcAft>
                <a:spcPts val="0"/>
              </a:spcAft>
              <a:buFont typeface="Wingdings" pitchFamily="2" charset="2"/>
              <a:buNone/>
              <a:defRPr/>
            </a:pPr>
            <a:r>
              <a:rPr lang="en-US" dirty="0">
                <a:solidFill>
                  <a:schemeClr val="accent2">
                    <a:lumMod val="50000"/>
                  </a:schemeClr>
                </a:solidFill>
                <a:latin typeface="Comic Sans MS" panose="030F0702030302020204" pitchFamily="66" charset="0"/>
              </a:rPr>
              <a:t>Always provide references for</a:t>
            </a:r>
          </a:p>
          <a:p>
            <a:pPr marL="822960" lvl="1" indent="-457200" eaLnBrk="1" fontAlgn="auto" hangingPunct="1">
              <a:spcAft>
                <a:spcPts val="0"/>
              </a:spcAft>
              <a:buFont typeface="Wingdings" panose="05000000000000000000" pitchFamily="2" charset="2"/>
              <a:buChar char="Ø"/>
              <a:defRPr/>
            </a:pPr>
            <a:r>
              <a:rPr lang="en-US" dirty="0">
                <a:solidFill>
                  <a:schemeClr val="accent2">
                    <a:lumMod val="50000"/>
                  </a:schemeClr>
                </a:solidFill>
                <a:latin typeface="Comic Sans MS" panose="030F0702030302020204" pitchFamily="66" charset="0"/>
              </a:rPr>
              <a:t>Direct quotations</a:t>
            </a:r>
          </a:p>
          <a:p>
            <a:pPr marL="822960" lvl="1" indent="-457200" eaLnBrk="1" fontAlgn="auto" hangingPunct="1">
              <a:spcAft>
                <a:spcPts val="0"/>
              </a:spcAft>
              <a:buFont typeface="Wingdings" panose="05000000000000000000" pitchFamily="2" charset="2"/>
              <a:buChar char="Ø"/>
              <a:defRPr/>
            </a:pPr>
            <a:r>
              <a:rPr lang="en-US" dirty="0">
                <a:solidFill>
                  <a:schemeClr val="accent2">
                    <a:lumMod val="50000"/>
                  </a:schemeClr>
                </a:solidFill>
                <a:latin typeface="Comic Sans MS" panose="030F0702030302020204" pitchFamily="66" charset="0"/>
              </a:rPr>
              <a:t>Summaries, paraphrases</a:t>
            </a:r>
          </a:p>
          <a:p>
            <a:pPr marL="822960" lvl="1" indent="-457200" eaLnBrk="1" fontAlgn="auto" hangingPunct="1">
              <a:spcAft>
                <a:spcPts val="0"/>
              </a:spcAft>
              <a:buFont typeface="Wingdings" panose="05000000000000000000" pitchFamily="2" charset="2"/>
              <a:buChar char="Ø"/>
              <a:defRPr/>
            </a:pPr>
            <a:r>
              <a:rPr lang="en-US" dirty="0">
                <a:solidFill>
                  <a:schemeClr val="accent2">
                    <a:lumMod val="50000"/>
                  </a:schemeClr>
                </a:solidFill>
                <a:latin typeface="Comic Sans MS" panose="030F0702030302020204" pitchFamily="66" charset="0"/>
              </a:rPr>
              <a:t>Statistics</a:t>
            </a:r>
          </a:p>
          <a:p>
            <a:pPr marL="822960" lvl="1" indent="-457200" eaLnBrk="1" fontAlgn="auto" hangingPunct="1">
              <a:spcAft>
                <a:spcPts val="0"/>
              </a:spcAft>
              <a:buFont typeface="Wingdings" panose="05000000000000000000" pitchFamily="2" charset="2"/>
              <a:buChar char="Ø"/>
              <a:defRPr/>
            </a:pPr>
            <a:r>
              <a:rPr lang="en-US" dirty="0">
                <a:solidFill>
                  <a:schemeClr val="accent2">
                    <a:lumMod val="50000"/>
                  </a:schemeClr>
                </a:solidFill>
                <a:latin typeface="Comic Sans MS" panose="030F0702030302020204" pitchFamily="66" charset="0"/>
              </a:rPr>
              <a:t>Charts, graphs, diagrams</a:t>
            </a:r>
          </a:p>
          <a:p>
            <a:pPr marL="822960" lvl="1" indent="-457200" eaLnBrk="1" fontAlgn="auto" hangingPunct="1">
              <a:spcAft>
                <a:spcPts val="0"/>
              </a:spcAft>
              <a:buFont typeface="Wingdings" panose="05000000000000000000" pitchFamily="2" charset="2"/>
              <a:buChar char="Ø"/>
              <a:defRPr/>
            </a:pPr>
            <a:r>
              <a:rPr lang="en-US" dirty="0">
                <a:solidFill>
                  <a:schemeClr val="accent2">
                    <a:lumMod val="50000"/>
                  </a:schemeClr>
                </a:solidFill>
                <a:latin typeface="Comic Sans MS" panose="030F0702030302020204" pitchFamily="66" charset="0"/>
              </a:rPr>
              <a:t>Controversial interpretations</a:t>
            </a:r>
          </a:p>
          <a:p>
            <a:pPr marL="822960" lvl="1" indent="-457200" eaLnBrk="1" fontAlgn="auto" hangingPunct="1">
              <a:spcAft>
                <a:spcPts val="0"/>
              </a:spcAft>
              <a:buFont typeface="Wingdings" panose="05000000000000000000" pitchFamily="2" charset="2"/>
              <a:buChar char="Ø"/>
              <a:defRPr/>
            </a:pPr>
            <a:r>
              <a:rPr lang="en-US" dirty="0">
                <a:solidFill>
                  <a:schemeClr val="accent2">
                    <a:lumMod val="50000"/>
                  </a:schemeClr>
                </a:solidFill>
                <a:latin typeface="Comic Sans MS" panose="030F0702030302020204" pitchFamily="66" charset="0"/>
              </a:rPr>
              <a:t>Results of others’ research</a:t>
            </a:r>
          </a:p>
          <a:p>
            <a:pPr eaLnBrk="1" fontAlgn="auto" hangingPunct="1">
              <a:spcAft>
                <a:spcPts val="0"/>
              </a:spcAft>
              <a:buFont typeface="Wingdings" panose="05000000000000000000" pitchFamily="2" charset="2"/>
              <a:buChar char="v"/>
              <a:defRPr/>
            </a:pPr>
            <a:endParaRPr lang="en-CA" sz="2400" dirty="0"/>
          </a:p>
        </p:txBody>
      </p:sp>
    </p:spTree>
    <p:custDataLst>
      <p:tags r:id="rId1"/>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797B03E-524F-473E-A8A7-44E0E82091FD}"/>
              </a:ext>
            </a:extLst>
          </p:cNvPr>
          <p:cNvSpPr>
            <a:spLocks noGrp="1"/>
          </p:cNvSpPr>
          <p:nvPr>
            <p:ph type="title"/>
          </p:nvPr>
        </p:nvSpPr>
        <p:spPr>
          <a:xfrm>
            <a:off x="457200" y="274638"/>
            <a:ext cx="8229600" cy="922337"/>
          </a:xfrm>
        </p:spPr>
        <p:txBody>
          <a:bodyPr/>
          <a:lstStyle/>
          <a:p>
            <a:r>
              <a:rPr lang="en-ZA" altLang="en-US" sz="4000" b="1">
                <a:solidFill>
                  <a:srgbClr val="FFFF00"/>
                </a:solidFill>
                <a:latin typeface="Comic Sans MS" panose="030F0702030302020204" pitchFamily="66" charset="0"/>
              </a:rPr>
              <a:t>Definition</a:t>
            </a:r>
          </a:p>
        </p:txBody>
      </p:sp>
      <p:sp>
        <p:nvSpPr>
          <p:cNvPr id="8195" name="Content Placeholder 2">
            <a:extLst>
              <a:ext uri="{FF2B5EF4-FFF2-40B4-BE49-F238E27FC236}">
                <a16:creationId xmlns:a16="http://schemas.microsoft.com/office/drawing/2014/main" id="{DCC56CF6-C081-4F87-9918-5A068BF8B20B}"/>
              </a:ext>
            </a:extLst>
          </p:cNvPr>
          <p:cNvSpPr>
            <a:spLocks noGrp="1"/>
          </p:cNvSpPr>
          <p:nvPr>
            <p:ph idx="1"/>
          </p:nvPr>
        </p:nvSpPr>
        <p:spPr/>
        <p:txBody>
          <a:bodyPr/>
          <a:lstStyle/>
          <a:p>
            <a:pPr eaLnBrk="1" hangingPunct="1">
              <a:spcBef>
                <a:spcPct val="50000"/>
              </a:spcBef>
              <a:buFontTx/>
              <a:buNone/>
            </a:pPr>
            <a:r>
              <a:rPr lang="en-US" altLang="en-US" sz="2200" u="sng">
                <a:latin typeface="Comic Sans MS" panose="030F0702030302020204" pitchFamily="66" charset="0"/>
              </a:rPr>
              <a:t>Merriam-Webster Online Dictionary</a:t>
            </a:r>
            <a:r>
              <a:rPr lang="en-US" altLang="en-US" sz="2200">
                <a:latin typeface="Comic Sans MS" panose="030F0702030302020204" pitchFamily="66" charset="0"/>
              </a:rPr>
              <a:t> (</a:t>
            </a:r>
            <a:r>
              <a:rPr lang="en-US" altLang="en-US" sz="2200">
                <a:latin typeface="Comic Sans MS" panose="030F0702030302020204" pitchFamily="66" charset="0"/>
                <a:hlinkClick r:id="rId2"/>
              </a:rPr>
              <a:t>http://www.m-w.com</a:t>
            </a:r>
            <a:r>
              <a:rPr lang="en-US" altLang="en-US" sz="2200">
                <a:latin typeface="Comic Sans MS" panose="030F0702030302020204" pitchFamily="66" charset="0"/>
              </a:rPr>
              <a:t>), to plagiarize means:</a:t>
            </a:r>
          </a:p>
          <a:p>
            <a:pPr eaLnBrk="1" hangingPunct="1"/>
            <a:r>
              <a:rPr lang="en-ZA" altLang="en-US" sz="2200">
                <a:latin typeface="Comic Sans MS" panose="030F0702030302020204" pitchFamily="66" charset="0"/>
              </a:rPr>
              <a:t>to steal and pass off (the ideas or words of another) as one's own</a:t>
            </a:r>
          </a:p>
          <a:p>
            <a:pPr eaLnBrk="1" hangingPunct="1"/>
            <a:r>
              <a:rPr lang="en-ZA" altLang="en-US" sz="2200">
                <a:latin typeface="Comic Sans MS" panose="030F0702030302020204" pitchFamily="66" charset="0"/>
              </a:rPr>
              <a:t>to use (another's production) without crediting the source</a:t>
            </a:r>
          </a:p>
          <a:p>
            <a:pPr eaLnBrk="1" hangingPunct="1"/>
            <a:r>
              <a:rPr lang="en-ZA" altLang="en-US" sz="2200">
                <a:latin typeface="Comic Sans MS" panose="030F0702030302020204" pitchFamily="66" charset="0"/>
              </a:rPr>
              <a:t>to commit literary theft</a:t>
            </a:r>
          </a:p>
          <a:p>
            <a:pPr eaLnBrk="1" hangingPunct="1"/>
            <a:r>
              <a:rPr lang="en-ZA" altLang="en-US" sz="2200">
                <a:latin typeface="Comic Sans MS" panose="030F0702030302020204" pitchFamily="66" charset="0"/>
              </a:rPr>
              <a:t>to present as new and original an idea or product derived from an existing source</a:t>
            </a:r>
          </a:p>
          <a:p>
            <a:pPr eaLnBrk="1" hangingPunct="1"/>
            <a:r>
              <a:rPr lang="en-ZA" altLang="en-US" sz="2200">
                <a:latin typeface="Comic Sans MS" panose="030F0702030302020204" pitchFamily="66" charset="0"/>
              </a:rPr>
              <a:t>In other words, </a:t>
            </a:r>
            <a:r>
              <a:rPr lang="en-ZA" altLang="en-US" sz="2200">
                <a:solidFill>
                  <a:srgbClr val="C00000"/>
                </a:solidFill>
                <a:latin typeface="Comic Sans MS" panose="030F0702030302020204" pitchFamily="66" charset="0"/>
              </a:rPr>
              <a:t>plagiarism is an act of fraud. It involves both stealing someone else's work and lying about it afterward.</a:t>
            </a:r>
          </a:p>
          <a:p>
            <a:endParaRPr lang="en-ZA" altLang="en-US" sz="180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3">
            <a:extLst>
              <a:ext uri="{FF2B5EF4-FFF2-40B4-BE49-F238E27FC236}">
                <a16:creationId xmlns:a16="http://schemas.microsoft.com/office/drawing/2014/main" id="{F96A9A66-71C1-4F1E-8AC4-E6CEB7D6163A}"/>
              </a:ext>
            </a:extLst>
          </p:cNvPr>
          <p:cNvSpPr>
            <a:spLocks noChangeArrowheads="1"/>
          </p:cNvSpPr>
          <p:nvPr/>
        </p:nvSpPr>
        <p:spPr bwMode="auto">
          <a:xfrm>
            <a:off x="395288" y="115888"/>
            <a:ext cx="3505200" cy="2133600"/>
          </a:xfrm>
          <a:prstGeom prst="wedgeEllipseCallout">
            <a:avLst>
              <a:gd name="adj1" fmla="val 53269"/>
              <a:gd name="adj2" fmla="val 5610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latin typeface="Calibri" panose="020F0502020204030204" pitchFamily="34" charset="0"/>
              </a:rPr>
              <a:t>Do I have </a:t>
            </a:r>
          </a:p>
          <a:p>
            <a:pPr algn="ctr" eaLnBrk="1" hangingPunct="1">
              <a:spcBef>
                <a:spcPct val="0"/>
              </a:spcBef>
              <a:buFontTx/>
              <a:buNone/>
            </a:pPr>
            <a:r>
              <a:rPr lang="en-US" altLang="en-US" b="1">
                <a:latin typeface="Calibri" panose="020F0502020204030204" pitchFamily="34" charset="0"/>
              </a:rPr>
              <a:t>to cite </a:t>
            </a:r>
          </a:p>
          <a:p>
            <a:pPr algn="ctr" eaLnBrk="1" hangingPunct="1">
              <a:spcBef>
                <a:spcPct val="0"/>
              </a:spcBef>
              <a:buFontTx/>
              <a:buNone/>
            </a:pPr>
            <a:r>
              <a:rPr lang="en-US" altLang="en-US" b="1">
                <a:latin typeface="Calibri" panose="020F0502020204030204" pitchFamily="34" charset="0"/>
              </a:rPr>
              <a:t>everything?</a:t>
            </a:r>
          </a:p>
        </p:txBody>
      </p:sp>
      <p:pic>
        <p:nvPicPr>
          <p:cNvPr id="40963" name="Picture 4">
            <a:extLst>
              <a:ext uri="{FF2B5EF4-FFF2-40B4-BE49-F238E27FC236}">
                <a16:creationId xmlns:a16="http://schemas.microsoft.com/office/drawing/2014/main" id="{CD743EF9-94E5-45C0-B987-17779CE66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205038"/>
            <a:ext cx="414972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A2959C1D-EACA-48A7-944A-798DAE8B5F7B}"/>
              </a:ext>
            </a:extLst>
          </p:cNvPr>
          <p:cNvSpPr>
            <a:spLocks noChangeArrowheads="1"/>
          </p:cNvSpPr>
          <p:nvPr/>
        </p:nvSpPr>
        <p:spPr bwMode="auto">
          <a:xfrm>
            <a:off x="611188" y="260350"/>
            <a:ext cx="6594475" cy="3016250"/>
          </a:xfrm>
          <a:prstGeom prst="rect">
            <a:avLst/>
          </a:prstGeom>
          <a:solidFill>
            <a:schemeClr val="accent6">
              <a:lumMod val="50000"/>
            </a:schemeClr>
          </a:solidFill>
          <a:ln>
            <a:noFill/>
          </a:ln>
          <a:effectLst/>
        </p:spPr>
        <p:txBody>
          <a:bodyPr>
            <a:spAutoFit/>
          </a:bodyPr>
          <a:lstStyle/>
          <a:p>
            <a:pPr algn="ctr" eaLnBrk="1" hangingPunct="1">
              <a:defRPr/>
            </a:pPr>
            <a:r>
              <a:rPr lang="en-US" sz="3600" b="1" dirty="0">
                <a:solidFill>
                  <a:srgbClr val="FFFF00"/>
                </a:solidFill>
                <a:latin typeface="Comic Sans MS" panose="030F0702030302020204" pitchFamily="66" charset="0"/>
                <a:cs typeface="Arial" charset="0"/>
              </a:rPr>
              <a:t>Facts that are widely known, or Information or judgments considered </a:t>
            </a:r>
            <a:r>
              <a:rPr lang="en-US" sz="3600" b="1" u="sng" dirty="0">
                <a:solidFill>
                  <a:schemeClr val="bg1"/>
                </a:solidFill>
                <a:latin typeface="Comic Sans MS" panose="030F0702030302020204" pitchFamily="66" charset="0"/>
                <a:cs typeface="Arial" charset="0"/>
              </a:rPr>
              <a:t>“common knowledge” </a:t>
            </a:r>
          </a:p>
          <a:p>
            <a:pPr eaLnBrk="1" hangingPunct="1">
              <a:defRPr/>
            </a:pPr>
            <a:endParaRPr lang="en-US" sz="1000" b="1" dirty="0">
              <a:solidFill>
                <a:srgbClr val="FFFF00"/>
              </a:solidFill>
              <a:latin typeface="Comic Sans MS" panose="030F0702030302020204" pitchFamily="66" charset="0"/>
              <a:cs typeface="Arial" charset="0"/>
            </a:endParaRPr>
          </a:p>
          <a:p>
            <a:pPr algn="ctr" eaLnBrk="1" hangingPunct="1">
              <a:defRPr/>
            </a:pPr>
            <a:r>
              <a:rPr lang="en-US" sz="3600" b="1" dirty="0">
                <a:solidFill>
                  <a:srgbClr val="FFFF00"/>
                </a:solidFill>
                <a:latin typeface="Comic Sans MS" panose="030F0702030302020204" pitchFamily="66" charset="0"/>
                <a:cs typeface="Arial" charset="0"/>
              </a:rPr>
              <a:t>Do NOT have to be cited</a:t>
            </a:r>
          </a:p>
        </p:txBody>
      </p:sp>
      <p:pic>
        <p:nvPicPr>
          <p:cNvPr id="41987" name="Picture 5" descr="no-kid-color">
            <a:extLst>
              <a:ext uri="{FF2B5EF4-FFF2-40B4-BE49-F238E27FC236}">
                <a16:creationId xmlns:a16="http://schemas.microsoft.com/office/drawing/2014/main" id="{21081B62-AE0E-48C8-A774-CA22063C9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663" y="1125538"/>
            <a:ext cx="15811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rc_mi" descr="http://clic.es/teaching-english/wp-content/uploads/sites/9/2014/03/happy-students-positive-class-manage.jpg">
            <a:hlinkClick r:id="rId3"/>
            <a:extLst>
              <a:ext uri="{FF2B5EF4-FFF2-40B4-BE49-F238E27FC236}">
                <a16:creationId xmlns:a16="http://schemas.microsoft.com/office/drawing/2014/main" id="{5A95C037-01B0-473C-86BD-098184330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3354388"/>
            <a:ext cx="46926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80FCE6E-C139-4ECE-912F-171167BEFB91}"/>
              </a:ext>
            </a:extLst>
          </p:cNvPr>
          <p:cNvSpPr>
            <a:spLocks noGrp="1"/>
          </p:cNvSpPr>
          <p:nvPr>
            <p:ph type="title"/>
          </p:nvPr>
        </p:nvSpPr>
        <p:spPr>
          <a:xfrm>
            <a:off x="457200" y="0"/>
            <a:ext cx="8229600" cy="1125538"/>
          </a:xfrm>
        </p:spPr>
        <p:txBody>
          <a:bodyPr/>
          <a:lstStyle/>
          <a:p>
            <a:r>
              <a:rPr lang="en-ZA" altLang="en-US" sz="4000" b="1">
                <a:solidFill>
                  <a:srgbClr val="FFFF00"/>
                </a:solidFill>
                <a:latin typeface="Comic Sans MS" panose="030F0702030302020204" pitchFamily="66" charset="0"/>
              </a:rPr>
              <a:t>Citation</a:t>
            </a:r>
          </a:p>
        </p:txBody>
      </p:sp>
      <p:sp>
        <p:nvSpPr>
          <p:cNvPr id="3" name="Content Placeholder 2">
            <a:extLst>
              <a:ext uri="{FF2B5EF4-FFF2-40B4-BE49-F238E27FC236}">
                <a16:creationId xmlns:a16="http://schemas.microsoft.com/office/drawing/2014/main" id="{010029CC-2A98-42CC-8697-F1FC0FE19BF8}"/>
              </a:ext>
            </a:extLst>
          </p:cNvPr>
          <p:cNvSpPr>
            <a:spLocks noGrp="1"/>
          </p:cNvSpPr>
          <p:nvPr>
            <p:ph idx="1"/>
          </p:nvPr>
        </p:nvSpPr>
        <p:spPr>
          <a:xfrm>
            <a:off x="395288" y="1268413"/>
            <a:ext cx="8424862" cy="4857750"/>
          </a:xfrm>
        </p:spPr>
        <p:txBody>
          <a:bodyPr/>
          <a:lstStyle/>
          <a:p>
            <a:pPr marL="0" indent="0" eaLnBrk="1" hangingPunct="1">
              <a:lnSpc>
                <a:spcPct val="90000"/>
              </a:lnSpc>
              <a:buFontTx/>
              <a:buNone/>
              <a:defRPr/>
            </a:pPr>
            <a:r>
              <a:rPr lang="en-US" altLang="en-US" sz="2400" b="1" dirty="0">
                <a:solidFill>
                  <a:srgbClr val="002060"/>
                </a:solidFill>
                <a:latin typeface="Comic Sans MS" panose="030F0702030302020204" pitchFamily="66" charset="0"/>
              </a:rPr>
              <a:t>What is a Citation?</a:t>
            </a:r>
          </a:p>
          <a:p>
            <a:pPr eaLnBrk="1" hangingPunct="1">
              <a:lnSpc>
                <a:spcPct val="90000"/>
              </a:lnSpc>
              <a:defRPr/>
            </a:pPr>
            <a:r>
              <a:rPr lang="en-ZA" sz="2400" dirty="0">
                <a:solidFill>
                  <a:srgbClr val="002060"/>
                </a:solidFill>
                <a:latin typeface="Comic Sans MS" panose="030F0702030302020204" pitchFamily="66" charset="0"/>
              </a:rPr>
              <a:t>It is the way you tell your readers that certain material in your work came from another source. It also gives your readers the information necessary to find that source again</a:t>
            </a:r>
            <a:endParaRPr lang="en-US" altLang="en-US" sz="2400" dirty="0">
              <a:solidFill>
                <a:srgbClr val="002060"/>
              </a:solidFill>
              <a:latin typeface="Comic Sans MS" panose="030F0702030302020204" pitchFamily="66" charset="0"/>
            </a:endParaRPr>
          </a:p>
          <a:p>
            <a:pPr lvl="1" eaLnBrk="1" hangingPunct="1">
              <a:lnSpc>
                <a:spcPct val="90000"/>
              </a:lnSpc>
              <a:defRPr/>
            </a:pPr>
            <a:r>
              <a:rPr lang="en-US" altLang="en-US" sz="2400" b="1" dirty="0">
                <a:solidFill>
                  <a:srgbClr val="002060"/>
                </a:solidFill>
                <a:latin typeface="Comic Sans MS" panose="030F0702030302020204" pitchFamily="66" charset="0"/>
              </a:rPr>
              <a:t>References</a:t>
            </a:r>
            <a:r>
              <a:rPr lang="en-US" altLang="en-US" sz="2400" dirty="0">
                <a:solidFill>
                  <a:srgbClr val="002060"/>
                </a:solidFill>
                <a:latin typeface="Comic Sans MS" panose="030F0702030302020204" pitchFamily="66" charset="0"/>
              </a:rPr>
              <a:t> and </a:t>
            </a:r>
            <a:r>
              <a:rPr lang="en-US" altLang="en-US" sz="2400" b="1" dirty="0">
                <a:solidFill>
                  <a:srgbClr val="002060"/>
                </a:solidFill>
                <a:latin typeface="Comic Sans MS" panose="030F0702030302020204" pitchFamily="66" charset="0"/>
              </a:rPr>
              <a:t>citations in text </a:t>
            </a:r>
          </a:p>
          <a:p>
            <a:pPr marL="457200" lvl="1" indent="0" eaLnBrk="1" hangingPunct="1">
              <a:lnSpc>
                <a:spcPct val="90000"/>
              </a:lnSpc>
              <a:buFontTx/>
              <a:buNone/>
              <a:defRPr/>
            </a:pPr>
            <a:r>
              <a:rPr lang="en-US" altLang="en-US" sz="2400" dirty="0">
                <a:solidFill>
                  <a:srgbClr val="002060"/>
                </a:solidFill>
                <a:latin typeface="Comic Sans MS" panose="030F0702030302020204" pitchFamily="66" charset="0"/>
              </a:rPr>
              <a:t>are the formal methods of </a:t>
            </a:r>
          </a:p>
          <a:p>
            <a:pPr marL="457200" lvl="1" indent="0" eaLnBrk="1" hangingPunct="1">
              <a:lnSpc>
                <a:spcPct val="90000"/>
              </a:lnSpc>
              <a:buFontTx/>
              <a:buNone/>
              <a:defRPr/>
            </a:pPr>
            <a:r>
              <a:rPr lang="en-US" altLang="en-US" sz="2400" dirty="0">
                <a:solidFill>
                  <a:srgbClr val="002060"/>
                </a:solidFill>
                <a:latin typeface="Comic Sans MS" panose="030F0702030302020204" pitchFamily="66" charset="0"/>
              </a:rPr>
              <a:t>acknowledging the use of a creator’s work.</a:t>
            </a:r>
          </a:p>
          <a:p>
            <a:pPr lvl="1" eaLnBrk="1" hangingPunct="1">
              <a:lnSpc>
                <a:spcPct val="90000"/>
              </a:lnSpc>
              <a:defRPr/>
            </a:pPr>
            <a:endParaRPr lang="en-US" altLang="en-US" sz="1000" dirty="0">
              <a:solidFill>
                <a:srgbClr val="002060"/>
              </a:solidFill>
              <a:latin typeface="Comic Sans MS" panose="030F0702030302020204" pitchFamily="66" charset="0"/>
            </a:endParaRPr>
          </a:p>
          <a:p>
            <a:pPr eaLnBrk="1" hangingPunct="1">
              <a:lnSpc>
                <a:spcPct val="90000"/>
              </a:lnSpc>
              <a:defRPr/>
            </a:pPr>
            <a:r>
              <a:rPr lang="en-US" altLang="en-US" sz="2400" b="1" dirty="0">
                <a:solidFill>
                  <a:srgbClr val="002060"/>
                </a:solidFill>
                <a:latin typeface="Comic Sans MS" panose="030F0702030302020204" pitchFamily="66" charset="0"/>
              </a:rPr>
              <a:t>An In-Text Citation?</a:t>
            </a:r>
          </a:p>
          <a:p>
            <a:pPr lvl="1" eaLnBrk="1" hangingPunct="1">
              <a:lnSpc>
                <a:spcPct val="90000"/>
              </a:lnSpc>
              <a:defRPr/>
            </a:pPr>
            <a:r>
              <a:rPr lang="en-US" altLang="en-US" sz="2400" dirty="0">
                <a:solidFill>
                  <a:srgbClr val="002060"/>
                </a:solidFill>
                <a:latin typeface="Comic Sans MS" panose="030F0702030302020204" pitchFamily="66" charset="0"/>
              </a:rPr>
              <a:t>Direct citations and quotations are acknowledged </a:t>
            </a:r>
            <a:r>
              <a:rPr lang="en-US" altLang="en-US" sz="2400" b="1" dirty="0">
                <a:solidFill>
                  <a:srgbClr val="002060"/>
                </a:solidFill>
                <a:latin typeface="Comic Sans MS" panose="030F0702030302020204" pitchFamily="66" charset="0"/>
              </a:rPr>
              <a:t>in the body</a:t>
            </a:r>
            <a:r>
              <a:rPr lang="en-US" altLang="en-US" sz="2400" dirty="0">
                <a:solidFill>
                  <a:srgbClr val="002060"/>
                </a:solidFill>
                <a:latin typeface="Comic Sans MS" panose="030F0702030302020204" pitchFamily="66" charset="0"/>
              </a:rPr>
              <a:t> of a research assignment. </a:t>
            </a:r>
          </a:p>
          <a:p>
            <a:pPr lvl="1" eaLnBrk="1" hangingPunct="1">
              <a:lnSpc>
                <a:spcPct val="90000"/>
              </a:lnSpc>
              <a:buFontTx/>
              <a:buNone/>
              <a:defRPr/>
            </a:pPr>
            <a:r>
              <a:rPr lang="en-US" altLang="en-US" sz="2400" dirty="0">
                <a:solidFill>
                  <a:srgbClr val="002060"/>
                </a:solidFill>
                <a:latin typeface="Comic Sans MS" panose="030F0702030302020204" pitchFamily="66" charset="0"/>
              </a:rPr>
              <a:t>(Right in the sentence or paragraph)</a:t>
            </a:r>
            <a:endParaRPr lang="en-ZA" sz="2400" dirty="0">
              <a:solidFill>
                <a:srgbClr val="002060"/>
              </a:solidFill>
              <a:latin typeface="Comic Sans MS" panose="030F0702030302020204" pitchFamily="66"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1B881F4-79CB-4BDC-8168-D774CECB2625}"/>
              </a:ext>
            </a:extLst>
          </p:cNvPr>
          <p:cNvSpPr>
            <a:spLocks noGrp="1"/>
          </p:cNvSpPr>
          <p:nvPr>
            <p:ph type="title"/>
          </p:nvPr>
        </p:nvSpPr>
        <p:spPr>
          <a:xfrm>
            <a:off x="1116013" y="0"/>
            <a:ext cx="7418387" cy="1125538"/>
          </a:xfrm>
        </p:spPr>
        <p:txBody>
          <a:bodyPr/>
          <a:lstStyle/>
          <a:p>
            <a:br>
              <a:rPr lang="en-ZA" altLang="en-US" sz="1000" b="1">
                <a:solidFill>
                  <a:srgbClr val="FFFF00"/>
                </a:solidFill>
                <a:latin typeface="Comic Sans MS" panose="030F0702030302020204" pitchFamily="66" charset="0"/>
              </a:rPr>
            </a:br>
            <a:br>
              <a:rPr lang="en-ZA" altLang="en-US" sz="1000" b="1">
                <a:solidFill>
                  <a:srgbClr val="FFFF00"/>
                </a:solidFill>
                <a:latin typeface="Comic Sans MS" panose="030F0702030302020204" pitchFamily="66" charset="0"/>
              </a:rPr>
            </a:br>
            <a:br>
              <a:rPr lang="en-ZA" altLang="en-US" sz="1000" b="1">
                <a:solidFill>
                  <a:srgbClr val="FFFF00"/>
                </a:solidFill>
                <a:latin typeface="Comic Sans MS" panose="030F0702030302020204" pitchFamily="66" charset="0"/>
              </a:rPr>
            </a:br>
            <a:br>
              <a:rPr lang="en-ZA" altLang="en-US" sz="1000" b="1">
                <a:solidFill>
                  <a:srgbClr val="FFFF00"/>
                </a:solidFill>
                <a:latin typeface="Comic Sans MS" panose="030F0702030302020204" pitchFamily="66" charset="0"/>
              </a:rPr>
            </a:br>
            <a:r>
              <a:rPr lang="en-ZA" altLang="en-US" b="1">
                <a:solidFill>
                  <a:srgbClr val="FFFF00"/>
                </a:solidFill>
                <a:latin typeface="Comic Sans MS" panose="030F0702030302020204" pitchFamily="66" charset="0"/>
              </a:rPr>
              <a:t>Cite sources</a:t>
            </a:r>
            <a:br>
              <a:rPr lang="en-ZA" altLang="en-US" b="1">
                <a:solidFill>
                  <a:srgbClr val="C00000"/>
                </a:solidFill>
                <a:latin typeface="Comic Sans MS" panose="030F0702030302020204" pitchFamily="66" charset="0"/>
              </a:rPr>
            </a:br>
            <a:endParaRPr lang="en-ZA" altLang="en-US">
              <a:solidFill>
                <a:srgbClr val="C0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C3124392-FD40-4C4E-A445-DEC8368C7BFD}"/>
              </a:ext>
            </a:extLst>
          </p:cNvPr>
          <p:cNvSpPr>
            <a:spLocks noGrp="1"/>
          </p:cNvSpPr>
          <p:nvPr>
            <p:ph idx="1"/>
          </p:nvPr>
        </p:nvSpPr>
        <p:spPr>
          <a:xfrm>
            <a:off x="990600" y="1295400"/>
            <a:ext cx="7181850" cy="4830763"/>
          </a:xfrm>
        </p:spPr>
        <p:txBody>
          <a:bodyPr/>
          <a:lstStyle/>
          <a:p>
            <a:pPr marL="0" indent="0" eaLnBrk="1" hangingPunct="1">
              <a:buFontTx/>
              <a:buNone/>
              <a:defRPr/>
            </a:pPr>
            <a:r>
              <a:rPr lang="en-ZA" sz="2400" dirty="0">
                <a:solidFill>
                  <a:srgbClr val="002060"/>
                </a:solidFill>
                <a:latin typeface="Comic Sans MS" panose="030F0702030302020204" pitchFamily="66" charset="0"/>
              </a:rPr>
              <a:t>Always cite your sources. Instead of weakening your paper and making it seem like you have fewer original ideas, this will actually strengthen your paper by:</a:t>
            </a:r>
          </a:p>
          <a:p>
            <a:pPr eaLnBrk="1" hangingPunct="1">
              <a:defRPr/>
            </a:pPr>
            <a:r>
              <a:rPr lang="en-ZA" sz="2400" dirty="0">
                <a:solidFill>
                  <a:srgbClr val="002060"/>
                </a:solidFill>
                <a:latin typeface="Comic Sans MS" panose="030F0702030302020204" pitchFamily="66" charset="0"/>
              </a:rPr>
              <a:t>showing that you are not just copying other ideas but are processing and adding to them,</a:t>
            </a:r>
          </a:p>
          <a:p>
            <a:pPr eaLnBrk="1" hangingPunct="1">
              <a:defRPr/>
            </a:pPr>
            <a:r>
              <a:rPr lang="en-ZA" sz="2400" dirty="0">
                <a:solidFill>
                  <a:srgbClr val="002060"/>
                </a:solidFill>
                <a:latin typeface="Comic Sans MS" panose="030F0702030302020204" pitchFamily="66" charset="0"/>
              </a:rPr>
              <a:t>lending outside support to the ideas that are completely yours, and</a:t>
            </a:r>
          </a:p>
          <a:p>
            <a:pPr eaLnBrk="1" hangingPunct="1">
              <a:defRPr/>
            </a:pPr>
            <a:r>
              <a:rPr lang="en-ZA" sz="2400" dirty="0">
                <a:solidFill>
                  <a:srgbClr val="002060"/>
                </a:solidFill>
                <a:latin typeface="Comic Sans MS" panose="030F0702030302020204" pitchFamily="66" charset="0"/>
              </a:rPr>
              <a:t>highlighting the originality of your ideas by making clear distinctions between them and ideas you have gotten elsewhere</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E97FAD4-543A-401B-8B88-AF8512F61310}"/>
              </a:ext>
            </a:extLst>
          </p:cNvPr>
          <p:cNvSpPr>
            <a:spLocks noGrp="1" noChangeArrowheads="1"/>
          </p:cNvSpPr>
          <p:nvPr>
            <p:ph type="title"/>
          </p:nvPr>
        </p:nvSpPr>
        <p:spPr>
          <a:xfrm>
            <a:off x="395288" y="0"/>
            <a:ext cx="8291512" cy="1196975"/>
          </a:xfrm>
        </p:spPr>
        <p:txBody>
          <a:bodyPr/>
          <a:lstStyle/>
          <a:p>
            <a:pPr eaLnBrk="1" hangingPunct="1"/>
            <a:r>
              <a:rPr lang="en-US" altLang="en-US" b="1">
                <a:solidFill>
                  <a:srgbClr val="FFFF00"/>
                </a:solidFill>
                <a:latin typeface="Comic Sans MS" panose="030F0702030302020204" pitchFamily="66" charset="0"/>
              </a:rPr>
              <a:t>Cited Sources</a:t>
            </a:r>
          </a:p>
        </p:txBody>
      </p:sp>
      <p:sp>
        <p:nvSpPr>
          <p:cNvPr id="45059" name="Rectangle 3">
            <a:extLst>
              <a:ext uri="{FF2B5EF4-FFF2-40B4-BE49-F238E27FC236}">
                <a16:creationId xmlns:a16="http://schemas.microsoft.com/office/drawing/2014/main" id="{15ED83B6-51CD-4553-9710-B7C6D0340375}"/>
              </a:ext>
            </a:extLst>
          </p:cNvPr>
          <p:cNvSpPr>
            <a:spLocks noGrp="1" noChangeArrowheads="1"/>
          </p:cNvSpPr>
          <p:nvPr>
            <p:ph idx="1"/>
          </p:nvPr>
        </p:nvSpPr>
        <p:spPr>
          <a:xfrm>
            <a:off x="684213" y="1341438"/>
            <a:ext cx="7920037" cy="5287962"/>
          </a:xfrm>
        </p:spPr>
        <p:txBody>
          <a:bodyPr/>
          <a:lstStyle/>
          <a:p>
            <a:pPr eaLnBrk="1" hangingPunct="1">
              <a:lnSpc>
                <a:spcPct val="90000"/>
              </a:lnSpc>
            </a:pPr>
            <a:r>
              <a:rPr lang="en-US" altLang="en-US" sz="2400">
                <a:solidFill>
                  <a:srgbClr val="002060"/>
                </a:solidFill>
                <a:latin typeface="Comic Sans MS" panose="030F0702030302020204" pitchFamily="66" charset="0"/>
              </a:rPr>
              <a:t>What is a </a:t>
            </a:r>
            <a:r>
              <a:rPr lang="en-US" altLang="en-US" sz="2400" b="1">
                <a:solidFill>
                  <a:srgbClr val="002060"/>
                </a:solidFill>
                <a:latin typeface="Comic Sans MS" panose="030F0702030302020204" pitchFamily="66" charset="0"/>
              </a:rPr>
              <a:t>reference list</a:t>
            </a:r>
            <a:r>
              <a:rPr lang="en-US" altLang="en-US" sz="2400">
                <a:solidFill>
                  <a:srgbClr val="002060"/>
                </a:solidFill>
                <a:latin typeface="Comic Sans MS" panose="030F0702030302020204" pitchFamily="66" charset="0"/>
              </a:rPr>
              <a:t>?</a:t>
            </a:r>
          </a:p>
          <a:p>
            <a:pPr lvl="1" eaLnBrk="1" hangingPunct="1">
              <a:lnSpc>
                <a:spcPct val="90000"/>
              </a:lnSpc>
            </a:pPr>
            <a:r>
              <a:rPr lang="en-US" altLang="en-US" sz="2400">
                <a:solidFill>
                  <a:srgbClr val="002060"/>
                </a:solidFill>
                <a:latin typeface="Comic Sans MS" panose="030F0702030302020204" pitchFamily="66" charset="0"/>
              </a:rPr>
              <a:t>A reference list at the end of a paper </a:t>
            </a:r>
            <a:r>
              <a:rPr lang="en-US" altLang="en-US" sz="2400" b="1">
                <a:solidFill>
                  <a:srgbClr val="002060"/>
                </a:solidFill>
                <a:latin typeface="Comic Sans MS" panose="030F0702030302020204" pitchFamily="66" charset="0"/>
              </a:rPr>
              <a:t>provides the </a:t>
            </a:r>
            <a:r>
              <a:rPr lang="en-US" altLang="en-US" sz="2400" b="1" i="1">
                <a:solidFill>
                  <a:srgbClr val="002060"/>
                </a:solidFill>
                <a:latin typeface="Comic Sans MS" panose="030F0702030302020204" pitchFamily="66" charset="0"/>
              </a:rPr>
              <a:t>full </a:t>
            </a:r>
            <a:r>
              <a:rPr lang="en-US" altLang="en-US" sz="2400" b="1">
                <a:solidFill>
                  <a:srgbClr val="002060"/>
                </a:solidFill>
                <a:latin typeface="Comic Sans MS" panose="030F0702030302020204" pitchFamily="66" charset="0"/>
              </a:rPr>
              <a:t>information necessary to identify and retrieve each source</a:t>
            </a:r>
            <a:r>
              <a:rPr lang="en-US" altLang="en-US" sz="2400">
                <a:solidFill>
                  <a:srgbClr val="002060"/>
                </a:solidFill>
                <a:latin typeface="Comic Sans MS" panose="030F0702030302020204" pitchFamily="66" charset="0"/>
              </a:rPr>
              <a:t>. It cites works that specifically support a particular article.</a:t>
            </a:r>
          </a:p>
          <a:p>
            <a:pPr lvl="1" eaLnBrk="1" hangingPunct="1">
              <a:lnSpc>
                <a:spcPct val="90000"/>
              </a:lnSpc>
            </a:pPr>
            <a:r>
              <a:rPr lang="en-US" altLang="en-US" sz="2400">
                <a:solidFill>
                  <a:srgbClr val="002060"/>
                </a:solidFill>
                <a:latin typeface="Comic Sans MS" panose="030F0702030302020204" pitchFamily="66" charset="0"/>
              </a:rPr>
              <a:t>References should be </a:t>
            </a:r>
            <a:r>
              <a:rPr lang="en-US" altLang="en-US" sz="2400" b="1">
                <a:solidFill>
                  <a:srgbClr val="002060"/>
                </a:solidFill>
                <a:latin typeface="Comic Sans MS" panose="030F0702030302020204" pitchFamily="66" charset="0"/>
              </a:rPr>
              <a:t>alphabetically listed by author’s last name </a:t>
            </a:r>
            <a:r>
              <a:rPr lang="en-US" altLang="en-US" sz="2400">
                <a:solidFill>
                  <a:srgbClr val="002060"/>
                </a:solidFill>
                <a:latin typeface="Comic Sans MS" panose="030F0702030302020204" pitchFamily="66" charset="0"/>
              </a:rPr>
              <a:t>at the end of the paper or presentation.</a:t>
            </a:r>
          </a:p>
          <a:p>
            <a:pPr lvl="1" eaLnBrk="1" hangingPunct="1">
              <a:lnSpc>
                <a:spcPct val="90000"/>
              </a:lnSpc>
              <a:buFontTx/>
              <a:buNone/>
            </a:pPr>
            <a:endParaRPr lang="en-US" altLang="en-US" sz="1600">
              <a:solidFill>
                <a:srgbClr val="002060"/>
              </a:solidFill>
              <a:latin typeface="Comic Sans MS" panose="030F0702030302020204" pitchFamily="66" charset="0"/>
            </a:endParaRPr>
          </a:p>
          <a:p>
            <a:pPr eaLnBrk="1" hangingPunct="1">
              <a:lnSpc>
                <a:spcPct val="90000"/>
              </a:lnSpc>
            </a:pPr>
            <a:r>
              <a:rPr lang="en-US" altLang="en-US" sz="2400">
                <a:solidFill>
                  <a:srgbClr val="002060"/>
                </a:solidFill>
                <a:latin typeface="Comic Sans MS" panose="030F0702030302020204" pitchFamily="66" charset="0"/>
              </a:rPr>
              <a:t>A </a:t>
            </a:r>
            <a:r>
              <a:rPr lang="en-US" altLang="en-US" sz="2400" b="1">
                <a:solidFill>
                  <a:srgbClr val="002060"/>
                </a:solidFill>
                <a:latin typeface="Comic Sans MS" panose="030F0702030302020204" pitchFamily="66" charset="0"/>
              </a:rPr>
              <a:t>bibliography</a:t>
            </a:r>
            <a:r>
              <a:rPr lang="en-US" altLang="en-US" sz="2400">
                <a:solidFill>
                  <a:srgbClr val="002060"/>
                </a:solidFill>
                <a:latin typeface="Comic Sans MS" panose="030F0702030302020204" pitchFamily="66" charset="0"/>
              </a:rPr>
              <a:t>?</a:t>
            </a:r>
          </a:p>
          <a:p>
            <a:pPr lvl="1" eaLnBrk="1" hangingPunct="1">
              <a:lnSpc>
                <a:spcPct val="90000"/>
              </a:lnSpc>
            </a:pPr>
            <a:r>
              <a:rPr lang="en-US" altLang="en-US" sz="2400">
                <a:solidFill>
                  <a:srgbClr val="002060"/>
                </a:solidFill>
                <a:latin typeface="Comic Sans MS" panose="030F0702030302020204" pitchFamily="66" charset="0"/>
              </a:rPr>
              <a:t>A bibliography cites works for </a:t>
            </a:r>
            <a:r>
              <a:rPr lang="en-US" altLang="en-US" sz="2400" b="1">
                <a:solidFill>
                  <a:srgbClr val="002060"/>
                </a:solidFill>
                <a:latin typeface="Comic Sans MS" panose="030F0702030302020204" pitchFamily="66" charset="0"/>
              </a:rPr>
              <a:t>background</a:t>
            </a:r>
            <a:r>
              <a:rPr lang="en-US" altLang="en-US" sz="2400">
                <a:solidFill>
                  <a:srgbClr val="002060"/>
                </a:solidFill>
                <a:latin typeface="Comic Sans MS" panose="030F0702030302020204" pitchFamily="66" charset="0"/>
              </a:rPr>
              <a:t> or for </a:t>
            </a:r>
            <a:r>
              <a:rPr lang="en-US" altLang="en-US" sz="2400" b="1">
                <a:solidFill>
                  <a:srgbClr val="002060"/>
                </a:solidFill>
                <a:latin typeface="Comic Sans MS" panose="030F0702030302020204" pitchFamily="66" charset="0"/>
              </a:rPr>
              <a:t>further reading.</a:t>
            </a:r>
          </a:p>
          <a:p>
            <a:pPr lvl="1" eaLnBrk="1" hangingPunct="1">
              <a:lnSpc>
                <a:spcPct val="90000"/>
              </a:lnSpc>
            </a:pPr>
            <a:endParaRPr lang="en-US" altLang="en-US" sz="2200">
              <a:solidFill>
                <a:srgbClr val="002060"/>
              </a:solidFill>
              <a:latin typeface="Comic Sans MS" panose="030F0702030302020204" pitchFamily="66"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rc_mi" descr="http://img.wonderhowto.com/img/98/80/63500764817129/0/automate-proper-source-citation-using-apa-mla-chicago-standards-for-your-research-papers.w654.jpg">
            <a:hlinkClick r:id="rId2"/>
            <a:extLst>
              <a:ext uri="{FF2B5EF4-FFF2-40B4-BE49-F238E27FC236}">
                <a16:creationId xmlns:a16="http://schemas.microsoft.com/office/drawing/2014/main" id="{4E6E3A92-6D62-4793-B240-6AE9C2698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16038"/>
            <a:ext cx="800100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26FDE1B5-BBC7-43B4-8044-39D178027787}"/>
              </a:ext>
            </a:extLst>
          </p:cNvPr>
          <p:cNvSpPr>
            <a:spLocks noGrp="1"/>
          </p:cNvSpPr>
          <p:nvPr>
            <p:ph type="title"/>
          </p:nvPr>
        </p:nvSpPr>
        <p:spPr>
          <a:xfrm>
            <a:off x="1187450" y="0"/>
            <a:ext cx="7194550" cy="1219200"/>
          </a:xfrm>
        </p:spPr>
        <p:txBody>
          <a:bodyPr/>
          <a:lstStyle/>
          <a:p>
            <a:r>
              <a:rPr lang="en-ZA" altLang="en-US" b="1">
                <a:solidFill>
                  <a:srgbClr val="FFFF00"/>
                </a:solidFill>
                <a:latin typeface="Comic Sans MS" panose="030F0702030302020204" pitchFamily="66" charset="0"/>
              </a:rPr>
              <a:t>Choose the Correct Style</a:t>
            </a:r>
          </a:p>
        </p:txBody>
      </p:sp>
      <p:sp>
        <p:nvSpPr>
          <p:cNvPr id="2" name="Right Arrow 1">
            <a:extLst>
              <a:ext uri="{FF2B5EF4-FFF2-40B4-BE49-F238E27FC236}">
                <a16:creationId xmlns:a16="http://schemas.microsoft.com/office/drawing/2014/main" id="{14DBE69D-ED62-426D-862F-8929FE064D59}"/>
              </a:ext>
            </a:extLst>
          </p:cNvPr>
          <p:cNvSpPr/>
          <p:nvPr/>
        </p:nvSpPr>
        <p:spPr>
          <a:xfrm>
            <a:off x="179388" y="2565400"/>
            <a:ext cx="863600" cy="719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3" name="Right Arrow 2">
            <a:extLst>
              <a:ext uri="{FF2B5EF4-FFF2-40B4-BE49-F238E27FC236}">
                <a16:creationId xmlns:a16="http://schemas.microsoft.com/office/drawing/2014/main" id="{D293C245-554D-4416-B29F-50470C351EDE}"/>
              </a:ext>
            </a:extLst>
          </p:cNvPr>
          <p:cNvSpPr/>
          <p:nvPr/>
        </p:nvSpPr>
        <p:spPr>
          <a:xfrm>
            <a:off x="179388" y="3500438"/>
            <a:ext cx="863600"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4" name="Right Arrow 3">
            <a:extLst>
              <a:ext uri="{FF2B5EF4-FFF2-40B4-BE49-F238E27FC236}">
                <a16:creationId xmlns:a16="http://schemas.microsoft.com/office/drawing/2014/main" id="{C46745F4-B025-47DE-9E82-A0200EE0FF55}"/>
              </a:ext>
            </a:extLst>
          </p:cNvPr>
          <p:cNvSpPr/>
          <p:nvPr/>
        </p:nvSpPr>
        <p:spPr>
          <a:xfrm>
            <a:off x="179388" y="4292600"/>
            <a:ext cx="72072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0D936E3-E83E-4E29-BE6B-0A69A273BFF1}"/>
              </a:ext>
            </a:extLst>
          </p:cNvPr>
          <p:cNvSpPr>
            <a:spLocks noGrp="1"/>
          </p:cNvSpPr>
          <p:nvPr>
            <p:ph type="title"/>
          </p:nvPr>
        </p:nvSpPr>
        <p:spPr>
          <a:xfrm>
            <a:off x="395288" y="44450"/>
            <a:ext cx="8291512" cy="1152525"/>
          </a:xfrm>
        </p:spPr>
        <p:txBody>
          <a:bodyPr/>
          <a:lstStyle/>
          <a:p>
            <a:r>
              <a:rPr lang="en-ZA" altLang="en-US" b="1">
                <a:solidFill>
                  <a:srgbClr val="FFFF00"/>
                </a:solidFill>
                <a:latin typeface="Comic Sans MS" panose="030F0702030302020204" pitchFamily="66" charset="0"/>
              </a:rPr>
              <a:t>What's your take on this?</a:t>
            </a:r>
          </a:p>
        </p:txBody>
      </p:sp>
      <p:sp>
        <p:nvSpPr>
          <p:cNvPr id="47107" name="Rectangle 2">
            <a:extLst>
              <a:ext uri="{FF2B5EF4-FFF2-40B4-BE49-F238E27FC236}">
                <a16:creationId xmlns:a16="http://schemas.microsoft.com/office/drawing/2014/main" id="{0DA4700D-E913-40A2-89F1-E765B8BA1982}"/>
              </a:ext>
            </a:extLst>
          </p:cNvPr>
          <p:cNvSpPr>
            <a:spLocks noChangeArrowheads="1"/>
          </p:cNvSpPr>
          <p:nvPr/>
        </p:nvSpPr>
        <p:spPr bwMode="auto">
          <a:xfrm>
            <a:off x="468313" y="1371600"/>
            <a:ext cx="8280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800">
                <a:solidFill>
                  <a:srgbClr val="54381C"/>
                </a:solidFill>
                <a:latin typeface="Comic Sans MS" panose="030F0702030302020204" pitchFamily="66" charset="0"/>
              </a:rPr>
              <a:t>What if:</a:t>
            </a:r>
          </a:p>
          <a:p>
            <a:pPr lvl="1" eaLnBrk="1" hangingPunct="1">
              <a:lnSpc>
                <a:spcPct val="90000"/>
              </a:lnSpc>
              <a:spcBef>
                <a:spcPct val="0"/>
              </a:spcBef>
              <a:buFont typeface="Wingdings" panose="05000000000000000000" pitchFamily="2" charset="2"/>
              <a:buChar char="Ø"/>
            </a:pPr>
            <a:r>
              <a:rPr lang="en-US" altLang="en-US">
                <a:solidFill>
                  <a:srgbClr val="54381C"/>
                </a:solidFill>
                <a:latin typeface="Comic Sans MS" panose="030F0702030302020204" pitchFamily="66" charset="0"/>
              </a:rPr>
              <a:t>Your architect cheated his way through math class.  Will your new home be safe?</a:t>
            </a:r>
          </a:p>
          <a:p>
            <a:pPr lvl="1" eaLnBrk="1" hangingPunct="1">
              <a:lnSpc>
                <a:spcPct val="90000"/>
              </a:lnSpc>
              <a:spcBef>
                <a:spcPct val="0"/>
              </a:spcBef>
              <a:buFont typeface="Wingdings" panose="05000000000000000000" pitchFamily="2" charset="2"/>
              <a:buChar char="Ø"/>
            </a:pPr>
            <a:r>
              <a:rPr lang="en-US" altLang="en-US">
                <a:solidFill>
                  <a:srgbClr val="54381C"/>
                </a:solidFill>
                <a:latin typeface="Comic Sans MS" panose="030F0702030302020204" pitchFamily="66" charset="0"/>
              </a:rPr>
              <a:t>Your lawyer paid for a copy of the bar exam to study.  Will the contract she wrote for you stand up in court?</a:t>
            </a:r>
          </a:p>
          <a:p>
            <a:pPr lvl="1" eaLnBrk="1" hangingPunct="1">
              <a:lnSpc>
                <a:spcPct val="90000"/>
              </a:lnSpc>
              <a:spcBef>
                <a:spcPct val="0"/>
              </a:spcBef>
              <a:buFont typeface="Wingdings" panose="05000000000000000000" pitchFamily="2" charset="2"/>
              <a:buChar char="Ø"/>
            </a:pPr>
            <a:r>
              <a:rPr lang="en-US" altLang="en-US">
                <a:solidFill>
                  <a:srgbClr val="54381C"/>
                </a:solidFill>
                <a:latin typeface="Comic Sans MS" panose="030F0702030302020204" pitchFamily="66" charset="0"/>
              </a:rPr>
              <a:t>The accountant who does your taxes hired someone to write his papers and paid a stand-in to take his major tests? Does he know enough to complete your tax forms properly?</a:t>
            </a:r>
          </a:p>
          <a:p>
            <a:pPr lvl="3" algn="r" eaLnBrk="1" hangingPunct="1">
              <a:lnSpc>
                <a:spcPct val="90000"/>
              </a:lnSpc>
              <a:spcBef>
                <a:spcPct val="0"/>
              </a:spcBef>
              <a:buFontTx/>
              <a:buNone/>
            </a:pPr>
            <a:r>
              <a:rPr lang="en-US" altLang="en-US" sz="1800">
                <a:solidFill>
                  <a:srgbClr val="54381C"/>
                </a:solidFill>
                <a:latin typeface="Comic Sans MS" panose="030F0702030302020204" pitchFamily="66" charset="0"/>
              </a:rPr>
              <a:t>(Lathrop and Foss 87)</a:t>
            </a:r>
          </a:p>
        </p:txBody>
      </p:sp>
    </p:spTree>
  </p:cSld>
  <p:clrMapOvr>
    <a:masterClrMapping/>
  </p:clrMapOvr>
  <p:transition spd="slow">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01B4DEF-7799-466E-84F8-58B1FDA51342}"/>
              </a:ext>
            </a:extLst>
          </p:cNvPr>
          <p:cNvSpPr>
            <a:spLocks noGrp="1"/>
          </p:cNvSpPr>
          <p:nvPr>
            <p:ph type="title"/>
          </p:nvPr>
        </p:nvSpPr>
        <p:spPr>
          <a:xfrm>
            <a:off x="684213" y="0"/>
            <a:ext cx="7681912" cy="1196975"/>
          </a:xfrm>
        </p:spPr>
        <p:txBody>
          <a:bodyPr/>
          <a:lstStyle/>
          <a:p>
            <a:pPr eaLnBrk="1" hangingPunct="1"/>
            <a:r>
              <a:rPr lang="en-US" altLang="en-US" b="1">
                <a:solidFill>
                  <a:srgbClr val="FFFF00"/>
                </a:solidFill>
                <a:latin typeface="Comic Sans MS" panose="030F0702030302020204" pitchFamily="66" charset="0"/>
              </a:rPr>
              <a:t>Useful Tools</a:t>
            </a:r>
          </a:p>
        </p:txBody>
      </p:sp>
      <p:sp>
        <p:nvSpPr>
          <p:cNvPr id="48131" name="Content Placeholder 2">
            <a:extLst>
              <a:ext uri="{FF2B5EF4-FFF2-40B4-BE49-F238E27FC236}">
                <a16:creationId xmlns:a16="http://schemas.microsoft.com/office/drawing/2014/main" id="{26839AC9-62AC-4D12-A188-A3FF988F5299}"/>
              </a:ext>
            </a:extLst>
          </p:cNvPr>
          <p:cNvSpPr>
            <a:spLocks noGrp="1"/>
          </p:cNvSpPr>
          <p:nvPr>
            <p:ph sz="half" idx="1"/>
          </p:nvPr>
        </p:nvSpPr>
        <p:spPr>
          <a:xfrm>
            <a:off x="179388" y="1268413"/>
            <a:ext cx="4210050" cy="4384675"/>
          </a:xfrm>
        </p:spPr>
        <p:txBody>
          <a:bodyPr/>
          <a:lstStyle/>
          <a:p>
            <a:pPr eaLnBrk="1" hangingPunct="1">
              <a:buFont typeface="Wingdings" panose="05000000000000000000" pitchFamily="2" charset="2"/>
              <a:buChar char="Ø"/>
            </a:pPr>
            <a:r>
              <a:rPr lang="en-US" altLang="en-US" b="1">
                <a:solidFill>
                  <a:srgbClr val="54381C"/>
                </a:solidFill>
                <a:latin typeface="Comic Sans MS" panose="030F0702030302020204" pitchFamily="66" charset="0"/>
              </a:rPr>
              <a:t>EndNote</a:t>
            </a:r>
            <a:r>
              <a:rPr lang="en-US" altLang="en-US" sz="2000" b="1">
                <a:solidFill>
                  <a:srgbClr val="54381C"/>
                </a:solidFill>
                <a:latin typeface="Comic Sans MS" panose="030F0702030302020204" pitchFamily="66" charset="0"/>
              </a:rPr>
              <a:t> — Your Complete Reference Solution!</a:t>
            </a:r>
            <a:endParaRPr lang="en-US" altLang="en-US" sz="2000">
              <a:solidFill>
                <a:srgbClr val="54381C"/>
              </a:solidFill>
              <a:latin typeface="Comic Sans MS" panose="030F0702030302020204" pitchFamily="66" charset="0"/>
            </a:endParaRPr>
          </a:p>
          <a:p>
            <a:pPr eaLnBrk="1" hangingPunct="1"/>
            <a:endParaRPr lang="en-US" altLang="en-US" sz="1000" b="1" i="1">
              <a:solidFill>
                <a:srgbClr val="54381C"/>
              </a:solidFill>
              <a:latin typeface="Comic Sans MS" panose="030F0702030302020204" pitchFamily="66" charset="0"/>
            </a:endParaRPr>
          </a:p>
          <a:p>
            <a:pPr eaLnBrk="1" hangingPunct="1"/>
            <a:r>
              <a:rPr lang="en-US" altLang="en-US" sz="2000" b="1" i="1">
                <a:solidFill>
                  <a:srgbClr val="54381C"/>
                </a:solidFill>
                <a:latin typeface="Comic Sans MS" panose="030F0702030302020204" pitchFamily="66" charset="0"/>
              </a:rPr>
              <a:t>EndNote </a:t>
            </a:r>
            <a:r>
              <a:rPr lang="en-US" altLang="en-US" sz="2000" b="1">
                <a:solidFill>
                  <a:srgbClr val="54381C"/>
                </a:solidFill>
                <a:latin typeface="Comic Sans MS" panose="030F0702030302020204" pitchFamily="66" charset="0"/>
              </a:rPr>
              <a:t>enables you to move seamlessly through your research process with flexible tools for searching, organizing and sharing your research, creating your bibliography and writing your paper.</a:t>
            </a:r>
            <a:endParaRPr lang="en-US" altLang="en-US" sz="2000">
              <a:solidFill>
                <a:srgbClr val="54381C"/>
              </a:solidFill>
              <a:latin typeface="Comic Sans MS" panose="030F0702030302020204" pitchFamily="66" charset="0"/>
            </a:endParaRPr>
          </a:p>
          <a:p>
            <a:pPr eaLnBrk="1" hangingPunct="1"/>
            <a:endParaRPr lang="en-US" altLang="en-US"/>
          </a:p>
        </p:txBody>
      </p:sp>
      <p:sp>
        <p:nvSpPr>
          <p:cNvPr id="48132" name="Content Placeholder 3">
            <a:extLst>
              <a:ext uri="{FF2B5EF4-FFF2-40B4-BE49-F238E27FC236}">
                <a16:creationId xmlns:a16="http://schemas.microsoft.com/office/drawing/2014/main" id="{6D3D24EF-029D-4CF1-B4A9-62FA45DFB302}"/>
              </a:ext>
            </a:extLst>
          </p:cNvPr>
          <p:cNvSpPr>
            <a:spLocks noGrp="1"/>
          </p:cNvSpPr>
          <p:nvPr>
            <p:ph sz="half" idx="2"/>
          </p:nvPr>
        </p:nvSpPr>
        <p:spPr>
          <a:xfrm>
            <a:off x="4724400" y="1341438"/>
            <a:ext cx="4240213" cy="4602162"/>
          </a:xfrm>
        </p:spPr>
        <p:txBody>
          <a:bodyPr/>
          <a:lstStyle/>
          <a:p>
            <a:pPr eaLnBrk="1" hangingPunct="1">
              <a:buFont typeface="Wingdings" panose="05000000000000000000" pitchFamily="2" charset="2"/>
              <a:buChar char="Ø"/>
            </a:pPr>
            <a:r>
              <a:rPr lang="en-US" altLang="en-US" b="1">
                <a:solidFill>
                  <a:srgbClr val="54381C"/>
                </a:solidFill>
                <a:latin typeface="Comic Sans MS" panose="030F0702030302020204" pitchFamily="66" charset="0"/>
              </a:rPr>
              <a:t>Turnitin</a:t>
            </a:r>
          </a:p>
        </p:txBody>
      </p:sp>
      <p:pic>
        <p:nvPicPr>
          <p:cNvPr id="48133" name="Picture 2">
            <a:extLst>
              <a:ext uri="{FF2B5EF4-FFF2-40B4-BE49-F238E27FC236}">
                <a16:creationId xmlns:a16="http://schemas.microsoft.com/office/drawing/2014/main" id="{328B1B9C-AAE4-4C2D-A829-FD5172E8D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708275"/>
            <a:ext cx="3325812" cy="19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4" name="Picture 3">
            <a:extLst>
              <a:ext uri="{FF2B5EF4-FFF2-40B4-BE49-F238E27FC236}">
                <a16:creationId xmlns:a16="http://schemas.microsoft.com/office/drawing/2014/main" id="{4E3C39ED-E2C5-497C-90B8-E85D64955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3" y="4797425"/>
            <a:ext cx="3186112"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C5C3A77-8513-4D67-9385-F0FF5A9B0A09}"/>
              </a:ext>
            </a:extLst>
          </p:cNvPr>
          <p:cNvSpPr>
            <a:spLocks noGrp="1" noChangeArrowheads="1"/>
          </p:cNvSpPr>
          <p:nvPr>
            <p:ph type="title"/>
          </p:nvPr>
        </p:nvSpPr>
        <p:spPr>
          <a:xfrm>
            <a:off x="1403649" y="764704"/>
            <a:ext cx="6408712" cy="5112568"/>
          </a:xfrm>
          <a:solidFill>
            <a:srgbClr val="422C16"/>
          </a:solidFill>
          <a:ln>
            <a:gradFill>
              <a:gsLst>
                <a:gs pos="21000">
                  <a:schemeClr val="accent1">
                    <a:tint val="66000"/>
                    <a:satMod val="160000"/>
                  </a:schemeClr>
                </a:gs>
                <a:gs pos="79000">
                  <a:schemeClr val="accent1">
                    <a:tint val="44500"/>
                    <a:satMod val="160000"/>
                  </a:schemeClr>
                </a:gs>
                <a:gs pos="100000">
                  <a:schemeClr val="accent1">
                    <a:tint val="23500"/>
                    <a:satMod val="160000"/>
                  </a:schemeClr>
                </a:gs>
              </a:gsLst>
              <a:lin ang="5400000" scaled="0"/>
            </a:gradFill>
          </a:ln>
        </p:spPr>
        <p:txBody>
          <a:bodyPr/>
          <a:lstStyle/>
          <a:p>
            <a:pPr eaLnBrk="1" hangingPunct="1">
              <a:lnSpc>
                <a:spcPct val="150000"/>
              </a:lnSpc>
              <a:defRPr/>
            </a:pPr>
            <a:br>
              <a:rPr lang="en-US" altLang="en-US" sz="4000" b="1" dirty="0">
                <a:solidFill>
                  <a:srgbClr val="FFFF00"/>
                </a:solidFill>
              </a:rPr>
            </a:br>
            <a:br>
              <a:rPr lang="en-US" altLang="en-US" sz="4000" b="1" dirty="0">
                <a:solidFill>
                  <a:srgbClr val="FFFF00"/>
                </a:solidFill>
              </a:rPr>
            </a:br>
            <a:r>
              <a:rPr lang="en-ZA" altLang="en-US" sz="4000" b="1" dirty="0">
                <a:solidFill>
                  <a:srgbClr val="FFFF00"/>
                </a:solidFill>
              </a:rPr>
              <a:t>Remember, if you need help, just ask </a:t>
            </a:r>
            <a:r>
              <a:rPr lang="en-US" altLang="en-US" sz="4000" b="1" u="sng" dirty="0">
                <a:solidFill>
                  <a:srgbClr val="FFFF00"/>
                </a:solidFill>
                <a:latin typeface="Comic Sans MS" pitchFamily="66" charset="0"/>
              </a:rPr>
              <a:t>Information Librarian</a:t>
            </a:r>
            <a:r>
              <a:rPr lang="en-ZA" altLang="en-US" sz="4000" b="1" dirty="0">
                <a:solidFill>
                  <a:srgbClr val="FFFF00"/>
                </a:solidFill>
              </a:rPr>
              <a:t>!</a:t>
            </a:r>
            <a:br>
              <a:rPr lang="en-ZA" altLang="en-US" sz="4000" b="1" dirty="0">
                <a:solidFill>
                  <a:srgbClr val="FFFF00"/>
                </a:solidFill>
              </a:rPr>
            </a:br>
            <a:r>
              <a:rPr lang="en-ZA" altLang="en-US" sz="4000" b="1" dirty="0">
                <a:solidFill>
                  <a:srgbClr val="FFFF00"/>
                </a:solidFill>
              </a:rPr>
              <a:t>We’ll be glad to help!</a:t>
            </a:r>
            <a:br>
              <a:rPr lang="en-ZA" altLang="en-US" sz="4000" b="1" dirty="0">
                <a:solidFill>
                  <a:srgbClr val="FFFF00"/>
                </a:solidFill>
              </a:rPr>
            </a:br>
            <a:r>
              <a:rPr lang="en-US" altLang="en-US" sz="4000" b="1" dirty="0">
                <a:solidFill>
                  <a:srgbClr val="FFFF00"/>
                </a:solidFill>
                <a:latin typeface="Comic Sans MS" pitchFamily="66" charset="0"/>
                <a:sym typeface="Wingdings" pitchFamily="2" charset="2"/>
              </a:rPr>
              <a:t></a:t>
            </a:r>
            <a:br>
              <a:rPr lang="en-US" altLang="en-US" sz="4000" b="1" dirty="0">
                <a:solidFill>
                  <a:srgbClr val="FFFF00"/>
                </a:solidFill>
                <a:latin typeface="Comic Sans MS" pitchFamily="66" charset="0"/>
              </a:rPr>
            </a:br>
            <a:br>
              <a:rPr lang="en-US" altLang="en-US" sz="4000" b="1" dirty="0">
                <a:solidFill>
                  <a:srgbClr val="FFFF00"/>
                </a:solidFill>
                <a:latin typeface="Comic Sans MS" pitchFamily="66" charset="0"/>
              </a:rPr>
            </a:br>
            <a:endParaRPr lang="en-US" altLang="en-US" sz="4000" b="1" dirty="0">
              <a:solidFill>
                <a:srgbClr val="FFFF00"/>
              </a:solidFill>
              <a:latin typeface="Comic Sans MS" pitchFamily="66" charset="0"/>
            </a:endParaRPr>
          </a:p>
        </p:txBody>
      </p:sp>
    </p:spTree>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921D3A75-C852-4D9E-8003-8376C9B838B4}"/>
              </a:ext>
            </a:extLst>
          </p:cNvPr>
          <p:cNvSpPr>
            <a:spLocks noGrp="1"/>
          </p:cNvSpPr>
          <p:nvPr>
            <p:ph idx="1"/>
          </p:nvPr>
        </p:nvSpPr>
        <p:spPr>
          <a:xfrm>
            <a:off x="1941513" y="1322388"/>
            <a:ext cx="5373687" cy="4867275"/>
          </a:xfrm>
        </p:spPr>
        <p:txBody>
          <a:bodyPr/>
          <a:lstStyle/>
          <a:p>
            <a:pPr marL="0" indent="0">
              <a:buFontTx/>
              <a:buNone/>
              <a:defRPr/>
            </a:pPr>
            <a:endParaRPr lang="en-ZA" altLang="en-US" sz="4800" dirty="0">
              <a:latin typeface="Comic Sans MS" panose="030F0702030302020204" pitchFamily="66" charset="0"/>
            </a:endParaRPr>
          </a:p>
          <a:p>
            <a:pPr marL="0" indent="0">
              <a:buFontTx/>
              <a:buNone/>
              <a:defRPr/>
            </a:pPr>
            <a:endParaRPr lang="en-ZA" altLang="en-US" sz="4800" dirty="0">
              <a:solidFill>
                <a:srgbClr val="C00000"/>
              </a:solidFill>
              <a:latin typeface="Comic Sans MS" panose="030F0702030302020204" pitchFamily="66" charset="0"/>
            </a:endParaRPr>
          </a:p>
          <a:p>
            <a:pPr marL="0" indent="0" algn="ctr">
              <a:buFontTx/>
              <a:buNone/>
              <a:defRPr/>
            </a:pPr>
            <a:endParaRPr lang="en-ZA" altLang="en-US" sz="4800" dirty="0">
              <a:solidFill>
                <a:srgbClr val="C00000"/>
              </a:solidFill>
              <a:latin typeface="Comic Sans MS" panose="030F0702030302020204" pitchFamily="66" charset="0"/>
            </a:endParaRPr>
          </a:p>
          <a:p>
            <a:pPr marL="0" indent="0" algn="ctr">
              <a:buFontTx/>
              <a:buNone/>
              <a:defRPr/>
            </a:pPr>
            <a:endParaRPr lang="en-ZA" altLang="en-US" sz="4800" dirty="0">
              <a:solidFill>
                <a:srgbClr val="C00000"/>
              </a:solidFill>
              <a:latin typeface="Comic Sans MS" panose="030F0702030302020204" pitchFamily="66" charset="0"/>
            </a:endParaRPr>
          </a:p>
          <a:p>
            <a:pPr marL="0" indent="0" algn="ctr">
              <a:buFontTx/>
              <a:buNone/>
              <a:defRPr/>
            </a:pPr>
            <a:r>
              <a:rPr lang="en-ZA" altLang="en-US" sz="4800" dirty="0">
                <a:solidFill>
                  <a:schemeClr val="accent6">
                    <a:lumMod val="50000"/>
                  </a:schemeClr>
                </a:solidFill>
                <a:latin typeface="Comic Sans MS" panose="030F0702030302020204" pitchFamily="66" charset="0"/>
              </a:rPr>
              <a:t>Thanks for coming!</a:t>
            </a:r>
          </a:p>
        </p:txBody>
      </p:sp>
      <p:pic>
        <p:nvPicPr>
          <p:cNvPr id="51203" name="Picture 2" descr="http://chittagongit.com/images/question-and-answer-icon/question-and-answer-icon-2.jpg">
            <a:extLst>
              <a:ext uri="{FF2B5EF4-FFF2-40B4-BE49-F238E27FC236}">
                <a16:creationId xmlns:a16="http://schemas.microsoft.com/office/drawing/2014/main" id="{2F50B374-1111-4FBB-BCC7-5C2EC02A2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1322388"/>
            <a:ext cx="30654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62A14FC-6044-4E4B-BBA0-C8D4CB162516}"/>
              </a:ext>
            </a:extLst>
          </p:cNvPr>
          <p:cNvSpPr>
            <a:spLocks noGrp="1" noChangeArrowheads="1"/>
          </p:cNvSpPr>
          <p:nvPr>
            <p:ph type="title"/>
          </p:nvPr>
        </p:nvSpPr>
        <p:spPr>
          <a:xfrm>
            <a:off x="395288" y="188913"/>
            <a:ext cx="8569325" cy="1008062"/>
          </a:xfrm>
          <a:solidFill>
            <a:schemeClr val="accent6">
              <a:lumMod val="50000"/>
            </a:schemeClr>
          </a:solidFill>
        </p:spPr>
        <p:txBody>
          <a:bodyPr/>
          <a:lstStyle/>
          <a:p>
            <a:pPr algn="l" eaLnBrk="1" hangingPunct="1">
              <a:defRPr/>
            </a:pPr>
            <a:r>
              <a:rPr lang="en-US" altLang="en-US" sz="4000" b="1" dirty="0">
                <a:solidFill>
                  <a:srgbClr val="FFFF00"/>
                </a:solidFill>
                <a:latin typeface="Comic Sans MS" pitchFamily="66" charset="0"/>
              </a:rPr>
              <a:t>Plagiarism: A Crime by Any Name</a:t>
            </a:r>
          </a:p>
        </p:txBody>
      </p:sp>
      <p:sp>
        <p:nvSpPr>
          <p:cNvPr id="9219" name="AutoShape 7">
            <a:extLst>
              <a:ext uri="{FF2B5EF4-FFF2-40B4-BE49-F238E27FC236}">
                <a16:creationId xmlns:a16="http://schemas.microsoft.com/office/drawing/2014/main" id="{DE7CCF56-5EE1-44E7-ABBE-5FC50FED402D}"/>
              </a:ext>
            </a:extLst>
          </p:cNvPr>
          <p:cNvSpPr>
            <a:spLocks noChangeArrowheads="1"/>
          </p:cNvSpPr>
          <p:nvPr/>
        </p:nvSpPr>
        <p:spPr bwMode="auto">
          <a:xfrm rot="-730855">
            <a:off x="1084263" y="1752600"/>
            <a:ext cx="1966912" cy="1816100"/>
          </a:xfrm>
          <a:prstGeom prst="irregularSeal1">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FF00"/>
                </a:solidFill>
                <a:latin typeface="Tahoma" panose="020B0604030504040204" pitchFamily="34" charset="0"/>
              </a:rPr>
              <a:t>Copying &amp; </a:t>
            </a:r>
          </a:p>
          <a:p>
            <a:pPr algn="ctr" eaLnBrk="1" hangingPunct="1">
              <a:spcBef>
                <a:spcPct val="0"/>
              </a:spcBef>
              <a:buFontTx/>
              <a:buNone/>
            </a:pPr>
            <a:r>
              <a:rPr lang="en-US" altLang="en-US" sz="1800" b="1">
                <a:solidFill>
                  <a:srgbClr val="FFFF00"/>
                </a:solidFill>
                <a:latin typeface="Tahoma" panose="020B0604030504040204" pitchFamily="34" charset="0"/>
              </a:rPr>
              <a:t>Pasting</a:t>
            </a:r>
          </a:p>
        </p:txBody>
      </p:sp>
      <p:sp>
        <p:nvSpPr>
          <p:cNvPr id="9220" name="AutoShape 8">
            <a:extLst>
              <a:ext uri="{FF2B5EF4-FFF2-40B4-BE49-F238E27FC236}">
                <a16:creationId xmlns:a16="http://schemas.microsoft.com/office/drawing/2014/main" id="{5519C6FE-33A8-4EDF-B3C0-ED7ED1DC61D4}"/>
              </a:ext>
            </a:extLst>
          </p:cNvPr>
          <p:cNvSpPr>
            <a:spLocks noChangeArrowheads="1"/>
          </p:cNvSpPr>
          <p:nvPr/>
        </p:nvSpPr>
        <p:spPr bwMode="auto">
          <a:xfrm rot="-777017">
            <a:off x="920750" y="3833813"/>
            <a:ext cx="1843088" cy="1773237"/>
          </a:xfrm>
          <a:prstGeom prst="irregularSeal1">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latin typeface="Tahoma" panose="020B0604030504040204" pitchFamily="34" charset="0"/>
              </a:rPr>
              <a:t>Idea</a:t>
            </a:r>
          </a:p>
          <a:p>
            <a:pPr algn="ctr" eaLnBrk="1" hangingPunct="1">
              <a:spcBef>
                <a:spcPct val="0"/>
              </a:spcBef>
              <a:buFontTx/>
              <a:buNone/>
            </a:pPr>
            <a:r>
              <a:rPr lang="en-US" altLang="en-US" sz="1800" b="1">
                <a:latin typeface="Tahoma" panose="020B0604030504040204" pitchFamily="34" charset="0"/>
              </a:rPr>
              <a:t>Theft</a:t>
            </a:r>
          </a:p>
        </p:txBody>
      </p:sp>
      <p:sp>
        <p:nvSpPr>
          <p:cNvPr id="9221" name="AutoShape 9">
            <a:extLst>
              <a:ext uri="{FF2B5EF4-FFF2-40B4-BE49-F238E27FC236}">
                <a16:creationId xmlns:a16="http://schemas.microsoft.com/office/drawing/2014/main" id="{DF0B7BF7-8EA2-4335-84B7-115B9E22CDD8}"/>
              </a:ext>
            </a:extLst>
          </p:cNvPr>
          <p:cNvSpPr>
            <a:spLocks noChangeArrowheads="1"/>
          </p:cNvSpPr>
          <p:nvPr/>
        </p:nvSpPr>
        <p:spPr bwMode="auto">
          <a:xfrm>
            <a:off x="3990975" y="1973263"/>
            <a:ext cx="1905000" cy="1676400"/>
          </a:xfrm>
          <a:prstGeom prst="irregularSeal1">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FF00"/>
                </a:solidFill>
                <a:latin typeface="Tahoma" panose="020B0604030504040204" pitchFamily="34" charset="0"/>
              </a:rPr>
              <a:t>Stealing</a:t>
            </a:r>
          </a:p>
        </p:txBody>
      </p:sp>
      <p:sp>
        <p:nvSpPr>
          <p:cNvPr id="9222" name="AutoShape 10">
            <a:extLst>
              <a:ext uri="{FF2B5EF4-FFF2-40B4-BE49-F238E27FC236}">
                <a16:creationId xmlns:a16="http://schemas.microsoft.com/office/drawing/2014/main" id="{92CA62A3-F50F-4AC8-9848-9107607940A7}"/>
              </a:ext>
            </a:extLst>
          </p:cNvPr>
          <p:cNvSpPr>
            <a:spLocks noChangeArrowheads="1"/>
          </p:cNvSpPr>
          <p:nvPr/>
        </p:nvSpPr>
        <p:spPr bwMode="auto">
          <a:xfrm rot="251569">
            <a:off x="5565775" y="4179888"/>
            <a:ext cx="1854200" cy="1928812"/>
          </a:xfrm>
          <a:prstGeom prst="irregularSeal1">
            <a:avLst/>
          </a:prstGeom>
          <a:solidFill>
            <a:srgbClr val="33CC33"/>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FF00"/>
                </a:solidFill>
                <a:latin typeface="Tahoma" panose="020B0604030504040204" pitchFamily="34" charset="0"/>
              </a:rPr>
              <a:t>“Borrowing”</a:t>
            </a:r>
          </a:p>
        </p:txBody>
      </p:sp>
      <p:sp>
        <p:nvSpPr>
          <p:cNvPr id="9223" name="AutoShape 11">
            <a:extLst>
              <a:ext uri="{FF2B5EF4-FFF2-40B4-BE49-F238E27FC236}">
                <a16:creationId xmlns:a16="http://schemas.microsoft.com/office/drawing/2014/main" id="{4769169D-C111-4A12-BCF6-ECFBA590F9F3}"/>
              </a:ext>
            </a:extLst>
          </p:cNvPr>
          <p:cNvSpPr>
            <a:spLocks noChangeArrowheads="1"/>
          </p:cNvSpPr>
          <p:nvPr/>
        </p:nvSpPr>
        <p:spPr bwMode="auto">
          <a:xfrm rot="823003">
            <a:off x="6535738" y="1208088"/>
            <a:ext cx="1903412" cy="2000250"/>
          </a:xfrm>
          <a:prstGeom prst="irregularSeal1">
            <a:avLst/>
          </a:prstGeom>
          <a:solidFill>
            <a:srgbClr val="33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FFFF00"/>
                </a:solidFill>
                <a:latin typeface="Tahoma" panose="020B0604030504040204" pitchFamily="34" charset="0"/>
              </a:rPr>
              <a:t>Academic</a:t>
            </a:r>
          </a:p>
          <a:p>
            <a:pPr algn="ctr" eaLnBrk="1" hangingPunct="1">
              <a:spcBef>
                <a:spcPct val="0"/>
              </a:spcBef>
              <a:buFontTx/>
              <a:buNone/>
            </a:pPr>
            <a:r>
              <a:rPr lang="en-US" altLang="en-US" sz="1800" b="1">
                <a:solidFill>
                  <a:srgbClr val="FFFF00"/>
                </a:solidFill>
                <a:latin typeface="Tahoma" panose="020B0604030504040204" pitchFamily="34" charset="0"/>
              </a:rPr>
              <a:t>Dishonesty</a:t>
            </a:r>
          </a:p>
        </p:txBody>
      </p:sp>
      <p:pic>
        <p:nvPicPr>
          <p:cNvPr id="9224" name="Picture 15" descr="MCPE03479_0000[1]">
            <a:extLst>
              <a:ext uri="{FF2B5EF4-FFF2-40B4-BE49-F238E27FC236}">
                <a16:creationId xmlns:a16="http://schemas.microsoft.com/office/drawing/2014/main" id="{20D26C8C-1DF4-480C-B70C-D9D6DB026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3649663"/>
            <a:ext cx="271938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D470613-BFFC-44D8-B7DD-581018496672}"/>
              </a:ext>
            </a:extLst>
          </p:cNvPr>
          <p:cNvSpPr>
            <a:spLocks noGrp="1"/>
          </p:cNvSpPr>
          <p:nvPr>
            <p:ph type="title"/>
          </p:nvPr>
        </p:nvSpPr>
        <p:spPr>
          <a:xfrm>
            <a:off x="468313" y="115888"/>
            <a:ext cx="8229600" cy="1143000"/>
          </a:xfrm>
        </p:spPr>
        <p:txBody>
          <a:bodyPr/>
          <a:lstStyle/>
          <a:p>
            <a:r>
              <a:rPr lang="en-ZA" altLang="en-US">
                <a:solidFill>
                  <a:srgbClr val="FFFF00"/>
                </a:solidFill>
                <a:latin typeface="Comic Sans MS" panose="030F0702030302020204" pitchFamily="66" charset="0"/>
              </a:rPr>
              <a:t>References</a:t>
            </a:r>
          </a:p>
        </p:txBody>
      </p:sp>
      <p:sp>
        <p:nvSpPr>
          <p:cNvPr id="3" name="Content Placeholder 2">
            <a:extLst>
              <a:ext uri="{FF2B5EF4-FFF2-40B4-BE49-F238E27FC236}">
                <a16:creationId xmlns:a16="http://schemas.microsoft.com/office/drawing/2014/main" id="{BAF422A5-08FB-4E1A-9DC5-7258C9CC61B4}"/>
              </a:ext>
            </a:extLst>
          </p:cNvPr>
          <p:cNvSpPr>
            <a:spLocks noGrp="1"/>
          </p:cNvSpPr>
          <p:nvPr>
            <p:ph idx="1"/>
          </p:nvPr>
        </p:nvSpPr>
        <p:spPr>
          <a:xfrm>
            <a:off x="1279525" y="1600200"/>
            <a:ext cx="6950075" cy="4525963"/>
          </a:xfrm>
        </p:spPr>
        <p:txBody>
          <a:bodyPr/>
          <a:lstStyle/>
          <a:p>
            <a:pPr>
              <a:defRPr/>
            </a:pPr>
            <a:r>
              <a:rPr lang="en-ZA" sz="1400" dirty="0">
                <a:solidFill>
                  <a:schemeClr val="accent1">
                    <a:lumMod val="50000"/>
                  </a:schemeClr>
                </a:solidFill>
                <a:latin typeface="Comic Sans MS" panose="030F0702030302020204" pitchFamily="66" charset="0"/>
              </a:rPr>
              <a:t>Avoiding Plagiarism: Modified </a:t>
            </a:r>
            <a:r>
              <a:rPr lang="en-ZA" sz="1400" dirty="0" err="1">
                <a:solidFill>
                  <a:schemeClr val="accent1">
                    <a:lumMod val="50000"/>
                  </a:schemeClr>
                </a:solidFill>
                <a:latin typeface="Comic Sans MS" panose="030F0702030302020204" pitchFamily="66" charset="0"/>
              </a:rPr>
              <a:t>APA</a:t>
            </a:r>
            <a:r>
              <a:rPr lang="en-ZA" sz="1400" dirty="0">
                <a:solidFill>
                  <a:schemeClr val="accent1">
                    <a:lumMod val="50000"/>
                  </a:schemeClr>
                </a:solidFill>
                <a:latin typeface="Comic Sans MS" panose="030F0702030302020204" pitchFamily="66" charset="0"/>
              </a:rPr>
              <a:t> style of referencing</a:t>
            </a:r>
          </a:p>
          <a:p>
            <a:pPr marL="0" indent="0">
              <a:buFontTx/>
              <a:buNone/>
              <a:defRPr/>
            </a:pPr>
            <a:r>
              <a:rPr lang="en-ZA" sz="1400" dirty="0">
                <a:solidFill>
                  <a:schemeClr val="accent1">
                    <a:lumMod val="50000"/>
                  </a:schemeClr>
                </a:solidFill>
                <a:latin typeface="Comic Sans MS" panose="030F0702030302020204" pitchFamily="66" charset="0"/>
              </a:rPr>
              <a:t>      http://slidesprint.com/citing-sources-powerpoint-presentation-ppt</a:t>
            </a:r>
          </a:p>
          <a:p>
            <a:pPr>
              <a:buFont typeface="Arial" panose="020B0604020202020204" pitchFamily="34" charset="0"/>
              <a:buChar char="•"/>
              <a:defRPr/>
            </a:pPr>
            <a:r>
              <a:rPr lang="en-US" altLang="en-US" sz="1400" dirty="0">
                <a:solidFill>
                  <a:schemeClr val="accent1">
                    <a:lumMod val="50000"/>
                  </a:schemeClr>
                </a:solidFill>
                <a:latin typeface="Comic Sans MS" panose="030F0702030302020204" pitchFamily="66" charset="0"/>
              </a:rPr>
              <a:t>https://www.youtube.com/watch?v=rwOJvWhF_08</a:t>
            </a:r>
          </a:p>
          <a:p>
            <a:pPr>
              <a:defRPr/>
            </a:pPr>
            <a:r>
              <a:rPr lang="en-ZA" sz="1400" dirty="0">
                <a:solidFill>
                  <a:schemeClr val="accent1">
                    <a:lumMod val="50000"/>
                  </a:schemeClr>
                </a:solidFill>
                <a:latin typeface="Comic Sans MS" panose="030F0702030302020204" pitchFamily="66" charset="0"/>
              </a:rPr>
              <a:t>www.plagiarism.org</a:t>
            </a:r>
          </a:p>
          <a:p>
            <a:pPr>
              <a:defRPr/>
            </a:pPr>
            <a:r>
              <a:rPr lang="en-ZA" sz="1400" dirty="0">
                <a:solidFill>
                  <a:schemeClr val="accent1">
                    <a:lumMod val="50000"/>
                  </a:schemeClr>
                </a:solidFill>
                <a:latin typeface="Comic Sans MS" panose="030F0702030302020204" pitchFamily="66" charset="0"/>
              </a:rPr>
              <a:t>http://www.uob.edu.bh/uob__files/APAReferencestyleguide.pdf</a:t>
            </a:r>
          </a:p>
          <a:p>
            <a:pPr>
              <a:defRPr/>
            </a:pPr>
            <a:r>
              <a:rPr lang="en-ZA" sz="1400" dirty="0">
                <a:solidFill>
                  <a:schemeClr val="accent1">
                    <a:lumMod val="50000"/>
                  </a:schemeClr>
                </a:solidFill>
                <a:latin typeface="Comic Sans MS" panose="030F0702030302020204" pitchFamily="66" charset="0"/>
              </a:rPr>
              <a:t>Lathrop, Ann and Kathleen Foss.  Student Cheating and Plagiarism in the Internet Era.  Englewood, CO: Libraries Unlimited, 2000.</a:t>
            </a:r>
          </a:p>
          <a:p>
            <a:pPr>
              <a:defRPr/>
            </a:pPr>
            <a:r>
              <a:rPr lang="en-ZA" sz="1400" dirty="0" err="1">
                <a:solidFill>
                  <a:schemeClr val="accent1">
                    <a:lumMod val="50000"/>
                  </a:schemeClr>
                </a:solidFill>
                <a:latin typeface="Comic Sans MS" panose="030F0702030302020204" pitchFamily="66" charset="0"/>
              </a:rPr>
              <a:t>Mirka</a:t>
            </a:r>
            <a:r>
              <a:rPr lang="en-ZA" sz="1400" dirty="0">
                <a:solidFill>
                  <a:schemeClr val="accent1">
                    <a:lumMod val="50000"/>
                  </a:schemeClr>
                </a:solidFill>
                <a:latin typeface="Comic Sans MS" panose="030F0702030302020204" pitchFamily="66" charset="0"/>
              </a:rPr>
              <a:t>, 2004, The Plagiarism Trap. </a:t>
            </a:r>
            <a:r>
              <a:rPr lang="en-ZA" sz="1400" dirty="0" err="1">
                <a:solidFill>
                  <a:schemeClr val="accent1">
                    <a:lumMod val="50000"/>
                  </a:schemeClr>
                </a:solidFill>
                <a:latin typeface="Comic Sans MS" panose="030F0702030302020204" pitchFamily="66" charset="0"/>
              </a:rPr>
              <a:t>Powerpoint</a:t>
            </a:r>
            <a:r>
              <a:rPr lang="en-ZA" sz="1400" dirty="0">
                <a:solidFill>
                  <a:schemeClr val="accent1">
                    <a:lumMod val="50000"/>
                  </a:schemeClr>
                </a:solidFill>
                <a:latin typeface="Comic Sans MS" panose="030F0702030302020204" pitchFamily="66" charset="0"/>
              </a:rPr>
              <a:t> Presentation</a:t>
            </a:r>
          </a:p>
          <a:p>
            <a:pPr>
              <a:defRPr/>
            </a:pPr>
            <a:endParaRPr lang="en-ZA" sz="1400" dirty="0">
              <a:solidFill>
                <a:schemeClr val="accent1">
                  <a:lumMod val="50000"/>
                </a:schemeClr>
              </a:solidFill>
              <a:latin typeface="Comic Sans MS" panose="030F0702030302020204" pitchFamily="66" charset="0"/>
            </a:endParaRPr>
          </a:p>
          <a:p>
            <a:pPr>
              <a:defRPr/>
            </a:pPr>
            <a:endParaRPr lang="en-ZA" sz="1400" dirty="0">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A877783-2B89-4993-9A91-EEAB99C5EB42}"/>
              </a:ext>
            </a:extLst>
          </p:cNvPr>
          <p:cNvSpPr>
            <a:spLocks noGrp="1" noChangeArrowheads="1"/>
          </p:cNvSpPr>
          <p:nvPr>
            <p:ph type="title"/>
          </p:nvPr>
        </p:nvSpPr>
        <p:spPr>
          <a:xfrm>
            <a:off x="539750" y="44450"/>
            <a:ext cx="8135938" cy="1152525"/>
          </a:xfr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8100000" scaled="1"/>
            <a:tileRect/>
          </a:gradFill>
        </p:spPr>
        <p:txBody>
          <a:bodyPr/>
          <a:lstStyle/>
          <a:p>
            <a:pPr eaLnBrk="1" hangingPunct="1">
              <a:defRPr/>
            </a:pPr>
            <a:r>
              <a:rPr lang="en-US" altLang="en-US" b="1" dirty="0">
                <a:solidFill>
                  <a:srgbClr val="FFFF00"/>
                </a:solidFill>
                <a:latin typeface="Comic Sans MS" pitchFamily="66" charset="0"/>
              </a:rPr>
              <a:t>Examples of Plagiarism…</a:t>
            </a:r>
          </a:p>
        </p:txBody>
      </p:sp>
      <p:sp>
        <p:nvSpPr>
          <p:cNvPr id="16387" name="Rectangle 3">
            <a:extLst>
              <a:ext uri="{FF2B5EF4-FFF2-40B4-BE49-F238E27FC236}">
                <a16:creationId xmlns:a16="http://schemas.microsoft.com/office/drawing/2014/main" id="{AB76A856-9115-433C-B693-5BD5761BE649}"/>
              </a:ext>
            </a:extLst>
          </p:cNvPr>
          <p:cNvSpPr>
            <a:spLocks noGrp="1" noChangeArrowheads="1"/>
          </p:cNvSpPr>
          <p:nvPr>
            <p:ph idx="1"/>
          </p:nvPr>
        </p:nvSpPr>
        <p:spPr>
          <a:xfrm>
            <a:off x="685800" y="1412875"/>
            <a:ext cx="7918450" cy="4713288"/>
          </a:xfrm>
        </p:spPr>
        <p:txBody>
          <a:bodyPr/>
          <a:lstStyle/>
          <a:p>
            <a:pPr eaLnBrk="1" hangingPunct="1">
              <a:lnSpc>
                <a:spcPct val="90000"/>
              </a:lnSpc>
              <a:defRPr/>
            </a:pPr>
            <a:r>
              <a:rPr lang="en-US" altLang="en-US" sz="2400" dirty="0">
                <a:solidFill>
                  <a:srgbClr val="002060"/>
                </a:solidFill>
                <a:latin typeface="Comic Sans MS" panose="030F0702030302020204" pitchFamily="66" charset="0"/>
              </a:rPr>
              <a:t>Copying and pasting text from online encyclopedias</a:t>
            </a:r>
          </a:p>
          <a:p>
            <a:pPr eaLnBrk="1" hangingPunct="1">
              <a:lnSpc>
                <a:spcPct val="90000"/>
              </a:lnSpc>
              <a:buFontTx/>
              <a:buNone/>
              <a:defRPr/>
            </a:pPr>
            <a:endParaRPr lang="en-US" altLang="en-US" sz="1000" dirty="0">
              <a:solidFill>
                <a:srgbClr val="002060"/>
              </a:solidFill>
              <a:latin typeface="Comic Sans MS" panose="030F0702030302020204" pitchFamily="66" charset="0"/>
            </a:endParaRPr>
          </a:p>
          <a:p>
            <a:pPr eaLnBrk="1" hangingPunct="1">
              <a:lnSpc>
                <a:spcPct val="90000"/>
              </a:lnSpc>
              <a:defRPr/>
            </a:pPr>
            <a:r>
              <a:rPr lang="en-US" altLang="en-US" sz="2400" dirty="0">
                <a:solidFill>
                  <a:srgbClr val="002060"/>
                </a:solidFill>
                <a:latin typeface="Comic Sans MS" panose="030F0702030302020204" pitchFamily="66" charset="0"/>
              </a:rPr>
              <a:t>Copying and pasting text from any web site </a:t>
            </a:r>
          </a:p>
          <a:p>
            <a:pPr eaLnBrk="1" hangingPunct="1">
              <a:lnSpc>
                <a:spcPct val="90000"/>
              </a:lnSpc>
              <a:buFontTx/>
              <a:buNone/>
              <a:defRPr/>
            </a:pPr>
            <a:endParaRPr lang="en-US" altLang="en-US" sz="1000" dirty="0">
              <a:solidFill>
                <a:srgbClr val="002060"/>
              </a:solidFill>
              <a:latin typeface="Comic Sans MS" panose="030F0702030302020204" pitchFamily="66" charset="0"/>
            </a:endParaRPr>
          </a:p>
          <a:p>
            <a:pPr eaLnBrk="1" hangingPunct="1">
              <a:lnSpc>
                <a:spcPct val="90000"/>
              </a:lnSpc>
              <a:defRPr/>
            </a:pPr>
            <a:r>
              <a:rPr lang="en-US" altLang="en-US" sz="2400" dirty="0">
                <a:solidFill>
                  <a:srgbClr val="002060"/>
                </a:solidFill>
                <a:latin typeface="Comic Sans MS" panose="030F0702030302020204" pitchFamily="66" charset="0"/>
              </a:rPr>
              <a:t>Using photographs, video or audio without permission or acknowledgement</a:t>
            </a:r>
          </a:p>
          <a:p>
            <a:pPr eaLnBrk="1" hangingPunct="1">
              <a:lnSpc>
                <a:spcPct val="90000"/>
              </a:lnSpc>
              <a:buFontTx/>
              <a:buNone/>
              <a:defRPr/>
            </a:pPr>
            <a:endParaRPr lang="en-US" altLang="en-US" sz="1000" dirty="0">
              <a:solidFill>
                <a:srgbClr val="002060"/>
              </a:solidFill>
              <a:latin typeface="Comic Sans MS" panose="030F0702030302020204" pitchFamily="66" charset="0"/>
            </a:endParaRPr>
          </a:p>
          <a:p>
            <a:pPr eaLnBrk="1" hangingPunct="1">
              <a:lnSpc>
                <a:spcPct val="90000"/>
              </a:lnSpc>
              <a:defRPr/>
            </a:pPr>
            <a:r>
              <a:rPr lang="en-US" altLang="en-US" sz="2400" dirty="0">
                <a:solidFill>
                  <a:srgbClr val="002060"/>
                </a:solidFill>
                <a:latin typeface="Comic Sans MS" panose="030F0702030302020204" pitchFamily="66" charset="0"/>
              </a:rPr>
              <a:t>Using another student’s or your parents’ </a:t>
            </a:r>
          </a:p>
          <a:p>
            <a:pPr marL="0" indent="0" eaLnBrk="1" hangingPunct="1">
              <a:lnSpc>
                <a:spcPct val="90000"/>
              </a:lnSpc>
              <a:buFontTx/>
              <a:buNone/>
              <a:defRPr/>
            </a:pPr>
            <a:r>
              <a:rPr lang="en-US" altLang="en-US" sz="2400" dirty="0">
                <a:solidFill>
                  <a:srgbClr val="002060"/>
                </a:solidFill>
                <a:latin typeface="Comic Sans MS" panose="030F0702030302020204" pitchFamily="66" charset="0"/>
              </a:rPr>
              <a:t>    work and claiming it as your own </a:t>
            </a:r>
            <a:r>
              <a:rPr lang="en-US" altLang="en-US" sz="2400" i="1" u="sng" dirty="0">
                <a:solidFill>
                  <a:srgbClr val="002060"/>
                </a:solidFill>
                <a:latin typeface="Comic Sans MS" panose="030F0702030302020204" pitchFamily="66" charset="0"/>
              </a:rPr>
              <a:t>even with   </a:t>
            </a:r>
          </a:p>
          <a:p>
            <a:pPr marL="0" indent="0" eaLnBrk="1" hangingPunct="1">
              <a:lnSpc>
                <a:spcPct val="90000"/>
              </a:lnSpc>
              <a:buFontTx/>
              <a:buNone/>
              <a:defRPr/>
            </a:pPr>
            <a:r>
              <a:rPr lang="en-US" altLang="en-US" sz="2400" i="1" dirty="0">
                <a:solidFill>
                  <a:srgbClr val="002060"/>
                </a:solidFill>
                <a:latin typeface="Comic Sans MS" panose="030F0702030302020204" pitchFamily="66" charset="0"/>
              </a:rPr>
              <a:t>    </a:t>
            </a:r>
            <a:r>
              <a:rPr lang="en-US" altLang="en-US" sz="2400" i="1" u="sng" dirty="0">
                <a:solidFill>
                  <a:srgbClr val="002060"/>
                </a:solidFill>
                <a:latin typeface="Comic Sans MS" panose="030F0702030302020204" pitchFamily="66" charset="0"/>
              </a:rPr>
              <a:t>permission</a:t>
            </a:r>
          </a:p>
          <a:p>
            <a:pPr eaLnBrk="1" hangingPunct="1">
              <a:lnSpc>
                <a:spcPct val="90000"/>
              </a:lnSpc>
              <a:buFontTx/>
              <a:buNone/>
              <a:defRPr/>
            </a:pPr>
            <a:endParaRPr lang="en-US" altLang="en-US" sz="1000" dirty="0">
              <a:solidFill>
                <a:srgbClr val="002060"/>
              </a:solidFill>
              <a:latin typeface="Comic Sans MS" panose="030F0702030302020204" pitchFamily="66" charset="0"/>
            </a:endParaRPr>
          </a:p>
          <a:p>
            <a:pPr eaLnBrk="1" hangingPunct="1">
              <a:lnSpc>
                <a:spcPct val="90000"/>
              </a:lnSpc>
              <a:defRPr/>
            </a:pPr>
            <a:r>
              <a:rPr lang="en-US" altLang="en-US" sz="2400" dirty="0">
                <a:solidFill>
                  <a:srgbClr val="002060"/>
                </a:solidFill>
                <a:latin typeface="Comic Sans MS" panose="030F0702030302020204" pitchFamily="66" charset="0"/>
              </a:rPr>
              <a:t>Using your own work without properly </a:t>
            </a:r>
          </a:p>
          <a:p>
            <a:pPr marL="0" indent="0" eaLnBrk="1" hangingPunct="1">
              <a:lnSpc>
                <a:spcPct val="90000"/>
              </a:lnSpc>
              <a:buFontTx/>
              <a:buNone/>
              <a:defRPr/>
            </a:pPr>
            <a:r>
              <a:rPr lang="en-US" altLang="en-US" sz="2400" dirty="0">
                <a:solidFill>
                  <a:srgbClr val="002060"/>
                </a:solidFill>
                <a:latin typeface="Comic Sans MS" panose="030F0702030302020204" pitchFamily="66" charset="0"/>
              </a:rPr>
              <a:t>    citing it!</a:t>
            </a:r>
          </a:p>
        </p:txBody>
      </p:sp>
      <p:sp>
        <p:nvSpPr>
          <p:cNvPr id="11268" name="Rectangle 1">
            <a:extLst>
              <a:ext uri="{FF2B5EF4-FFF2-40B4-BE49-F238E27FC236}">
                <a16:creationId xmlns:a16="http://schemas.microsoft.com/office/drawing/2014/main" id="{FC30DF28-E41C-4F9F-9259-7123FD60DC9D}"/>
              </a:ext>
            </a:extLst>
          </p:cNvPr>
          <p:cNvSpPr>
            <a:spLocks noChangeArrowheads="1"/>
          </p:cNvSpPr>
          <p:nvPr/>
        </p:nvSpPr>
        <p:spPr bwMode="auto">
          <a:xfrm>
            <a:off x="1403350" y="5949950"/>
            <a:ext cx="64087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ZA" altLang="en-US" sz="1400">
                <a:solidFill>
                  <a:srgbClr val="002060"/>
                </a:solidFill>
                <a:latin typeface="Comic Sans MS" panose="030F0702030302020204" pitchFamily="66" charset="0"/>
              </a:rPr>
              <a:t>Mirka, 2004, The Plagiarism Trap. Powerpoint Presentation</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C85C826-0FC2-4615-AEC6-ABE5F423D9BA}"/>
              </a:ext>
            </a:extLst>
          </p:cNvPr>
          <p:cNvSpPr>
            <a:spLocks noGrp="1" noChangeArrowheads="1"/>
          </p:cNvSpPr>
          <p:nvPr>
            <p:ph type="title"/>
          </p:nvPr>
        </p:nvSpPr>
        <p:spPr>
          <a:xfrm>
            <a:off x="611188" y="115888"/>
            <a:ext cx="7993062" cy="1081087"/>
          </a:xfrm>
          <a:solidFill>
            <a:schemeClr val="accent6">
              <a:lumMod val="50000"/>
            </a:schemeClr>
          </a:solidFill>
          <a:ln>
            <a:solidFill>
              <a:schemeClr val="accent2">
                <a:lumMod val="75000"/>
              </a:schemeClr>
            </a:solidFill>
          </a:ln>
        </p:spPr>
        <p:txBody>
          <a:bodyPr/>
          <a:lstStyle/>
          <a:p>
            <a:pPr eaLnBrk="1" hangingPunct="1">
              <a:defRPr/>
            </a:pPr>
            <a:r>
              <a:rPr lang="en-US" altLang="en-US" sz="4000" b="1" dirty="0">
                <a:solidFill>
                  <a:srgbClr val="FFFF00"/>
                </a:solidFill>
                <a:latin typeface="Comic Sans MS" pitchFamily="66" charset="0"/>
              </a:rPr>
              <a:t>More Examples of Plagiarism…</a:t>
            </a:r>
          </a:p>
        </p:txBody>
      </p:sp>
      <p:sp>
        <p:nvSpPr>
          <p:cNvPr id="12291" name="Rectangle 3">
            <a:extLst>
              <a:ext uri="{FF2B5EF4-FFF2-40B4-BE49-F238E27FC236}">
                <a16:creationId xmlns:a16="http://schemas.microsoft.com/office/drawing/2014/main" id="{D9E45604-4AAD-42EE-A712-5395B6D5655C}"/>
              </a:ext>
            </a:extLst>
          </p:cNvPr>
          <p:cNvSpPr>
            <a:spLocks noGrp="1" noChangeArrowheads="1"/>
          </p:cNvSpPr>
          <p:nvPr>
            <p:ph idx="1"/>
          </p:nvPr>
        </p:nvSpPr>
        <p:spPr>
          <a:xfrm>
            <a:off x="900113" y="1412875"/>
            <a:ext cx="7559675" cy="4713288"/>
          </a:xfrm>
        </p:spPr>
        <p:txBody>
          <a:bodyPr/>
          <a:lstStyle/>
          <a:p>
            <a:pPr eaLnBrk="1" hangingPunct="1">
              <a:lnSpc>
                <a:spcPct val="90000"/>
              </a:lnSpc>
            </a:pPr>
            <a:r>
              <a:rPr lang="en-US" altLang="en-US" sz="2400">
                <a:solidFill>
                  <a:srgbClr val="002060"/>
                </a:solidFill>
                <a:latin typeface="Comic Sans MS" panose="030F0702030302020204" pitchFamily="66" charset="0"/>
              </a:rPr>
              <a:t>Quoting a source without using quotation marks-even if you do cite it</a:t>
            </a:r>
          </a:p>
          <a:p>
            <a:pPr eaLnBrk="1" hangingPunct="1">
              <a:lnSpc>
                <a:spcPct val="90000"/>
              </a:lnSpc>
              <a:buFontTx/>
              <a:buNone/>
            </a:pPr>
            <a:endParaRPr lang="en-US" altLang="en-US" sz="1000">
              <a:solidFill>
                <a:srgbClr val="002060"/>
              </a:solidFill>
              <a:latin typeface="Comic Sans MS" panose="030F0702030302020204" pitchFamily="66" charset="0"/>
            </a:endParaRPr>
          </a:p>
          <a:p>
            <a:pPr eaLnBrk="1" hangingPunct="1">
              <a:lnSpc>
                <a:spcPct val="90000"/>
              </a:lnSpc>
            </a:pPr>
            <a:r>
              <a:rPr lang="en-US" altLang="en-US" sz="2400">
                <a:solidFill>
                  <a:srgbClr val="002060"/>
                </a:solidFill>
                <a:latin typeface="Comic Sans MS" panose="030F0702030302020204" pitchFamily="66" charset="0"/>
              </a:rPr>
              <a:t>Citing sources you didn’t use</a:t>
            </a:r>
          </a:p>
          <a:p>
            <a:pPr eaLnBrk="1" hangingPunct="1">
              <a:lnSpc>
                <a:spcPct val="90000"/>
              </a:lnSpc>
              <a:buFontTx/>
              <a:buNone/>
            </a:pPr>
            <a:endParaRPr lang="en-US" altLang="en-US" sz="1000">
              <a:solidFill>
                <a:srgbClr val="002060"/>
              </a:solidFill>
              <a:latin typeface="Comic Sans MS" panose="030F0702030302020204" pitchFamily="66" charset="0"/>
            </a:endParaRPr>
          </a:p>
          <a:p>
            <a:pPr eaLnBrk="1" hangingPunct="1">
              <a:lnSpc>
                <a:spcPct val="90000"/>
              </a:lnSpc>
            </a:pPr>
            <a:r>
              <a:rPr lang="en-US" altLang="en-US" sz="2400">
                <a:solidFill>
                  <a:srgbClr val="002060"/>
                </a:solidFill>
                <a:latin typeface="Comic Sans MS" panose="030F0702030302020204" pitchFamily="66" charset="0"/>
              </a:rPr>
              <a:t>Getting a research paper, story, poem, or article off the Internet</a:t>
            </a:r>
          </a:p>
          <a:p>
            <a:pPr eaLnBrk="1" hangingPunct="1">
              <a:lnSpc>
                <a:spcPct val="90000"/>
              </a:lnSpc>
              <a:buFontTx/>
              <a:buNone/>
            </a:pPr>
            <a:endParaRPr lang="en-US" altLang="en-US" sz="1000">
              <a:solidFill>
                <a:srgbClr val="002060"/>
              </a:solidFill>
              <a:latin typeface="Comic Sans MS" panose="030F0702030302020204" pitchFamily="66" charset="0"/>
            </a:endParaRPr>
          </a:p>
          <a:p>
            <a:pPr eaLnBrk="1" hangingPunct="1">
              <a:lnSpc>
                <a:spcPct val="90000"/>
              </a:lnSpc>
            </a:pPr>
            <a:r>
              <a:rPr lang="en-US" altLang="en-US" sz="2400">
                <a:solidFill>
                  <a:srgbClr val="002060"/>
                </a:solidFill>
                <a:latin typeface="Comic Sans MS" panose="030F0702030302020204" pitchFamily="66" charset="0"/>
              </a:rPr>
              <a:t>Turning in the same paper for more than one class without the permission of both teachers  (this is called self-plagiarism)</a:t>
            </a:r>
            <a:br>
              <a:rPr lang="en-US" altLang="en-US" sz="2200">
                <a:solidFill>
                  <a:srgbClr val="002060"/>
                </a:solidFill>
                <a:latin typeface="Comic Sans MS" panose="030F0702030302020204" pitchFamily="66" charset="0"/>
              </a:rPr>
            </a:br>
            <a:endParaRPr lang="en-US" altLang="en-US" sz="2200">
              <a:solidFill>
                <a:srgbClr val="002060"/>
              </a:solidFill>
              <a:latin typeface="Comic Sans MS" panose="030F0702030302020204" pitchFamily="66" charset="0"/>
            </a:endParaRPr>
          </a:p>
          <a:p>
            <a:pPr eaLnBrk="1" hangingPunct="1">
              <a:lnSpc>
                <a:spcPct val="90000"/>
              </a:lnSpc>
            </a:pPr>
            <a:r>
              <a:rPr lang="en-US" altLang="en-US" sz="2200" b="1">
                <a:solidFill>
                  <a:srgbClr val="C00000"/>
                </a:solidFill>
                <a:latin typeface="Comic Sans MS" panose="030F0702030302020204" pitchFamily="66" charset="0"/>
              </a:rPr>
              <a:t>Can you think of more?</a:t>
            </a:r>
          </a:p>
        </p:txBody>
      </p:sp>
      <p:sp>
        <p:nvSpPr>
          <p:cNvPr id="12292" name="Rectangle 3">
            <a:extLst>
              <a:ext uri="{FF2B5EF4-FFF2-40B4-BE49-F238E27FC236}">
                <a16:creationId xmlns:a16="http://schemas.microsoft.com/office/drawing/2014/main" id="{9A2F3200-3672-489A-9555-38B781B39A4D}"/>
              </a:ext>
            </a:extLst>
          </p:cNvPr>
          <p:cNvSpPr>
            <a:spLocks noChangeArrowheads="1"/>
          </p:cNvSpPr>
          <p:nvPr/>
        </p:nvSpPr>
        <p:spPr bwMode="auto">
          <a:xfrm>
            <a:off x="990600" y="5876925"/>
            <a:ext cx="6461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ZA" altLang="en-US" sz="1200">
                <a:solidFill>
                  <a:srgbClr val="002060"/>
                </a:solidFill>
                <a:latin typeface="Comic Sans MS" panose="030F0702030302020204" pitchFamily="66" charset="0"/>
              </a:rPr>
              <a:t>Mirka, 2004, The Plagiarism Trap. Powerpoint Presentation</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0B20DD9-6DCB-46D6-8F32-3D485B2327D1}"/>
              </a:ext>
            </a:extLst>
          </p:cNvPr>
          <p:cNvSpPr>
            <a:spLocks noGrp="1"/>
          </p:cNvSpPr>
          <p:nvPr>
            <p:ph type="title"/>
          </p:nvPr>
        </p:nvSpPr>
        <p:spPr>
          <a:xfrm>
            <a:off x="250825" y="0"/>
            <a:ext cx="8713788" cy="1268413"/>
          </a:xfrm>
        </p:spPr>
        <p:txBody>
          <a:bodyPr/>
          <a:lstStyle/>
          <a:p>
            <a:r>
              <a:rPr lang="en-ZA" altLang="en-US" sz="3600" b="1">
                <a:solidFill>
                  <a:srgbClr val="FFFF00"/>
                </a:solidFill>
                <a:latin typeface="Comic Sans MS" panose="030F0702030302020204" pitchFamily="66" charset="0"/>
              </a:rPr>
              <a:t>What does the University say about plagiarism?</a:t>
            </a:r>
          </a:p>
        </p:txBody>
      </p:sp>
      <p:sp>
        <p:nvSpPr>
          <p:cNvPr id="14339" name="Content Placeholder 2">
            <a:extLst>
              <a:ext uri="{FF2B5EF4-FFF2-40B4-BE49-F238E27FC236}">
                <a16:creationId xmlns:a16="http://schemas.microsoft.com/office/drawing/2014/main" id="{4151102D-C284-4A79-B92B-8FA0AB07BE54}"/>
              </a:ext>
            </a:extLst>
          </p:cNvPr>
          <p:cNvSpPr>
            <a:spLocks noGrp="1"/>
          </p:cNvSpPr>
          <p:nvPr>
            <p:ph idx="1"/>
          </p:nvPr>
        </p:nvSpPr>
        <p:spPr>
          <a:xfrm>
            <a:off x="1279525" y="1600200"/>
            <a:ext cx="5426075" cy="4525963"/>
          </a:xfrm>
        </p:spPr>
        <p:txBody>
          <a:bodyPr/>
          <a:lstStyle/>
          <a:p>
            <a:endParaRPr lang="en-ZA" altLang="en-US"/>
          </a:p>
          <a:p>
            <a:endParaRPr lang="en-ZA" altLang="en-US"/>
          </a:p>
        </p:txBody>
      </p:sp>
      <p:pic>
        <p:nvPicPr>
          <p:cNvPr id="14340" name="Picture 3">
            <a:extLst>
              <a:ext uri="{FF2B5EF4-FFF2-40B4-BE49-F238E27FC236}">
                <a16:creationId xmlns:a16="http://schemas.microsoft.com/office/drawing/2014/main" id="{425F635D-EB2E-4023-9C6A-C26C8B38C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628775"/>
            <a:ext cx="193357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a:extLst>
              <a:ext uri="{FF2B5EF4-FFF2-40B4-BE49-F238E27FC236}">
                <a16:creationId xmlns:a16="http://schemas.microsoft.com/office/drawing/2014/main" id="{BDE2B98E-B717-4ED6-80A3-0C7647423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95425"/>
            <a:ext cx="54864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68542993-59BA-45F9-85AB-C807F9B6F987}"/>
              </a:ext>
            </a:extLst>
          </p:cNvPr>
          <p:cNvPicPr>
            <a:picLocks noChangeAspect="1" noChangeArrowheads="1"/>
          </p:cNvPicPr>
          <p:nvPr/>
        </p:nvPicPr>
        <p:blipFill>
          <a:blip r:embed="rId2"/>
          <a:srcRect/>
          <a:stretch>
            <a:fillRect/>
          </a:stretch>
        </p:blipFill>
        <p:spPr bwMode="auto">
          <a:xfrm>
            <a:off x="1979613" y="188913"/>
            <a:ext cx="5334000" cy="6096000"/>
          </a:xfrm>
          <a:prstGeom prst="rect">
            <a:avLst/>
          </a:prstGeom>
          <a:noFill/>
          <a:ln w="9525">
            <a:solidFill>
              <a:schemeClr val="accent6">
                <a:lumMod val="75000"/>
                <a:alpha val="98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id="{C61C3B7B-5F73-40E7-993C-7BE25846C726}"/>
              </a:ext>
            </a:extLst>
          </p:cNvPr>
          <p:cNvSpPr/>
          <p:nvPr/>
        </p:nvSpPr>
        <p:spPr>
          <a:xfrm>
            <a:off x="1752600" y="3352800"/>
            <a:ext cx="45720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2" name="Right Arrow 1">
            <a:extLst>
              <a:ext uri="{FF2B5EF4-FFF2-40B4-BE49-F238E27FC236}">
                <a16:creationId xmlns:a16="http://schemas.microsoft.com/office/drawing/2014/main" id="{6A77473E-9A68-43EF-8678-08132BAE5F96}"/>
              </a:ext>
            </a:extLst>
          </p:cNvPr>
          <p:cNvSpPr/>
          <p:nvPr/>
        </p:nvSpPr>
        <p:spPr>
          <a:xfrm>
            <a:off x="495300" y="1557338"/>
            <a:ext cx="2924175" cy="1295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75848DB-092E-4B34-AB75-94CA21C8F4EA}"/>
              </a:ext>
            </a:extLst>
          </p:cNvPr>
          <p:cNvSpPr>
            <a:spLocks noGrp="1"/>
          </p:cNvSpPr>
          <p:nvPr>
            <p:ph type="title"/>
          </p:nvPr>
        </p:nvSpPr>
        <p:spPr>
          <a:xfrm>
            <a:off x="457200" y="0"/>
            <a:ext cx="8229600" cy="1196975"/>
          </a:xfrm>
          <a:solidFill>
            <a:schemeClr val="accent6">
              <a:lumMod val="50000"/>
              <a:alpha val="24000"/>
            </a:schemeClr>
          </a:solidFill>
        </p:spPr>
        <p:txBody>
          <a:bodyPr/>
          <a:lstStyle/>
          <a:p>
            <a:pPr>
              <a:defRPr/>
            </a:pPr>
            <a:r>
              <a:rPr lang="en-ZA" altLang="en-US" b="1" dirty="0">
                <a:solidFill>
                  <a:srgbClr val="FFFF00"/>
                </a:solidFill>
                <a:latin typeface="Comic Sans MS" pitchFamily="66" charset="0"/>
              </a:rPr>
              <a:t>Plagiarism Policy</a:t>
            </a:r>
          </a:p>
        </p:txBody>
      </p:sp>
      <p:pic>
        <p:nvPicPr>
          <p:cNvPr id="16387" name="Picture 2">
            <a:extLst>
              <a:ext uri="{FF2B5EF4-FFF2-40B4-BE49-F238E27FC236}">
                <a16:creationId xmlns:a16="http://schemas.microsoft.com/office/drawing/2014/main" id="{105B940B-1A0F-4681-AAE9-FB16889CE2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7988" y="1417638"/>
            <a:ext cx="4722812" cy="4830762"/>
          </a:xfrm>
        </p:spPr>
      </p:pic>
      <p:sp>
        <p:nvSpPr>
          <p:cNvPr id="2" name="Right Arrow 1">
            <a:extLst>
              <a:ext uri="{FF2B5EF4-FFF2-40B4-BE49-F238E27FC236}">
                <a16:creationId xmlns:a16="http://schemas.microsoft.com/office/drawing/2014/main" id="{50DDBA86-0ED4-4EB3-9DE3-10DF331A3F3F}"/>
              </a:ext>
            </a:extLst>
          </p:cNvPr>
          <p:cNvSpPr/>
          <p:nvPr/>
        </p:nvSpPr>
        <p:spPr>
          <a:xfrm>
            <a:off x="1143000" y="1700213"/>
            <a:ext cx="8382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3" name="Right Arrow 2">
            <a:extLst>
              <a:ext uri="{FF2B5EF4-FFF2-40B4-BE49-F238E27FC236}">
                <a16:creationId xmlns:a16="http://schemas.microsoft.com/office/drawing/2014/main" id="{77D055ED-2304-4819-AF84-7880031C6C87}"/>
              </a:ext>
            </a:extLst>
          </p:cNvPr>
          <p:cNvSpPr/>
          <p:nvPr/>
        </p:nvSpPr>
        <p:spPr>
          <a:xfrm>
            <a:off x="990600" y="2355850"/>
            <a:ext cx="990600" cy="533400"/>
          </a:xfrm>
          <a:prstGeom prst="rightArrow">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
        <p:nvSpPr>
          <p:cNvPr id="4" name="Right Arrow 3">
            <a:extLst>
              <a:ext uri="{FF2B5EF4-FFF2-40B4-BE49-F238E27FC236}">
                <a16:creationId xmlns:a16="http://schemas.microsoft.com/office/drawing/2014/main" id="{957C7461-18BD-4ECB-A2E9-715C0150C7FC}"/>
              </a:ext>
            </a:extLst>
          </p:cNvPr>
          <p:cNvSpPr/>
          <p:nvPr/>
        </p:nvSpPr>
        <p:spPr>
          <a:xfrm>
            <a:off x="839788" y="3729038"/>
            <a:ext cx="1143000" cy="60960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PPSNARRATION" val="19,1162098011,S:\LWS Staff\All Writing\Workshops\Plagiarism\avoidingplagiarism_forweb\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3,1162098011,S:\LWS Staff\All Writing\Workshops\Plagiarism\avoidingplagiarism_forweb\Media.ppcx"/>
</p:tagLst>
</file>

<file path=ppt/theme/theme1.xml><?xml version="1.0" encoding="utf-8"?>
<a:theme xmlns:a="http://schemas.openxmlformats.org/drawingml/2006/main" name="Diseño predeterminado">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seño predeterminado">
      <a:majorFont>
        <a:latin typeface="Arial"/>
        <a:ea typeface=""/>
        <a:cs typeface="Arial"/>
      </a:majorFont>
      <a:minorFont>
        <a:latin typeface="Arial"/>
        <a:ea typeface=""/>
        <a:cs typeface="Arial"/>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seño predeterminado">
      <a:majorFont>
        <a:latin typeface="Arial"/>
        <a:ea typeface=""/>
        <a:cs typeface="Arial"/>
      </a:majorFont>
      <a:minorFont>
        <a:latin typeface="Arial"/>
        <a:ea typeface=""/>
        <a:cs typeface="Arial"/>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8747</TotalTime>
  <Words>2328</Words>
  <Application>Microsoft Office PowerPoint</Application>
  <PresentationFormat>On-screen Show (4:3)</PresentationFormat>
  <Paragraphs>249</Paragraphs>
  <Slides>40</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Calibri</vt:lpstr>
      <vt:lpstr>Arial-BoldMT</vt:lpstr>
      <vt:lpstr>Comic Sans MS</vt:lpstr>
      <vt:lpstr>Tahoma</vt:lpstr>
      <vt:lpstr>Wingdings</vt:lpstr>
      <vt:lpstr>ArialMT</vt:lpstr>
      <vt:lpstr>Arial-ItalicMT</vt:lpstr>
      <vt:lpstr>Times New Roman</vt:lpstr>
      <vt:lpstr>Times</vt:lpstr>
      <vt:lpstr>Diseño predeterminado</vt:lpstr>
      <vt:lpstr>1_Diseño predeterminado</vt:lpstr>
      <vt:lpstr>  What is Plagiarism  and How Can You Avoid it? </vt:lpstr>
      <vt:lpstr>  What is Plagiarism? </vt:lpstr>
      <vt:lpstr>Definition</vt:lpstr>
      <vt:lpstr>Plagiarism: A Crime by Any Name</vt:lpstr>
      <vt:lpstr>Examples of Plagiarism…</vt:lpstr>
      <vt:lpstr>More Examples of Plagiarism…</vt:lpstr>
      <vt:lpstr>What does the University say about plagiarism?</vt:lpstr>
      <vt:lpstr>PowerPoint Presentation</vt:lpstr>
      <vt:lpstr>Plagiarism Policy</vt:lpstr>
      <vt:lpstr>PowerPoint Presentation</vt:lpstr>
      <vt:lpstr>   Real Life Consequences: </vt:lpstr>
      <vt:lpstr>Plagiarism is a crime…</vt:lpstr>
      <vt:lpstr>PowerPoint Presentation</vt:lpstr>
      <vt:lpstr>PowerPoint Presentation</vt:lpstr>
      <vt:lpstr>Save Yourself…</vt:lpstr>
      <vt:lpstr>Two Types of Plagiarism:</vt:lpstr>
      <vt:lpstr>Avoiding Plagiarism</vt:lpstr>
      <vt:lpstr>Tips to avoid Accidental Plagiarism</vt:lpstr>
      <vt:lpstr>HOW SHOULD I DO IT ?</vt:lpstr>
      <vt:lpstr>Quoting</vt:lpstr>
      <vt:lpstr>PowerPoint Presentation</vt:lpstr>
      <vt:lpstr>PowerPoint Presentation</vt:lpstr>
      <vt:lpstr>Quotation Examples…</vt:lpstr>
      <vt:lpstr>APA or Chicago Quotations</vt:lpstr>
      <vt:lpstr>Paraphrasing</vt:lpstr>
      <vt:lpstr>Summarizing</vt:lpstr>
      <vt:lpstr>Rules of Thumb</vt:lpstr>
      <vt:lpstr>Tips </vt:lpstr>
      <vt:lpstr>Tips…</vt:lpstr>
      <vt:lpstr>PowerPoint Presentation</vt:lpstr>
      <vt:lpstr>PowerPoint Presentation</vt:lpstr>
      <vt:lpstr>Citation</vt:lpstr>
      <vt:lpstr>    Cite sources </vt:lpstr>
      <vt:lpstr>Cited Sources</vt:lpstr>
      <vt:lpstr>Choose the Correct Style</vt:lpstr>
      <vt:lpstr>What's your take on this?</vt:lpstr>
      <vt:lpstr>Useful Tools</vt:lpstr>
      <vt:lpstr>  Remember, if you need help, just ask Information Librarian! We’ll be glad to help!   </vt:lpstr>
      <vt:lpstr>PowerPoint Presentation</vt:lpstr>
      <vt:lpstr>References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Myrtle Hooper</cp:lastModifiedBy>
  <cp:revision>832</cp:revision>
  <dcterms:created xsi:type="dcterms:W3CDTF">2010-05-23T14:28:12Z</dcterms:created>
  <dcterms:modified xsi:type="dcterms:W3CDTF">2021-02-23T08:49:46Z</dcterms:modified>
</cp:coreProperties>
</file>