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71" r:id="rId3"/>
    <p:sldId id="301" r:id="rId4"/>
    <p:sldId id="302" r:id="rId5"/>
    <p:sldId id="303" r:id="rId6"/>
    <p:sldId id="296" r:id="rId7"/>
    <p:sldId id="297" r:id="rId8"/>
    <p:sldId id="292" r:id="rId9"/>
    <p:sldId id="293" r:id="rId10"/>
    <p:sldId id="294" r:id="rId11"/>
    <p:sldId id="300" r:id="rId12"/>
    <p:sldId id="304" r:id="rId13"/>
    <p:sldId id="298" r:id="rId14"/>
    <p:sldId id="299" r:id="rId15"/>
    <p:sldId id="305" r:id="rId16"/>
    <p:sldId id="306" r:id="rId17"/>
    <p:sldId id="307" r:id="rId18"/>
    <p:sldId id="30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72F3C7-449A-4C83-991C-BF0CEC541A2C}" v="1" dt="2023-08-03T09:46:28.5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/>
    <p:restoredTop sz="94622"/>
  </p:normalViewPr>
  <p:slideViewPr>
    <p:cSldViewPr snapToGrid="0" snapToObjects="1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a Thandi Nzama" userId="b46f393e-b3cb-485c-8866-6666cc3e3353" providerId="ADAL" clId="{8372F3C7-449A-4C83-991C-BF0CEC541A2C}"/>
    <pc:docChg chg="custSel modSld">
      <pc:chgData name="Antonia Thandi Nzama" userId="b46f393e-b3cb-485c-8866-6666cc3e3353" providerId="ADAL" clId="{8372F3C7-449A-4C83-991C-BF0CEC541A2C}" dt="2023-08-03T09:48:11.837" v="1106" actId="6549"/>
      <pc:docMkLst>
        <pc:docMk/>
      </pc:docMkLst>
      <pc:sldChg chg="modSp mod">
        <pc:chgData name="Antonia Thandi Nzama" userId="b46f393e-b3cb-485c-8866-6666cc3e3353" providerId="ADAL" clId="{8372F3C7-449A-4C83-991C-BF0CEC541A2C}" dt="2023-08-03T09:46:28.492" v="1016" actId="20577"/>
        <pc:sldMkLst>
          <pc:docMk/>
          <pc:sldMk cId="1218494901" sldId="271"/>
        </pc:sldMkLst>
        <pc:spChg chg="mod">
          <ac:chgData name="Antonia Thandi Nzama" userId="b46f393e-b3cb-485c-8866-6666cc3e3353" providerId="ADAL" clId="{8372F3C7-449A-4C83-991C-BF0CEC541A2C}" dt="2023-08-03T09:46:28.492" v="1016" actId="20577"/>
          <ac:spMkLst>
            <pc:docMk/>
            <pc:sldMk cId="1218494901" sldId="271"/>
            <ac:spMk id="6" creationId="{9E4182C3-B636-F5DB-73B1-1C87A53507CD}"/>
          </ac:spMkLst>
        </pc:spChg>
      </pc:sldChg>
      <pc:sldChg chg="modSp mod">
        <pc:chgData name="Antonia Thandi Nzama" userId="b46f393e-b3cb-485c-8866-6666cc3e3353" providerId="ADAL" clId="{8372F3C7-449A-4C83-991C-BF0CEC541A2C}" dt="2023-08-03T09:48:11.837" v="1106" actId="6549"/>
        <pc:sldMkLst>
          <pc:docMk/>
          <pc:sldMk cId="4044582562" sldId="304"/>
        </pc:sldMkLst>
        <pc:spChg chg="mod">
          <ac:chgData name="Antonia Thandi Nzama" userId="b46f393e-b3cb-485c-8866-6666cc3e3353" providerId="ADAL" clId="{8372F3C7-449A-4C83-991C-BF0CEC541A2C}" dt="2023-08-03T09:48:11.837" v="1106" actId="6549"/>
          <ac:spMkLst>
            <pc:docMk/>
            <pc:sldMk cId="4044582562" sldId="304"/>
            <ac:spMk id="6" creationId="{9E4182C3-B636-F5DB-73B1-1C87A53507C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A3BBD-6242-C249-8516-7B3AA11674CF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CBA47-E15B-4B4D-83D6-853F1EF8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5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6D039-561A-8D4D-9CE6-110D9D3C5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B7BBE-6B9F-DF40-BC43-2122287B1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1D755-9BF7-1349-A182-93C3619A0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E966B-126B-8A42-8C1C-0CC82A856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D40C9-6BAE-6C4D-85EC-ED38F169A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0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D0AE-F481-6545-AB45-09D58E669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EA7817-AFDD-1446-8328-6F95B6968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9F010-A982-2D4E-9EB9-AC1F0BA54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0CFA0-68D8-5C4B-970E-0903BBC9F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55B78-4409-074C-A37C-DD3C3A22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6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9BB6B3-AC6E-9949-9F0D-5F5B3B10D7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115E51-0D1F-A641-954D-63B7051C1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908A6-4C54-634F-8DC3-1B720DC10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8FA82-3418-4242-A2CE-15CC44A2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A26D0-32B3-7E4B-A31F-9B1FB69A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D1768-6639-7C40-BBDD-5734536D0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DD76-54DF-FE45-BB67-0B0659DD8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AC8A4-90AC-5449-BBF5-B3FF9D0A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65E48-637F-6C49-87B7-04D1AF8C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838DA-371B-0747-B901-BFE578F50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6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87EC3-5554-9B44-8879-FBF373079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629A1-3DDC-5D4A-AA65-E0CA11979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33BC9-9357-294D-9E2F-B079DE208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81EBF-0ED7-7C41-82CE-CA1F58BD0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3CF36-3E4E-2F49-8040-0443ACE1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0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85B78-4778-5D44-AC7D-ECBC17606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FCBC0-30F8-E14C-81B5-8F284267E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29CBF-51D0-6F46-B066-9AF977C2C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B35A9-7A29-DE4A-B26E-2F7DADBD7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FCD0C-D715-4E46-AED5-CDB09FB5F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6864E-204F-5647-929B-2F89A99E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BAE2A-ACB1-6643-82CF-60F12C991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4020E-A385-F740-9787-3F13E388B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674C5-6CCC-2548-95A9-C9F96E12D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43B50C-115D-C143-8BD7-8F6AF3BC09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286DCF-725B-0D49-B806-FD8186B88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9B3296-5EFA-8C47-98FD-9B8663A39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FED43B-6561-B244-A849-76C8D7BED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4A88DB-CB0C-1545-9279-F8476BD77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3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B2802-A401-FB46-93E1-53F77D2F2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60B142-E80D-2348-9ECB-362EBED9C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8A702-5881-294C-9457-DE30DD64E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1054BC-36F2-F84A-942E-2EF020B1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1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D98600-F4A5-5A44-91CB-877D5AC03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6CCBBD-E351-C64E-83AC-466A33129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16B46-85FB-C34A-AB45-618FBD673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0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AD9C-58F0-874A-BF76-5F151A2BB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C1128-E381-6B45-8EEE-8D0F7B123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289B3-0B85-A04B-8B47-1669EF9AC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35A86F-D4DE-CE4C-A5C0-40DBCBA59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B4F7D-7F93-644C-B245-3CD5BA1A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7DDE3-B10A-9B48-9EEA-6B8DC24C7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9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9020C-6CC8-B645-A421-8E3323AE9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3EEA88-C4F2-8C47-9596-22E81F96C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8E35A-4149-9947-92D4-37D394499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8A102-7E06-9B4C-B3B5-FA2C1D46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5F82F-01DF-5740-9227-B4B7B2B36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4E7D97-F9BC-0641-A654-DB3FB60B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23BE33-E3EC-9A4A-87A1-EC7B1797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40EC5-F161-524C-9EB7-DC98F6A53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94E37-679F-FC4D-B6BB-BDF66E6B40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35B26-DA32-FC42-81F9-1E6180DD43B2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BFC51-2220-294D-AB44-7B6985CC2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6E6B5-F5D5-964E-8D9A-4CCA15574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8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zamaA@unizulu.ac.za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428DD7-175C-B449-BE83-FC79C14EC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" y="0"/>
            <a:ext cx="1218895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F763D8-9400-8941-90AB-0C7DE0843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509811"/>
            <a:ext cx="9144000" cy="2938463"/>
          </a:xfrm>
        </p:spPr>
        <p:txBody>
          <a:bodyPr>
            <a:normAutofit/>
          </a:bodyPr>
          <a:lstStyle/>
          <a:p>
            <a:pPr fontAlgn="t">
              <a:lnSpc>
                <a:spcPct val="100000"/>
              </a:lnSpc>
            </a:pPr>
            <a:b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7E48E-872A-9641-BBF1-D29BD06FC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3635" y="3294385"/>
            <a:ext cx="9144000" cy="2044382"/>
          </a:xfrm>
        </p:spPr>
        <p:txBody>
          <a:bodyPr>
            <a:normAutofit/>
          </a:bodyPr>
          <a:lstStyle/>
          <a:p>
            <a:endParaRPr lang="en-US" sz="2800" b="1" dirty="0">
              <a:solidFill>
                <a:schemeClr val="bg2"/>
              </a:solidFill>
              <a:latin typeface="Abadi" panose="020B0604020104020204" pitchFamily="34" charset="0"/>
            </a:endParaRPr>
          </a:p>
          <a:p>
            <a:endParaRPr lang="en-US" sz="2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Lecturer: Prof AT Nzama</a:t>
            </a:r>
          </a:p>
          <a:p>
            <a:endParaRPr lang="en-US" b="1" dirty="0">
              <a:latin typeface="Abadi" panose="020B0604020104020204" pitchFamily="34" charset="0"/>
            </a:endParaRPr>
          </a:p>
          <a:p>
            <a:endParaRPr lang="en-US" b="1" dirty="0">
              <a:solidFill>
                <a:schemeClr val="bg2"/>
              </a:solidFill>
              <a:latin typeface="Abadi" panose="020B0604020104020204" pitchFamily="34" charset="0"/>
            </a:endParaRPr>
          </a:p>
          <a:p>
            <a:endParaRPr lang="en-US" b="1" dirty="0">
              <a:solidFill>
                <a:schemeClr val="bg2"/>
              </a:solidFill>
              <a:latin typeface="Abadi" panose="020B0604020104020204" pitchFamily="34" charset="0"/>
            </a:endParaRPr>
          </a:p>
          <a:p>
            <a:endParaRPr lang="en-US" b="1" dirty="0">
              <a:solidFill>
                <a:schemeClr val="bg2"/>
              </a:solidFill>
              <a:latin typeface="Abadi" panose="020B0604020104020204" pitchFamily="34" charset="0"/>
            </a:endParaRPr>
          </a:p>
          <a:p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57E69B-C9E9-9DA8-E542-FA2A6691A4D6}"/>
              </a:ext>
            </a:extLst>
          </p:cNvPr>
          <p:cNvSpPr txBox="1"/>
          <p:nvPr/>
        </p:nvSpPr>
        <p:spPr>
          <a:xfrm>
            <a:off x="205483" y="1263060"/>
            <a:ext cx="11085815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HUMANITIES AND SOCIAL SCIENCES</a:t>
            </a:r>
          </a:p>
          <a:p>
            <a:pPr algn="ctr"/>
            <a:endParaRPr lang="en-US" sz="2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RECREATION AND TOURISM</a:t>
            </a:r>
          </a:p>
          <a:p>
            <a:pPr algn="ctr"/>
            <a:endParaRPr lang="en-US" sz="2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MODULES: TOURISM RESEARCH B</a:t>
            </a:r>
          </a:p>
          <a:p>
            <a:pPr algn="ctr"/>
            <a:r>
              <a:rPr lang="en-US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</a:p>
          <a:p>
            <a:pPr algn="ctr"/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838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1436"/>
            <a:ext cx="819531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GROUP WORK CLASS ACTIVITY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358589" y="618963"/>
            <a:ext cx="11447930" cy="61357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Cultural sensitivity in institutions of higher learning [BUFFALOS, LEOPARDS AND RHINOS]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South Africa, </a:t>
            </a: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ulturally diverse society, desegregation and the changes in educational systems and educational institutions (e.g. schools, universities) brought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great challenges for educators, for </a:t>
            </a:r>
            <a:r>
              <a:rPr lang="en-ZA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 the heterogeneity </a:t>
            </a: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student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population has increased, curricula have changed and a new educational legislature is being instituted. The increasing cultural diversity in educational institutions necessitates that students have to </a:t>
            </a: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mingle with other </a:t>
            </a: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 whose cultures, languages and backgrounds that are unknown to them. The same applies to lecturers.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Cultural sensitivity is perceived as a tool that can be used to foster understanding and acceptance among students and also between students and lecturers. </a:t>
            </a: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940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1436"/>
            <a:ext cx="819531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GROUP WORK CLASS ACTIVITY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358589" y="618963"/>
            <a:ext cx="11447930" cy="31643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Cultural sensitivity in institutions of higher learning [BUFFALOS, LEOPARDS AND RHINOS]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TITLE: Perceptio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ns of  1</a:t>
            </a:r>
            <a:r>
              <a:rPr lang="en-US" sz="24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year Tourism Students towards c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ultural sensitivity as a tool to foster understanding and acceptance among students in the University of Zululand. </a:t>
            </a: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72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528" y="61436"/>
            <a:ext cx="9185482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SCHEDULE OF SUBMISSIONS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475231" y="658154"/>
            <a:ext cx="11447930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 ACTIVITY 1 (MARKS: 20)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date: </a:t>
            </a: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07 August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 ACTIVITY 2    (MARKS: 30)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date: </a:t>
            </a: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 August 2023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 ACTIVITY 3  (MARKS : 10)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Collection from 15 respondents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date: </a:t>
            </a: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 August 2023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 ACTIVITY 4  (MARKS 10)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Methodology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date: </a:t>
            </a: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 September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 ACTIVITY 5  (MARKS 20)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date </a:t>
            </a: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 September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OF THE FINAL DRAFT : </a:t>
            </a:r>
            <a:r>
              <a:rPr lang="en-ZA" sz="2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Date of the exam as reflected on the UNIZULU Exam Timetable.  TOTAL:</a:t>
            </a:r>
            <a:r>
              <a:rPr kumimoji="0" lang="en-ZA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4582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528" y="61436"/>
            <a:ext cx="9185482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INDIVIDUAL ACTIVITY 1 (20)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358589" y="618963"/>
            <a:ext cx="11447930" cy="5700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3.1 Formulate and submit research topics.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  Write up first sections of the proposal: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3.2.1 Introduction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3.2.2 Rationale 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(what is motivating you to conduct this research).                                                            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3.2.3 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Statement of the problem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3.2.4 Study area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3.2.4 Aim and 3 objectives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3.2.5 Formulate 3 good research questions in line with the objectives.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In doing the above refer to  1.5, 1.6 and 1.7 in your prescribed textbook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Read the theory that is related to your topic. Read at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least 5 research articles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are related to your topic.</a:t>
            </a:r>
          </a:p>
          <a:p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date: 07</a:t>
            </a:r>
            <a:r>
              <a:rPr lang="en-ZA" sz="24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August 2023    MARKS :20</a:t>
            </a: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025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528" y="61436"/>
            <a:ext cx="9185482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INDIVIDUAL ACTIVITY 2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475231" y="658154"/>
            <a:ext cx="11447930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Design a research instrument (questionnaire)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Formulate good questions in line with the aim and the objectives of your research topic.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The questionnaire should have three sections: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 A: Biographic questions (Refer to Pg 206)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 B : 5 Questions in line with Objectives 1 (open and closed ended)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 C : 5 Questions in line with Objectives 2 (Likert Scale)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 D:  5 Questions in line with Objective 3 (Semantic differential scale)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</a:p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 to Page 206 - 209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ZA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ubmission</a:t>
            </a: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date: 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 August 2023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MARKS : 30</a:t>
            </a:r>
          </a:p>
          <a:p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Z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040484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528" y="61436"/>
            <a:ext cx="9185482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INDIVIDUAL ACTIVITY 3 – DATA COLLECTION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475231" y="658154"/>
            <a:ext cx="1144793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the research instrument (questionnaire) you designed as part of Activity 2</a:t>
            </a:r>
          </a:p>
          <a:p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 data from 15 respondents.</a:t>
            </a:r>
          </a:p>
          <a:p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Sample Size : 15</a:t>
            </a:r>
          </a:p>
          <a:p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ZA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ubmission</a:t>
            </a: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date: 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 August 2023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MARKS : 30</a:t>
            </a:r>
          </a:p>
          <a:p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53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231" y="61436"/>
            <a:ext cx="9891779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INDIVIDUAL ACTIVITY 4 - RESEARCH METHODOLOGY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475231" y="658154"/>
            <a:ext cx="11447930" cy="6095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Write up of the research methodology: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b="1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.1 Research design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.2 Target population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.3 Sampling strategy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.4 Sample size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.5 Research instrument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.6 Data analysis and interpretation [SPSS readily available at the University of Zululand]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ZA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ubmission</a:t>
            </a: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date: </a:t>
            </a:r>
            <a:r>
              <a:rPr lang="en-ZA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September 2023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MARKS : 10</a:t>
            </a:r>
          </a:p>
          <a:p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177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231" y="61436"/>
            <a:ext cx="9891779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INDIVIDUAL ACTIVITY 5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475231" y="658154"/>
            <a:ext cx="11447930" cy="6069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Write up of the following: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ETHICAL CONSIDERATIONS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POSSIBLE LIMITATIONS AND CHALLENGES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SIGNIFICANCE OF THE STUDY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LAYOUT OF THE STUDY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 RESEARCH SCHEDULE    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 CONCLUSION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 REFERENCES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ZA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ubmission</a:t>
            </a: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date: 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 September 2023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MARKS : 20</a:t>
            </a:r>
          </a:p>
          <a:p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918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231" y="61436"/>
            <a:ext cx="9891779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and FINAL DRAFT OF THE PROPOSAL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475231" y="658154"/>
            <a:ext cx="1144793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Write up of the following:</a:t>
            </a:r>
          </a:p>
          <a:p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ZA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ubmission</a:t>
            </a: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1</a:t>
            </a:r>
            <a:r>
              <a:rPr lang="en-ZA" sz="24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draft of the proposal: </a:t>
            </a:r>
            <a:r>
              <a:rPr lang="en-ZA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05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October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ZA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ubmission</a:t>
            </a: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final draft of the proposal: </a:t>
            </a:r>
            <a:r>
              <a:rPr lang="en-ZA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October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MARKS :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MARKS FOR THE ENTIRE PROPOSAL: 100</a:t>
            </a:r>
          </a:p>
          <a:p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03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1436"/>
            <a:ext cx="819531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TABLE OF CONTENTS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287676" y="826461"/>
            <a:ext cx="11731978" cy="6021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Structure of the proposal</a:t>
            </a: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Announcements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Sections of the proposal will be given to students as individual class activities.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Marks for these activities will add up to 100 which is a total mark for the proposal.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final draft of the proposal will be submitted at my office on the exam date as indicated on the UNIZULU Exam Timetable.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NB: Students who are currently on WIL will only submit the proposal to the lecturers who will be conduction the on-site WIL assessment. </a:t>
            </a: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be on par with students that are on campus and also for pacing and monitoring their progress students on WIL are encouraged to follow the submission schedule and submit by email to: </a:t>
            </a: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NzamaA@unizulu.ac.za</a:t>
            </a: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49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1436"/>
            <a:ext cx="819531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STRUCTURE OF THE PROPOSAL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571724" y="816187"/>
            <a:ext cx="11447930" cy="7925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2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INTRODUCTION</a:t>
            </a:r>
            <a:endParaRPr lang="en-ZA" sz="2400" b="1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RATIONALE (what is motivating you to conduct this research)</a:t>
            </a:r>
            <a:endParaRPr lang="en-ZA" sz="2400" b="1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 STATEMENT OF THE PROBLEM</a:t>
            </a:r>
            <a:endParaRPr lang="en-ZA" sz="2400" b="1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STUDY AREA</a:t>
            </a:r>
            <a:endParaRPr lang="en-ZA" sz="2400" b="1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 startAt="5"/>
            </a:pPr>
            <a:r>
              <a:rPr lang="en-US" sz="2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QUESTIONS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 startAt="5"/>
            </a:pPr>
            <a:r>
              <a:rPr lang="en-US" sz="2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AIM AND OBJECTIVES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 startAt="5"/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DEFINITION OF CONCEPTS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 startAt="5"/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NCEPTUAL FRAMEWORK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</a:t>
            </a:r>
            <a:r>
              <a:rPr lang="en-US" sz="2400" b="1" kern="1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LITERATURE REVIEW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99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1436"/>
            <a:ext cx="819531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STRUCTURE OF THE PROPOSAL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571724" y="816187"/>
            <a:ext cx="11447930" cy="7427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RESEARCH METHODOLOGY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.1 Research design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.2 Target population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.3 Sampling strategy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.4 Sample size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.5 Research instrument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.6 Data analysis and interpretation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 startAt="5"/>
            </a:pP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1436"/>
            <a:ext cx="819531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STRUCTURE OF THE PROPOSAL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571724" y="816187"/>
            <a:ext cx="11447930" cy="7427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ETHICAL CONSIDERATIONS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POSSIBLE LIMITATIONS AND CHALLENGES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SIGNIFICANCE OF THE STUDY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LAYOUT OF THE STUDY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 RESEARCH SCHEDULE    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 CONCLUSION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 REFERENCES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 startAt="5"/>
            </a:pP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080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1436"/>
            <a:ext cx="819531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STATEMENT OF THE PROBLEM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226031" y="558279"/>
            <a:ext cx="11428087" cy="10156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Before posing a specific research question, it is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useful to state what the research is about.</a:t>
            </a:r>
          </a:p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Example: My research sets out to determine the relationship between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class size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achievements of 1</a:t>
            </a:r>
            <a:r>
              <a:rPr lang="en-ZA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 year Tourism students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in the Department of Recreation and Tourism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statement clarifies </a:t>
            </a:r>
            <a:r>
              <a:rPr lang="en-Z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variables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in the study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size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(the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independent variable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) and </a:t>
            </a:r>
            <a:r>
              <a:rPr lang="en-Z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achievement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the dependent variable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problem statement specifies the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level of studying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for the inquiry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– 1</a:t>
            </a:r>
            <a:r>
              <a:rPr lang="en-ZA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 year students</a:t>
            </a:r>
          </a:p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statement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delimits the context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for the investigation –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Department of recreation and Tourism </a:t>
            </a:r>
          </a:p>
          <a:p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statement of the problem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clarifies the broad direction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of the research then you still need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a specific research questions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that indicates </a:t>
            </a:r>
            <a:r>
              <a:rPr lang="en-ZA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what it is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about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relationship between class size and student achievement you wish to investigate.</a:t>
            </a:r>
          </a:p>
          <a:p>
            <a:endParaRPr lang="en-ZA" b="1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r>
              <a:rPr lang="en-ZA" dirty="0"/>
              <a:t>Before </a:t>
            </a:r>
          </a:p>
        </p:txBody>
      </p:sp>
    </p:spTree>
    <p:extLst>
      <p:ext uri="{BB962C8B-B14F-4D97-AF65-F5344CB8AC3E}">
        <p14:creationId xmlns:p14="http://schemas.microsoft.com/office/powerpoint/2010/main" val="2745567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260" y="61436"/>
            <a:ext cx="942975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SIGNIFICANCE OF GOOD RESEARCH QUESTIONS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571724" y="816187"/>
            <a:ext cx="11447930" cy="6124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</a:t>
            </a:r>
            <a:r>
              <a:rPr lang="en-ZA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falls or stands </a:t>
            </a: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the quality of </a:t>
            </a:r>
            <a:r>
              <a:rPr lang="en-ZA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research question</a:t>
            </a: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which directs the actual research.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endParaRPr lang="en-ZA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TITLE: Perceptions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dependent variable)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 2</a:t>
            </a:r>
            <a:r>
              <a:rPr lang="en-US" sz="24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nd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year Tourism students towards </a:t>
            </a:r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cultural sensitivity (independent)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as a tool to mitigate tensions between hosts and visitors in KwaZulu Natal. </a:t>
            </a:r>
            <a:endParaRPr lang="en-ZA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457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1436"/>
            <a:ext cx="819531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QUALITIES OF A GOOD RESEARCH QUESTION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358589" y="618963"/>
            <a:ext cx="11447930" cy="6329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good research question has many features such as the ff: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</a:t>
            </a: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smaller classes lead to greater gains in student achievement?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Concise – focus sharply on the issue on the issue of interest.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posed in one sentence and one line. 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Clear </a:t>
            </a:r>
            <a:r>
              <a:rPr lang="en-ZA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ie</a:t>
            </a: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unambiguous  - leaving no doubt – </a:t>
            </a:r>
            <a:r>
              <a:rPr lang="en-ZA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should NOT require any further explanation.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Operationable</a:t>
            </a: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doable, </a:t>
            </a: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easy to implement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 ended – </a:t>
            </a:r>
            <a:r>
              <a:rPr lang="en-ZA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suggests no obvious answer.</a:t>
            </a:r>
            <a:endParaRPr lang="en-ZA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ly – addresses </a:t>
            </a: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pressing issues of importance at the time</a:t>
            </a: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Theoreticall</a:t>
            </a: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rich – </a:t>
            </a: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leads to other questions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Puzzle features – </a:t>
            </a:r>
            <a:r>
              <a:rPr lang="en-ZA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evokes attention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 explanatory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Grammatically corre</a:t>
            </a: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ct.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704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1436"/>
            <a:ext cx="819531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SEM GROUP WORK CLASS ACTIVITY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385481" y="558279"/>
            <a:ext cx="11268637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358589" y="618963"/>
            <a:ext cx="11447930" cy="683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Cultural sensitivity among tourists and hosts [LIONS, ELEPHANTS, DOLPHINS]</a:t>
            </a:r>
            <a:endParaRPr lang="en-ZA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a post-pandemic world, travel and tourism have been regaining popularity. With this regained popularity comes a 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renewed pressure on local hosts and sites because of increasing visiting numbers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Cultural sensitivity is perceived as a tool to mitigate tensions between hosts and visitors and promote culturally sensitive practices.</a:t>
            </a:r>
          </a:p>
          <a:p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TITLE: Perceptions (</a:t>
            </a:r>
            <a:r>
              <a:rPr lang="en-US" sz="28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independent)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of 2</a:t>
            </a:r>
            <a:r>
              <a:rPr lang="en-US" sz="2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nd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year Tourism students towards </a:t>
            </a:r>
            <a:r>
              <a:rPr lang="en-US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cultural sensitivity (independent) </a:t>
            </a:r>
            <a:r>
              <a:rPr lang="en-US" sz="28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(dependent)</a:t>
            </a:r>
            <a:r>
              <a:rPr lang="en-US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as a tool to mitigate tensions between </a:t>
            </a:r>
            <a:r>
              <a:rPr lang="en-US" sz="28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hosts (dependent)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and </a:t>
            </a:r>
            <a:r>
              <a:rPr lang="en-US" sz="28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visitors (independent)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 KwaZulu Natal. </a:t>
            </a:r>
            <a:endParaRPr lang="en-ZA" sz="2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ZA" sz="2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177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4551</TotalTime>
  <Words>1399</Words>
  <Application>Microsoft Office PowerPoint</Application>
  <PresentationFormat>Widescreen</PresentationFormat>
  <Paragraphs>442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Abadi</vt:lpstr>
      <vt:lpstr>Arial</vt:lpstr>
      <vt:lpstr>Calibri</vt:lpstr>
      <vt:lpstr>Calibri Light</vt:lpstr>
      <vt:lpstr>Office Theme</vt:lpstr>
      <vt:lpstr> </vt:lpstr>
      <vt:lpstr>TABLE OF CONTENTS</vt:lpstr>
      <vt:lpstr>STRUCTURE OF THE PROPOSAL</vt:lpstr>
      <vt:lpstr>STRUCTURE OF THE PROPOSAL</vt:lpstr>
      <vt:lpstr>STRUCTURE OF THE PROPOSAL</vt:lpstr>
      <vt:lpstr>STATEMENT OF THE PROBLEM</vt:lpstr>
      <vt:lpstr>SIGNIFICANCE OF GOOD RESEARCH QUESTIONS</vt:lpstr>
      <vt:lpstr>QUALITIES OF A GOOD RESEARCH QUESTION</vt:lpstr>
      <vt:lpstr>1ST SEM GROUP WORK CLASS ACTIVITY </vt:lpstr>
      <vt:lpstr>GROUP WORK CLASS ACTIVITY </vt:lpstr>
      <vt:lpstr>GROUP WORK CLASS ACTIVITY </vt:lpstr>
      <vt:lpstr>  SCHEDULE OF SUBMISSIONS </vt:lpstr>
      <vt:lpstr>INDIVIDUAL ACTIVITY 1 (20)</vt:lpstr>
      <vt:lpstr>  INDIVIDUAL ACTIVITY 2 </vt:lpstr>
      <vt:lpstr>  INDIVIDUAL ACTIVITY 3 – DATA COLLECTION </vt:lpstr>
      <vt:lpstr>  INDIVIDUAL ACTIVITY 4 - RESEARCH METHODOLOGY </vt:lpstr>
      <vt:lpstr>  INDIVIDUAL ACTIVITY 5  </vt:lpstr>
      <vt:lpstr>  1st and FINAL DRAFT OF THE PROPOSAL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goes here</dc:title>
  <dc:creator>Microsoft Office User</dc:creator>
  <cp:lastModifiedBy>Antonia Thandi Nzama</cp:lastModifiedBy>
  <cp:revision>27</cp:revision>
  <dcterms:created xsi:type="dcterms:W3CDTF">2022-03-12T12:43:04Z</dcterms:created>
  <dcterms:modified xsi:type="dcterms:W3CDTF">2023-08-03T09:48:13Z</dcterms:modified>
</cp:coreProperties>
</file>