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Lst>
  <p:notesMasterIdLst>
    <p:notesMasterId r:id="rId41"/>
  </p:notesMasterIdLst>
  <p:sldIdLst>
    <p:sldId id="342" r:id="rId2"/>
    <p:sldId id="343" r:id="rId3"/>
    <p:sldId id="344" r:id="rId4"/>
    <p:sldId id="345" r:id="rId5"/>
    <p:sldId id="346" r:id="rId6"/>
    <p:sldId id="347" r:id="rId7"/>
    <p:sldId id="348" r:id="rId8"/>
    <p:sldId id="349" r:id="rId9"/>
    <p:sldId id="350" r:id="rId10"/>
    <p:sldId id="351" r:id="rId11"/>
    <p:sldId id="352" r:id="rId12"/>
    <p:sldId id="353" r:id="rId13"/>
    <p:sldId id="354" r:id="rId14"/>
    <p:sldId id="355" r:id="rId15"/>
    <p:sldId id="356" r:id="rId16"/>
    <p:sldId id="357" r:id="rId17"/>
    <p:sldId id="358" r:id="rId18"/>
    <p:sldId id="359" r:id="rId19"/>
    <p:sldId id="360" r:id="rId20"/>
    <p:sldId id="361" r:id="rId21"/>
    <p:sldId id="362" r:id="rId22"/>
    <p:sldId id="363" r:id="rId23"/>
    <p:sldId id="364" r:id="rId24"/>
    <p:sldId id="365" r:id="rId25"/>
    <p:sldId id="366" r:id="rId26"/>
    <p:sldId id="367" r:id="rId27"/>
    <p:sldId id="368" r:id="rId28"/>
    <p:sldId id="369" r:id="rId29"/>
    <p:sldId id="370" r:id="rId30"/>
    <p:sldId id="371" r:id="rId31"/>
    <p:sldId id="372" r:id="rId32"/>
    <p:sldId id="373" r:id="rId33"/>
    <p:sldId id="377" r:id="rId34"/>
    <p:sldId id="374" r:id="rId35"/>
    <p:sldId id="375" r:id="rId36"/>
    <p:sldId id="376" r:id="rId37"/>
    <p:sldId id="378" r:id="rId38"/>
    <p:sldId id="379" r:id="rId39"/>
    <p:sldId id="380" r:id="rId40"/>
  </p:sldIdLst>
  <p:sldSz cx="9144000" cy="6858000" type="screen4x3"/>
  <p:notesSz cx="6858000" cy="9144000"/>
  <p:custDataLst>
    <p:tags r:id="rId42"/>
  </p:custDataLst>
  <p:defaultTextStyle>
    <a:defPPr>
      <a:defRPr lang="en-US"/>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4" autoAdjust="0"/>
    <p:restoredTop sz="89822" autoAdjust="0"/>
  </p:normalViewPr>
  <p:slideViewPr>
    <p:cSldViewPr>
      <p:cViewPr varScale="1">
        <p:scale>
          <a:sx n="62" d="100"/>
          <a:sy n="62" d="100"/>
        </p:scale>
        <p:origin x="1400" y="36"/>
      </p:cViewPr>
      <p:guideLst>
        <p:guide orient="horz" pos="2160"/>
        <p:guide pos="2880"/>
      </p:guideLst>
    </p:cSldViewPr>
  </p:slideViewPr>
  <p:outlineViewPr>
    <p:cViewPr>
      <p:scale>
        <a:sx n="33" d="100"/>
        <a:sy n="33" d="100"/>
      </p:scale>
      <p:origin x="0" y="17058"/>
    </p:cViewPr>
  </p:outlineViewPr>
  <p:notesTextViewPr>
    <p:cViewPr>
      <p:scale>
        <a:sx n="100" d="100"/>
        <a:sy n="100" d="100"/>
      </p:scale>
      <p:origin x="0" y="0"/>
    </p:cViewPr>
  </p:notesTextViewPr>
  <p:sorterViewPr>
    <p:cViewPr>
      <p:scale>
        <a:sx n="100" d="100"/>
        <a:sy n="100" d="100"/>
      </p:scale>
      <p:origin x="0" y="916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Arial" charset="0"/>
                <a:ea typeface="ＭＳ Ｐゴシック" pitchFamily="-109" charset="-128"/>
                <a:cs typeface="+mn-cs"/>
              </a:defRPr>
            </a:lvl1pPr>
          </a:lstStyle>
          <a:p>
            <a:pPr>
              <a:defRPr/>
            </a:pPr>
            <a:endParaRPr lang="en-US" dirty="0"/>
          </a:p>
        </p:txBody>
      </p:sp>
      <p:sp>
        <p:nvSpPr>
          <p:cNvPr id="3" name="Date Placeholder 2">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anose="020B0604020202020204" pitchFamily="34" charset="0"/>
              </a:defRPr>
            </a:lvl1pPr>
          </a:lstStyle>
          <a:p>
            <a:pPr>
              <a:defRPr/>
            </a:pPr>
            <a:fld id="{0BC942DF-85CB-46E0-879B-DBB35C8EBB57}" type="datetime1">
              <a:rPr lang="en-US" altLang="en-US"/>
              <a:pPr>
                <a:defRPr/>
              </a:pPr>
              <a:t>3/30/2021</a:t>
            </a:fld>
            <a:endParaRPr lang="en-US" altLang="en-US" dirty="0"/>
          </a:p>
        </p:txBody>
      </p:sp>
      <p:sp>
        <p:nvSpPr>
          <p:cNvPr id="4" name="Slide Image Placeholder 3">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dirty="0"/>
          </a:p>
        </p:txBody>
      </p:sp>
      <p:sp>
        <p:nvSpPr>
          <p:cNvPr id="5" name="Notes Placeholder 4">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p:cNvPr>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Arial" charset="0"/>
                <a:ea typeface="ＭＳ Ｐゴシック" pitchFamily="-109" charset="-128"/>
                <a:cs typeface="+mn-cs"/>
              </a:defRPr>
            </a:lvl1pPr>
          </a:lstStyle>
          <a:p>
            <a:pPr>
              <a:defRPr/>
            </a:pPr>
            <a:endParaRPr lang="en-US" dirty="0"/>
          </a:p>
        </p:txBody>
      </p:sp>
      <p:sp>
        <p:nvSpPr>
          <p:cNvPr id="7" name="Slide Number Placeholder 6">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67E38205-7D16-4EB5-81F4-AE6DDA8E23B3}" type="slidenum">
              <a:rPr lang="en-US" altLang="en-US"/>
              <a:pPr>
                <a:defRPr/>
              </a:pPr>
              <a:t>‹#›</a:t>
            </a:fld>
            <a:endParaRPr lang="en-US" altLang="en-US" dirty="0"/>
          </a:p>
        </p:txBody>
      </p:sp>
    </p:spTree>
    <p:extLst>
      <p:ext uri="{BB962C8B-B14F-4D97-AF65-F5344CB8AC3E}">
        <p14:creationId xmlns:p14="http://schemas.microsoft.com/office/powerpoint/2010/main" val="3930758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solidFill>
                  <a:srgbClr val="FF0000"/>
                </a:solidFill>
              </a:rPr>
              <a:t>Figure 8.1 </a:t>
            </a:r>
            <a:r>
              <a:rPr lang="en-US" altLang="en-US" dirty="0" smtClean="0">
                <a:solidFill>
                  <a:srgbClr val="FF0000"/>
                </a:solidFill>
                <a:latin typeface="Arial" charset="0"/>
              </a:rPr>
              <a:t>Children grow steadily taller and heavier until puberty, when they experience a rapid increase known as the adolescent growth spurt.  </a:t>
            </a:r>
          </a:p>
          <a:p>
            <a:endParaRPr lang="en-US" altLang="en-US" dirty="0" smtClean="0"/>
          </a:p>
        </p:txBody>
      </p:sp>
      <p:sp>
        <p:nvSpPr>
          <p:cNvPr id="4" name="Slide Number Placeholder 3"/>
          <p:cNvSpPr>
            <a:spLocks noGrp="1"/>
          </p:cNvSpPr>
          <p:nvPr>
            <p:ph type="sldNum" sz="quarter" idx="10"/>
          </p:nvPr>
        </p:nvSpPr>
        <p:spPr/>
        <p:txBody>
          <a:bodyPr/>
          <a:lstStyle/>
          <a:p>
            <a:pPr>
              <a:defRPr/>
            </a:pPr>
            <a:fld id="{67E38205-7D16-4EB5-81F4-AE6DDA8E23B3}" type="slidenum">
              <a:rPr lang="en-US" altLang="en-US" smtClean="0"/>
              <a:pPr>
                <a:defRPr/>
              </a:pPr>
              <a:t>4</a:t>
            </a:fld>
            <a:endParaRPr lang="en-US" altLang="en-US" dirty="0"/>
          </a:p>
        </p:txBody>
      </p:sp>
    </p:spTree>
    <p:extLst>
      <p:ext uri="{BB962C8B-B14F-4D97-AF65-F5344CB8AC3E}">
        <p14:creationId xmlns:p14="http://schemas.microsoft.com/office/powerpoint/2010/main" val="34685348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solidFill>
                  <a:srgbClr val="FF0000"/>
                </a:solidFill>
              </a:rPr>
              <a:t>Figure 8.2 </a:t>
            </a:r>
            <a:r>
              <a:rPr lang="en-US" altLang="en-US" dirty="0" smtClean="0">
                <a:solidFill>
                  <a:srgbClr val="FF0000"/>
                </a:solidFill>
                <a:latin typeface="Arial" charset="0"/>
              </a:rPr>
              <a:t>The events that make up puberty typically start about two years earlier in girls than in boys.  </a:t>
            </a:r>
          </a:p>
          <a:p>
            <a:endParaRPr lang="en-US" altLang="en-US" dirty="0" smtClean="0"/>
          </a:p>
          <a:p>
            <a:endParaRPr lang="en-US" dirty="0"/>
          </a:p>
        </p:txBody>
      </p:sp>
      <p:sp>
        <p:nvSpPr>
          <p:cNvPr id="4" name="Slide Number Placeholder 3"/>
          <p:cNvSpPr>
            <a:spLocks noGrp="1"/>
          </p:cNvSpPr>
          <p:nvPr>
            <p:ph type="sldNum" sz="quarter" idx="10"/>
          </p:nvPr>
        </p:nvSpPr>
        <p:spPr/>
        <p:txBody>
          <a:bodyPr/>
          <a:lstStyle/>
          <a:p>
            <a:pPr>
              <a:defRPr/>
            </a:pPr>
            <a:fld id="{67E38205-7D16-4EB5-81F4-AE6DDA8E23B3}" type="slidenum">
              <a:rPr lang="en-US" altLang="en-US" smtClean="0"/>
              <a:pPr>
                <a:defRPr/>
              </a:pPr>
              <a:t>6</a:t>
            </a:fld>
            <a:endParaRPr lang="en-US" altLang="en-US" dirty="0"/>
          </a:p>
        </p:txBody>
      </p:sp>
    </p:spTree>
    <p:extLst>
      <p:ext uri="{BB962C8B-B14F-4D97-AF65-F5344CB8AC3E}">
        <p14:creationId xmlns:p14="http://schemas.microsoft.com/office/powerpoint/2010/main" val="3066418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8" name="Content Placeholder 7"/>
          <p:cNvSpPr>
            <a:spLocks noGrp="1"/>
          </p:cNvSpPr>
          <p:nvPr>
            <p:ph sz="quarter" idx="10"/>
          </p:nvPr>
        </p:nvSpPr>
        <p:spPr>
          <a:xfrm>
            <a:off x="2133600" y="6324600"/>
            <a:ext cx="5181600" cy="457200"/>
          </a:xfrm>
        </p:spPr>
        <p:txBody>
          <a:bodyPr>
            <a:noAutofit/>
          </a:bodyPr>
          <a:lstStyle>
            <a:lvl1pPr>
              <a:defRPr sz="1200"/>
            </a:lvl1pPr>
            <a:lvl2pPr>
              <a:defRPr sz="1200"/>
            </a:lvl2pPr>
            <a:lvl3pPr>
              <a:defRPr sz="12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335630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extBox 3"/>
          <p:cNvSpPr txBox="1">
            <a:spLocks noChangeArrowheads="1"/>
          </p:cNvSpPr>
          <p:nvPr userDrawn="1"/>
        </p:nvSpPr>
        <p:spPr bwMode="auto">
          <a:xfrm>
            <a:off x="1508125" y="6491288"/>
            <a:ext cx="64928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a:spcBef>
                <a:spcPts val="0"/>
              </a:spcBef>
              <a:defRPr/>
            </a:pPr>
            <a:r>
              <a:rPr lang="en-US" sz="1200" dirty="0" smtClean="0"/>
              <a:t>© 2019 Cengage. All rights reserved.</a:t>
            </a:r>
            <a:endParaRPr lang="en-US" sz="1200" dirty="0"/>
          </a:p>
        </p:txBody>
      </p:sp>
      <p:sp>
        <p:nvSpPr>
          <p:cNvPr id="3" name="Content Placeholder 2"/>
          <p:cNvSpPr>
            <a:spLocks noGrp="1"/>
          </p:cNvSpPr>
          <p:nvPr>
            <p:ph idx="1"/>
          </p:nvPr>
        </p:nvSpPr>
        <p:spPr>
          <a:xfrm>
            <a:off x="457200" y="1447800"/>
            <a:ext cx="8305800" cy="2011363"/>
          </a:xfrm>
        </p:spPr>
        <p:txBody>
          <a:bodyPr/>
          <a:lstStyle>
            <a:lvl1pPr>
              <a:defRPr sz="2800"/>
            </a:lvl1pPr>
            <a:lvl2pPr>
              <a:defRPr sz="2400"/>
            </a:lvl2pPr>
            <a:lvl3pPr>
              <a:defRPr sz="20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itle 4"/>
          <p:cNvSpPr>
            <a:spLocks noGrp="1"/>
          </p:cNvSpPr>
          <p:nvPr>
            <p:ph type="title"/>
          </p:nvPr>
        </p:nvSpPr>
        <p:spPr/>
        <p:txBody>
          <a:bodyPr/>
          <a:lstStyle/>
          <a:p>
            <a:r>
              <a:rPr lang="en-US" smtClean="0"/>
              <a:t>Click to edit Master title style</a:t>
            </a:r>
            <a:endParaRPr lang="en-US"/>
          </a:p>
        </p:txBody>
      </p:sp>
      <p:sp>
        <p:nvSpPr>
          <p:cNvPr id="7" name="Content Placeholder 6"/>
          <p:cNvSpPr>
            <a:spLocks noGrp="1"/>
          </p:cNvSpPr>
          <p:nvPr>
            <p:ph sz="quarter" idx="10"/>
          </p:nvPr>
        </p:nvSpPr>
        <p:spPr>
          <a:xfrm>
            <a:off x="830262" y="4419600"/>
            <a:ext cx="7848600" cy="114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330559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752600" y="228600"/>
            <a:ext cx="693420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28" name="Picture 3"/>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676400" y="1028700"/>
            <a:ext cx="74676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2"/>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48088" y="79307"/>
            <a:ext cx="1629294" cy="12906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70" r:id="rId1"/>
    <p:sldLayoutId id="2147483672" r:id="rId2"/>
  </p:sldLayoutIdLst>
  <p:hf sldNum="0" hdr="0" dt="0"/>
  <p:txStyles>
    <p:titleStyle>
      <a:lvl1pPr algn="ctr" rtl="0" eaLnBrk="0" fontAlgn="base" hangingPunct="0">
        <a:spcBef>
          <a:spcPct val="0"/>
        </a:spcBef>
        <a:spcAft>
          <a:spcPct val="0"/>
        </a:spcAft>
        <a:defRPr sz="3600" kern="1200">
          <a:solidFill>
            <a:schemeClr val="tx1"/>
          </a:solidFill>
          <a:latin typeface="Arial" pitchFamily="34" charset="0"/>
          <a:ea typeface="+mj-ea"/>
          <a:cs typeface="Arial" pitchFamily="34" charset="0"/>
        </a:defRPr>
      </a:lvl1pPr>
      <a:lvl2pPr algn="ctr" rtl="0" eaLnBrk="0" fontAlgn="base" hangingPunct="0">
        <a:spcBef>
          <a:spcPct val="0"/>
        </a:spcBef>
        <a:spcAft>
          <a:spcPct val="0"/>
        </a:spcAft>
        <a:defRPr sz="3600">
          <a:solidFill>
            <a:schemeClr val="tx1"/>
          </a:solidFill>
          <a:latin typeface="Arial" charset="0"/>
          <a:cs typeface="Arial" charset="0"/>
        </a:defRPr>
      </a:lvl2pPr>
      <a:lvl3pPr algn="ctr" rtl="0" eaLnBrk="0" fontAlgn="base" hangingPunct="0">
        <a:spcBef>
          <a:spcPct val="0"/>
        </a:spcBef>
        <a:spcAft>
          <a:spcPct val="0"/>
        </a:spcAft>
        <a:defRPr sz="3600">
          <a:solidFill>
            <a:schemeClr val="tx1"/>
          </a:solidFill>
          <a:latin typeface="Arial" charset="0"/>
          <a:cs typeface="Arial" charset="0"/>
        </a:defRPr>
      </a:lvl3pPr>
      <a:lvl4pPr algn="ctr" rtl="0" eaLnBrk="0" fontAlgn="base" hangingPunct="0">
        <a:spcBef>
          <a:spcPct val="0"/>
        </a:spcBef>
        <a:spcAft>
          <a:spcPct val="0"/>
        </a:spcAft>
        <a:defRPr sz="3600">
          <a:solidFill>
            <a:schemeClr val="tx1"/>
          </a:solidFill>
          <a:latin typeface="Arial" charset="0"/>
          <a:cs typeface="Arial" charset="0"/>
        </a:defRPr>
      </a:lvl4pPr>
      <a:lvl5pPr algn="ctr" rtl="0" eaLnBrk="0" fontAlgn="base" hangingPunct="0">
        <a:spcBef>
          <a:spcPct val="0"/>
        </a:spcBef>
        <a:spcAft>
          <a:spcPct val="0"/>
        </a:spcAft>
        <a:defRPr sz="3600">
          <a:solidFill>
            <a:schemeClr val="tx1"/>
          </a:solidFill>
          <a:latin typeface="Arial" charset="0"/>
          <a:cs typeface="Arial" charset="0"/>
        </a:defRPr>
      </a:lvl5pPr>
      <a:lvl6pPr marL="457200" algn="ctr" rtl="0" fontAlgn="base">
        <a:spcBef>
          <a:spcPct val="0"/>
        </a:spcBef>
        <a:spcAft>
          <a:spcPct val="0"/>
        </a:spcAft>
        <a:defRPr sz="3600">
          <a:solidFill>
            <a:schemeClr val="tx1"/>
          </a:solidFill>
          <a:latin typeface="Arial" charset="0"/>
          <a:cs typeface="Arial" charset="0"/>
        </a:defRPr>
      </a:lvl6pPr>
      <a:lvl7pPr marL="914400" algn="ctr" rtl="0" fontAlgn="base">
        <a:spcBef>
          <a:spcPct val="0"/>
        </a:spcBef>
        <a:spcAft>
          <a:spcPct val="0"/>
        </a:spcAft>
        <a:defRPr sz="3600">
          <a:solidFill>
            <a:schemeClr val="tx1"/>
          </a:solidFill>
          <a:latin typeface="Arial" charset="0"/>
          <a:cs typeface="Arial" charset="0"/>
        </a:defRPr>
      </a:lvl7pPr>
      <a:lvl8pPr marL="1371600" algn="ctr" rtl="0" fontAlgn="base">
        <a:spcBef>
          <a:spcPct val="0"/>
        </a:spcBef>
        <a:spcAft>
          <a:spcPct val="0"/>
        </a:spcAft>
        <a:defRPr sz="3600">
          <a:solidFill>
            <a:schemeClr val="tx1"/>
          </a:solidFill>
          <a:latin typeface="Arial" charset="0"/>
          <a:cs typeface="Arial" charset="0"/>
        </a:defRPr>
      </a:lvl8pPr>
      <a:lvl9pPr marL="1828800" algn="ctr" rtl="0" fontAlgn="base">
        <a:spcBef>
          <a:spcPct val="0"/>
        </a:spcBef>
        <a:spcAft>
          <a:spcPct val="0"/>
        </a:spcAft>
        <a:defRPr sz="3600">
          <a:solidFill>
            <a:schemeClr val="tx1"/>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noChangeArrowheads="1"/>
          </p:cNvSpPr>
          <p:nvPr>
            <p:ph type="ctrTitle"/>
          </p:nvPr>
        </p:nvSpPr>
        <p:spPr>
          <a:xfrm>
            <a:off x="685800" y="2366963"/>
            <a:ext cx="7772400" cy="1214437"/>
          </a:xfrm>
        </p:spPr>
        <p:txBody>
          <a:bodyPr/>
          <a:lstStyle/>
          <a:p>
            <a:r>
              <a:rPr lang="en-US" altLang="en-US" sz="4000" b="1" dirty="0"/>
              <a:t>Chapter Eight</a:t>
            </a:r>
            <a:endParaRPr lang="en-US" altLang="en-US" sz="4000" b="1" dirty="0" smtClean="0">
              <a:latin typeface="Arial" charset="0"/>
              <a:cs typeface="Arial" charset="0"/>
            </a:endParaRPr>
          </a:p>
        </p:txBody>
      </p:sp>
      <p:sp>
        <p:nvSpPr>
          <p:cNvPr id="3075" name="Subtitle 2"/>
          <p:cNvSpPr>
            <a:spLocks noGrp="1"/>
          </p:cNvSpPr>
          <p:nvPr>
            <p:ph type="subTitle" idx="1"/>
          </p:nvPr>
        </p:nvSpPr>
        <p:spPr>
          <a:xfrm>
            <a:off x="242888" y="3657600"/>
            <a:ext cx="8686800" cy="1828800"/>
          </a:xfrm>
        </p:spPr>
        <p:txBody>
          <a:bodyPr anchor="ctr"/>
          <a:lstStyle/>
          <a:p>
            <a:pPr>
              <a:defRPr/>
            </a:pPr>
            <a:r>
              <a:rPr lang="en-US" sz="3600" dirty="0">
                <a:solidFill>
                  <a:schemeClr val="tx1"/>
                </a:solidFill>
                <a:ea typeface="ＭＳ Ｐゴシック" charset="0"/>
                <a:cs typeface="ＭＳ Ｐゴシック" charset="0"/>
              </a:rPr>
              <a:t>Rites of Passage: Physical and Cognitive Development in Adolescence</a:t>
            </a:r>
            <a:endParaRPr lang="en-US" sz="3600" dirty="0">
              <a:solidFill>
                <a:schemeClr val="tx1"/>
              </a:solidFill>
            </a:endParaRPr>
          </a:p>
        </p:txBody>
      </p:sp>
      <p:sp>
        <p:nvSpPr>
          <p:cNvPr id="3076" name="Content Placeholder 1"/>
          <p:cNvSpPr>
            <a:spLocks noGrp="1"/>
          </p:cNvSpPr>
          <p:nvPr>
            <p:ph sz="quarter" idx="10"/>
          </p:nvPr>
        </p:nvSpPr>
        <p:spPr/>
        <p:txBody>
          <a:bodyPr anchor="ctr"/>
          <a:lstStyle/>
          <a:p>
            <a:pPr marL="0" indent="0" algn="ctr">
              <a:spcBef>
                <a:spcPct val="0"/>
              </a:spcBef>
              <a:buFont typeface="Arial" charset="0"/>
              <a:buNone/>
            </a:pPr>
            <a:r>
              <a:rPr lang="en-US" dirty="0" smtClean="0">
                <a:latin typeface="Arial" charset="0"/>
                <a:cs typeface="Arial" charset="0"/>
              </a:rPr>
              <a:t>© 2019 Cengage. All rights reserved.</a:t>
            </a:r>
          </a:p>
        </p:txBody>
      </p:sp>
    </p:spTree>
    <p:extLst>
      <p:ext uri="{BB962C8B-B14F-4D97-AF65-F5344CB8AC3E}">
        <p14:creationId xmlns:p14="http://schemas.microsoft.com/office/powerpoint/2010/main" val="21275920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2044" y="63674"/>
            <a:ext cx="7215756" cy="1054368"/>
          </a:xfrm>
        </p:spPr>
        <p:txBody>
          <a:bodyPr/>
          <a:lstStyle/>
          <a:p>
            <a:r>
              <a:rPr lang="en-US" altLang="en-US" dirty="0"/>
              <a:t>Mechanisms of </a:t>
            </a:r>
            <a:r>
              <a:rPr lang="en-US" altLang="en-US" dirty="0" smtClean="0"/>
              <a:t>Maturation (2 of 2)</a:t>
            </a:r>
            <a:endParaRPr lang="en-US" dirty="0"/>
          </a:p>
        </p:txBody>
      </p:sp>
      <p:sp>
        <p:nvSpPr>
          <p:cNvPr id="3" name="Content Placeholder 2"/>
          <p:cNvSpPr>
            <a:spLocks noGrp="1"/>
          </p:cNvSpPr>
          <p:nvPr>
            <p:ph idx="1"/>
          </p:nvPr>
        </p:nvSpPr>
        <p:spPr>
          <a:xfrm>
            <a:off x="457200" y="1447800"/>
            <a:ext cx="8229600" cy="4800600"/>
          </a:xfrm>
        </p:spPr>
        <p:txBody>
          <a:bodyPr/>
          <a:lstStyle/>
          <a:p>
            <a:r>
              <a:rPr lang="en-US" altLang="en-US" sz="2600" dirty="0"/>
              <a:t>Menarche occurs earlier in countries or SES levels where nutrition and healthcare are better</a:t>
            </a:r>
          </a:p>
          <a:p>
            <a:r>
              <a:rPr lang="en-US" altLang="en-US" sz="2600" dirty="0"/>
              <a:t>Girls start menarche earlier when stressed (e.g., when mothers had harshly punished them or had stressful relationships themselves) </a:t>
            </a:r>
          </a:p>
        </p:txBody>
      </p:sp>
    </p:spTree>
    <p:extLst>
      <p:ext uri="{BB962C8B-B14F-4D97-AF65-F5344CB8AC3E}">
        <p14:creationId xmlns:p14="http://schemas.microsoft.com/office/powerpoint/2010/main" val="28865264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2044" y="63674"/>
            <a:ext cx="7215756" cy="1054368"/>
          </a:xfrm>
        </p:spPr>
        <p:txBody>
          <a:bodyPr/>
          <a:lstStyle/>
          <a:p>
            <a:r>
              <a:rPr lang="en-US" altLang="en-US" dirty="0"/>
              <a:t>Psychological Impact of Puberty</a:t>
            </a:r>
            <a:endParaRPr lang="en-US" dirty="0"/>
          </a:p>
        </p:txBody>
      </p:sp>
      <p:sp>
        <p:nvSpPr>
          <p:cNvPr id="3" name="Content Placeholder 2"/>
          <p:cNvSpPr>
            <a:spLocks noGrp="1"/>
          </p:cNvSpPr>
          <p:nvPr>
            <p:ph idx="1"/>
          </p:nvPr>
        </p:nvSpPr>
        <p:spPr>
          <a:xfrm>
            <a:off x="228600" y="1524000"/>
            <a:ext cx="8763000" cy="4495800"/>
          </a:xfrm>
        </p:spPr>
        <p:txBody>
          <a:bodyPr/>
          <a:lstStyle/>
          <a:p>
            <a:r>
              <a:rPr lang="en-US" altLang="en-US" sz="2600" dirty="0"/>
              <a:t>Body image</a:t>
            </a:r>
          </a:p>
          <a:p>
            <a:pPr lvl="1"/>
            <a:r>
              <a:rPr lang="en-US" altLang="en-US" dirty="0"/>
              <a:t>Girls are more critical of their appearance and are likely to be dissatisfied  </a:t>
            </a:r>
          </a:p>
          <a:p>
            <a:pPr lvl="2">
              <a:buFont typeface="Wingdings" pitchFamily="2" charset="2"/>
              <a:buChar char="§"/>
            </a:pPr>
            <a:r>
              <a:rPr lang="en-US" altLang="en-US" sz="2200" dirty="0"/>
              <a:t>Especially when friends often discuss appearance</a:t>
            </a:r>
          </a:p>
          <a:p>
            <a:pPr lvl="1"/>
            <a:r>
              <a:rPr lang="en-US" altLang="en-US" dirty="0"/>
              <a:t>Boys are more likely to be pleased with appearance</a:t>
            </a:r>
          </a:p>
          <a:p>
            <a:pPr lvl="2">
              <a:buFont typeface="Wingdings" pitchFamily="2" charset="2"/>
              <a:buChar char="§"/>
            </a:pPr>
            <a:r>
              <a:rPr lang="en-US" altLang="en-US" sz="2200" dirty="0"/>
              <a:t>Most displeased when falling short of an idealized masculine body image</a:t>
            </a:r>
          </a:p>
          <a:p>
            <a:pPr lvl="2">
              <a:buFont typeface="Wingdings" pitchFamily="2" charset="2"/>
              <a:buChar char="§"/>
            </a:pPr>
            <a:r>
              <a:rPr lang="en-US" altLang="en-US" sz="2200" dirty="0"/>
              <a:t>Peers aren't</a:t>
            </a:r>
            <a:r>
              <a:rPr lang="en-US" altLang="ja-JP" sz="2200" dirty="0"/>
              <a:t> the source of </a:t>
            </a:r>
            <a:r>
              <a:rPr lang="en-US" altLang="ja-JP" sz="2200" dirty="0" smtClean="0"/>
              <a:t>displeasure</a:t>
            </a:r>
            <a:endParaRPr lang="en-US" altLang="en-US" sz="2200" dirty="0"/>
          </a:p>
        </p:txBody>
      </p:sp>
    </p:spTree>
    <p:extLst>
      <p:ext uri="{BB962C8B-B14F-4D97-AF65-F5344CB8AC3E}">
        <p14:creationId xmlns:p14="http://schemas.microsoft.com/office/powerpoint/2010/main" val="796550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2044" y="63674"/>
            <a:ext cx="7215756" cy="1054368"/>
          </a:xfrm>
        </p:spPr>
        <p:txBody>
          <a:bodyPr/>
          <a:lstStyle/>
          <a:p>
            <a:r>
              <a:rPr lang="en-US" altLang="en-US" dirty="0"/>
              <a:t>Response to Menarche and Spermarche</a:t>
            </a:r>
            <a:endParaRPr lang="en-US" dirty="0"/>
          </a:p>
        </p:txBody>
      </p:sp>
      <p:sp>
        <p:nvSpPr>
          <p:cNvPr id="3" name="Content Placeholder 2"/>
          <p:cNvSpPr>
            <a:spLocks noGrp="1"/>
          </p:cNvSpPr>
          <p:nvPr>
            <p:ph idx="1"/>
          </p:nvPr>
        </p:nvSpPr>
        <p:spPr>
          <a:xfrm>
            <a:off x="457200" y="1447800"/>
            <a:ext cx="8382000" cy="4495800"/>
          </a:xfrm>
        </p:spPr>
        <p:txBody>
          <a:bodyPr/>
          <a:lstStyle/>
          <a:p>
            <a:r>
              <a:rPr lang="en-US" altLang="en-US" sz="2600" dirty="0"/>
              <a:t>Girls usually share the news with mothers right away and later with friends</a:t>
            </a:r>
          </a:p>
          <a:p>
            <a:pPr lvl="1"/>
            <a:r>
              <a:rPr lang="en-US" altLang="en-US" dirty="0"/>
              <a:t>Traditional societies publicly celebrate menarche, but not industrialized ones</a:t>
            </a:r>
          </a:p>
          <a:p>
            <a:r>
              <a:rPr lang="en-US" altLang="en-US" sz="2600" dirty="0"/>
              <a:t>Less is known about boys</a:t>
            </a:r>
            <a:r>
              <a:rPr lang="fr-FR" altLang="ja-JP" sz="2600" dirty="0"/>
              <a:t>’</a:t>
            </a:r>
            <a:r>
              <a:rPr lang="en-US" altLang="ja-JP" sz="2600" dirty="0"/>
              <a:t> reactions to spermarche</a:t>
            </a:r>
          </a:p>
          <a:p>
            <a:pPr lvl="1"/>
            <a:r>
              <a:rPr lang="en-US" altLang="en-US" dirty="0"/>
              <a:t>Feel more positively if prepared for it (e.g., by reading)</a:t>
            </a:r>
          </a:p>
          <a:p>
            <a:pPr lvl="1"/>
            <a:r>
              <a:rPr lang="en-US" altLang="en-US" dirty="0"/>
              <a:t>Rarely tell parents and </a:t>
            </a:r>
            <a:r>
              <a:rPr lang="en-US" altLang="en-US" dirty="0" smtClean="0"/>
              <a:t>friends</a:t>
            </a:r>
            <a:endParaRPr lang="en-US" altLang="en-US" dirty="0"/>
          </a:p>
        </p:txBody>
      </p:sp>
    </p:spTree>
    <p:extLst>
      <p:ext uri="{BB962C8B-B14F-4D97-AF65-F5344CB8AC3E}">
        <p14:creationId xmlns:p14="http://schemas.microsoft.com/office/powerpoint/2010/main" val="12019253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2044" y="63674"/>
            <a:ext cx="7215756" cy="1054368"/>
          </a:xfrm>
        </p:spPr>
        <p:txBody>
          <a:bodyPr/>
          <a:lstStyle/>
          <a:p>
            <a:r>
              <a:rPr lang="en-US" altLang="en-US" dirty="0"/>
              <a:t>Moodiness</a:t>
            </a:r>
            <a:endParaRPr lang="en-US" dirty="0"/>
          </a:p>
        </p:txBody>
      </p:sp>
      <p:sp>
        <p:nvSpPr>
          <p:cNvPr id="3" name="Content Placeholder 2"/>
          <p:cNvSpPr>
            <a:spLocks noGrp="1"/>
          </p:cNvSpPr>
          <p:nvPr>
            <p:ph idx="1"/>
          </p:nvPr>
        </p:nvSpPr>
        <p:spPr>
          <a:xfrm>
            <a:off x="457200" y="1447800"/>
            <a:ext cx="8077200" cy="4800600"/>
          </a:xfrm>
        </p:spPr>
        <p:txBody>
          <a:bodyPr/>
          <a:lstStyle/>
          <a:p>
            <a:r>
              <a:rPr lang="en-US" altLang="en-US" sz="2600" dirty="0"/>
              <a:t>Rapid increases in hormones related to greater irritability and impulsivity, but not moodiness</a:t>
            </a:r>
          </a:p>
          <a:p>
            <a:pPr lvl="1"/>
            <a:r>
              <a:rPr lang="en-US" altLang="en-US" dirty="0"/>
              <a:t>Mood shifts are more often associated with changes in activities and social settings</a:t>
            </a:r>
            <a:endParaRPr lang="en-US" altLang="en-US" sz="2000" dirty="0"/>
          </a:p>
          <a:p>
            <a:pPr lvl="1"/>
            <a:r>
              <a:rPr lang="en-US" altLang="en-US" dirty="0"/>
              <a:t>Teens are more likely to report being in a good mood when with friends or when recreating and a bad mood when in adult-regulated </a:t>
            </a:r>
            <a:r>
              <a:rPr lang="en-US" altLang="en-US" dirty="0" smtClean="0"/>
              <a:t>settings</a:t>
            </a:r>
            <a:endParaRPr lang="en-US" altLang="en-US" sz="2000" dirty="0"/>
          </a:p>
        </p:txBody>
      </p:sp>
    </p:spTree>
    <p:extLst>
      <p:ext uri="{BB962C8B-B14F-4D97-AF65-F5344CB8AC3E}">
        <p14:creationId xmlns:p14="http://schemas.microsoft.com/office/powerpoint/2010/main" val="15029146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2044" y="63674"/>
            <a:ext cx="7215756" cy="1054368"/>
          </a:xfrm>
        </p:spPr>
        <p:txBody>
          <a:bodyPr/>
          <a:lstStyle/>
          <a:p>
            <a:r>
              <a:rPr lang="en-US" altLang="en-US" dirty="0"/>
              <a:t>Rate of Maturation</a:t>
            </a:r>
            <a:endParaRPr lang="en-US" dirty="0"/>
          </a:p>
        </p:txBody>
      </p:sp>
      <p:sp>
        <p:nvSpPr>
          <p:cNvPr id="3" name="Content Placeholder 2"/>
          <p:cNvSpPr>
            <a:spLocks noGrp="1"/>
          </p:cNvSpPr>
          <p:nvPr>
            <p:ph idx="1"/>
          </p:nvPr>
        </p:nvSpPr>
        <p:spPr>
          <a:xfrm>
            <a:off x="457200" y="1447800"/>
            <a:ext cx="8382000" cy="4648200"/>
          </a:xfrm>
        </p:spPr>
        <p:txBody>
          <a:bodyPr/>
          <a:lstStyle/>
          <a:p>
            <a:r>
              <a:rPr lang="en-US" altLang="en-US" sz="2600" dirty="0"/>
              <a:t>Early </a:t>
            </a:r>
            <a:r>
              <a:rPr lang="en-US" altLang="en-US" sz="2600" dirty="0" smtClean="0"/>
              <a:t>maturer:</a:t>
            </a:r>
            <a:r>
              <a:rPr lang="en-US" altLang="en-US" sz="2600" baseline="0" dirty="0" smtClean="0"/>
              <a:t> </a:t>
            </a:r>
            <a:r>
              <a:rPr lang="en-US" altLang="en-US" sz="2600" dirty="0" smtClean="0"/>
              <a:t>11 </a:t>
            </a:r>
            <a:r>
              <a:rPr lang="en-US" altLang="en-US" sz="2600" dirty="0"/>
              <a:t>(boys); 9 (girls)</a:t>
            </a:r>
          </a:p>
          <a:p>
            <a:r>
              <a:rPr lang="en-US" altLang="en-US" sz="2600" dirty="0"/>
              <a:t>Late maturer: 15–16 (boys); 14–15 (girls) </a:t>
            </a:r>
          </a:p>
          <a:p>
            <a:r>
              <a:rPr lang="en-US" altLang="en-US" sz="2600" dirty="0"/>
              <a:t>Early maturation</a:t>
            </a:r>
            <a:r>
              <a:rPr lang="fr-FR" altLang="ja-JP" sz="2600" dirty="0"/>
              <a:t>’</a:t>
            </a:r>
            <a:r>
              <a:rPr lang="en-US" altLang="ja-JP" sz="2600" dirty="0"/>
              <a:t>s effects on girls</a:t>
            </a:r>
            <a:r>
              <a:rPr lang="fr-FR" altLang="ja-JP" sz="2600" dirty="0"/>
              <a:t>’</a:t>
            </a:r>
            <a:r>
              <a:rPr lang="en-US" altLang="ja-JP" sz="2600" dirty="0"/>
              <a:t> sexual activity varies among U.S. ethnic groups</a:t>
            </a:r>
          </a:p>
          <a:p>
            <a:r>
              <a:rPr lang="en-US" altLang="en-US" sz="2600" dirty="0"/>
              <a:t>Late transition to puberty has few long-lasting effects for boys or </a:t>
            </a:r>
            <a:r>
              <a:rPr lang="en-US" altLang="en-US" sz="2600" dirty="0" smtClean="0"/>
              <a:t>girls</a:t>
            </a:r>
            <a:endParaRPr lang="en-US" altLang="en-US" sz="2600" dirty="0"/>
          </a:p>
        </p:txBody>
      </p:sp>
    </p:spTree>
    <p:extLst>
      <p:ext uri="{BB962C8B-B14F-4D97-AF65-F5344CB8AC3E}">
        <p14:creationId xmlns:p14="http://schemas.microsoft.com/office/powerpoint/2010/main" val="30403813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2044" y="63674"/>
            <a:ext cx="7215756" cy="1054368"/>
          </a:xfrm>
        </p:spPr>
        <p:txBody>
          <a:bodyPr/>
          <a:lstStyle/>
          <a:p>
            <a:r>
              <a:rPr lang="en-US" altLang="en-US" dirty="0"/>
              <a:t>Rate of Maturation: Girls</a:t>
            </a:r>
            <a:endParaRPr lang="en-US" dirty="0"/>
          </a:p>
        </p:txBody>
      </p:sp>
      <p:sp>
        <p:nvSpPr>
          <p:cNvPr id="3" name="Content Placeholder 2"/>
          <p:cNvSpPr>
            <a:spLocks noGrp="1"/>
          </p:cNvSpPr>
          <p:nvPr>
            <p:ph idx="1"/>
          </p:nvPr>
        </p:nvSpPr>
        <p:spPr>
          <a:xfrm>
            <a:off x="457200" y="1447800"/>
            <a:ext cx="8382000" cy="4800600"/>
          </a:xfrm>
        </p:spPr>
        <p:txBody>
          <a:bodyPr/>
          <a:lstStyle/>
          <a:p>
            <a:r>
              <a:rPr lang="en-US" altLang="en-US" sz="2600" dirty="0"/>
              <a:t>Girls who mature early often </a:t>
            </a:r>
          </a:p>
          <a:p>
            <a:pPr lvl="1"/>
            <a:r>
              <a:rPr lang="en-US" altLang="en-US" dirty="0"/>
              <a:t>lack self-confidence, less popular, more likely to be depressed and have behavior problems</a:t>
            </a:r>
          </a:p>
          <a:p>
            <a:pPr lvl="1"/>
            <a:r>
              <a:rPr lang="en-US" altLang="en-US" dirty="0"/>
              <a:t>pressured into sex early and become mothers while still teenagers (Poverty)</a:t>
            </a:r>
          </a:p>
          <a:p>
            <a:r>
              <a:rPr lang="en-US" altLang="en-US" sz="2600" dirty="0"/>
              <a:t>Boys who mature early are at risk for</a:t>
            </a:r>
          </a:p>
          <a:p>
            <a:pPr lvl="1"/>
            <a:r>
              <a:rPr lang="en-US" altLang="en-US" dirty="0"/>
              <a:t>depression, substance abuse, participation  in early sexual activity</a:t>
            </a:r>
            <a:endParaRPr lang="en-US" altLang="en-US" sz="2000" dirty="0"/>
          </a:p>
        </p:txBody>
      </p:sp>
    </p:spTree>
    <p:extLst>
      <p:ext uri="{BB962C8B-B14F-4D97-AF65-F5344CB8AC3E}">
        <p14:creationId xmlns:p14="http://schemas.microsoft.com/office/powerpoint/2010/main" val="12802946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2044" y="63674"/>
            <a:ext cx="7215756" cy="1054368"/>
          </a:xfrm>
        </p:spPr>
        <p:txBody>
          <a:bodyPr/>
          <a:lstStyle/>
          <a:p>
            <a:r>
              <a:rPr lang="en-US" altLang="en-US" dirty="0"/>
              <a:t>8.2 </a:t>
            </a:r>
            <a:r>
              <a:rPr lang="en-US" altLang="en-US" dirty="0" smtClean="0"/>
              <a:t>Health: Learning </a:t>
            </a:r>
            <a:r>
              <a:rPr lang="en-US" altLang="en-US" dirty="0"/>
              <a:t>Objectives</a:t>
            </a:r>
            <a:endParaRPr lang="en-US" dirty="0"/>
          </a:p>
        </p:txBody>
      </p:sp>
      <p:sp>
        <p:nvSpPr>
          <p:cNvPr id="3" name="Content Placeholder 2"/>
          <p:cNvSpPr>
            <a:spLocks noGrp="1"/>
          </p:cNvSpPr>
          <p:nvPr>
            <p:ph idx="1"/>
          </p:nvPr>
        </p:nvSpPr>
        <p:spPr>
          <a:xfrm>
            <a:off x="457200" y="1417637"/>
            <a:ext cx="8229600" cy="4602163"/>
          </a:xfrm>
        </p:spPr>
        <p:txBody>
          <a:bodyPr/>
          <a:lstStyle/>
          <a:p>
            <a:r>
              <a:rPr lang="en-US" altLang="en-US" sz="2600" dirty="0"/>
              <a:t>What are the elements of a healthy diet for adolescents? Why do some adolescents suffer from eating disorders?</a:t>
            </a:r>
          </a:p>
          <a:p>
            <a:r>
              <a:rPr lang="en-US" altLang="en-US" sz="2600" dirty="0"/>
              <a:t>Do adolescents get enough exercise? What are the pros and cons of participating in sports in high school?</a:t>
            </a:r>
          </a:p>
          <a:p>
            <a:r>
              <a:rPr lang="en-US" altLang="en-US" sz="2600" dirty="0"/>
              <a:t>What are common obstacles to healthy growth in adolescence</a:t>
            </a:r>
            <a:r>
              <a:rPr lang="en-US" altLang="en-US" sz="2600" dirty="0" smtClean="0"/>
              <a:t>?</a:t>
            </a:r>
            <a:endParaRPr lang="en-US" altLang="en-US" sz="2600" dirty="0"/>
          </a:p>
        </p:txBody>
      </p:sp>
    </p:spTree>
    <p:extLst>
      <p:ext uri="{BB962C8B-B14F-4D97-AF65-F5344CB8AC3E}">
        <p14:creationId xmlns:p14="http://schemas.microsoft.com/office/powerpoint/2010/main" val="40406105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2044" y="63674"/>
            <a:ext cx="7215756" cy="1054368"/>
          </a:xfrm>
        </p:spPr>
        <p:txBody>
          <a:bodyPr/>
          <a:lstStyle/>
          <a:p>
            <a:r>
              <a:rPr lang="en-US" altLang="en-US" dirty="0"/>
              <a:t>Nutrition</a:t>
            </a:r>
            <a:endParaRPr lang="en-US" dirty="0"/>
          </a:p>
        </p:txBody>
      </p:sp>
      <p:sp>
        <p:nvSpPr>
          <p:cNvPr id="3" name="Content Placeholder 2"/>
          <p:cNvSpPr>
            <a:spLocks noGrp="1"/>
          </p:cNvSpPr>
          <p:nvPr>
            <p:ph idx="1"/>
          </p:nvPr>
        </p:nvSpPr>
        <p:spPr>
          <a:xfrm>
            <a:off x="457200" y="1447800"/>
            <a:ext cx="8382000" cy="4724400"/>
          </a:xfrm>
        </p:spPr>
        <p:txBody>
          <a:bodyPr/>
          <a:lstStyle/>
          <a:p>
            <a:r>
              <a:rPr lang="en-US" altLang="en-US" sz="2600" dirty="0"/>
              <a:t>Puberty brings special nutritional needs, including hemoglobin (for increased muscle mass and menstruation), iron, and calcium.</a:t>
            </a:r>
          </a:p>
          <a:p>
            <a:pPr lvl="1"/>
            <a:r>
              <a:rPr lang="en-US" altLang="en-US" dirty="0"/>
              <a:t>Without adequate iron, teens are often listless and moody.</a:t>
            </a:r>
            <a:endParaRPr lang="en-US" altLang="en-US" sz="2000" dirty="0"/>
          </a:p>
          <a:p>
            <a:pPr lvl="1"/>
            <a:r>
              <a:rPr lang="en-US" altLang="en-US" dirty="0"/>
              <a:t>Without adequate calcium, bones may not develop fully, placing them at risk later in life for osteoporosis</a:t>
            </a:r>
            <a:r>
              <a:rPr lang="en-US" altLang="en-US" dirty="0" smtClean="0"/>
              <a:t>.</a:t>
            </a:r>
            <a:endParaRPr lang="en-US" altLang="en-US" sz="2000" dirty="0"/>
          </a:p>
        </p:txBody>
      </p:sp>
    </p:spTree>
    <p:extLst>
      <p:ext uri="{BB962C8B-B14F-4D97-AF65-F5344CB8AC3E}">
        <p14:creationId xmlns:p14="http://schemas.microsoft.com/office/powerpoint/2010/main" val="1531234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2044" y="63674"/>
            <a:ext cx="7215756" cy="1054368"/>
          </a:xfrm>
        </p:spPr>
        <p:txBody>
          <a:bodyPr/>
          <a:lstStyle/>
          <a:p>
            <a:r>
              <a:rPr lang="en-US" altLang="en-US" dirty="0"/>
              <a:t>Obesity</a:t>
            </a:r>
            <a:endParaRPr lang="en-US" dirty="0"/>
          </a:p>
        </p:txBody>
      </p:sp>
      <p:sp>
        <p:nvSpPr>
          <p:cNvPr id="3" name="Content Placeholder 2"/>
          <p:cNvSpPr>
            <a:spLocks noGrp="1"/>
          </p:cNvSpPr>
          <p:nvPr>
            <p:ph idx="1"/>
          </p:nvPr>
        </p:nvSpPr>
        <p:spPr>
          <a:xfrm>
            <a:off x="457200" y="1447800"/>
            <a:ext cx="8382000" cy="4572000"/>
          </a:xfrm>
        </p:spPr>
        <p:txBody>
          <a:bodyPr/>
          <a:lstStyle/>
          <a:p>
            <a:r>
              <a:rPr lang="en-US" altLang="en-US" sz="2600" dirty="0"/>
              <a:t>Using BMI, 1 out of every 5 teens is overweight</a:t>
            </a:r>
          </a:p>
          <a:p>
            <a:r>
              <a:rPr lang="en-US" altLang="en-US" sz="2600" dirty="0"/>
              <a:t>Overweight teens are unpopular, have low self-esteem, and put health at risk (e.g., high blood pressure, diabetes)</a:t>
            </a:r>
          </a:p>
          <a:p>
            <a:r>
              <a:rPr lang="en-US" altLang="en-US" sz="2600" dirty="0"/>
              <a:t>Genes may influence obesity </a:t>
            </a:r>
          </a:p>
          <a:p>
            <a:r>
              <a:rPr lang="en-US" altLang="en-US" sz="2600" dirty="0"/>
              <a:t>TV affects eating via ads about tasty, fatty foods</a:t>
            </a:r>
          </a:p>
          <a:p>
            <a:r>
              <a:rPr lang="en-US" altLang="en-US" sz="2600" dirty="0"/>
              <a:t>Parents affect eating habits by stressing external more than internal eating </a:t>
            </a:r>
            <a:r>
              <a:rPr lang="en-US" altLang="en-US" sz="2600" dirty="0" smtClean="0"/>
              <a:t>signals</a:t>
            </a:r>
            <a:endParaRPr lang="en-US" altLang="en-US" sz="2600" dirty="0"/>
          </a:p>
        </p:txBody>
      </p:sp>
    </p:spTree>
    <p:extLst>
      <p:ext uri="{BB962C8B-B14F-4D97-AF65-F5344CB8AC3E}">
        <p14:creationId xmlns:p14="http://schemas.microsoft.com/office/powerpoint/2010/main" val="2335450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2044" y="63674"/>
            <a:ext cx="7215756" cy="1054368"/>
          </a:xfrm>
        </p:spPr>
        <p:txBody>
          <a:bodyPr/>
          <a:lstStyle/>
          <a:p>
            <a:r>
              <a:rPr lang="en-US" altLang="en-US" dirty="0"/>
              <a:t>Obese Youths Can Lose Weight</a:t>
            </a:r>
            <a:endParaRPr lang="en-US" dirty="0"/>
          </a:p>
        </p:txBody>
      </p:sp>
      <p:sp>
        <p:nvSpPr>
          <p:cNvPr id="3" name="Content Placeholder 2"/>
          <p:cNvSpPr>
            <a:spLocks noGrp="1"/>
          </p:cNvSpPr>
          <p:nvPr>
            <p:ph idx="1"/>
          </p:nvPr>
        </p:nvSpPr>
        <p:spPr>
          <a:xfrm>
            <a:off x="457200" y="1447800"/>
            <a:ext cx="8305800" cy="4648200"/>
          </a:xfrm>
        </p:spPr>
        <p:txBody>
          <a:bodyPr/>
          <a:lstStyle/>
          <a:p>
            <a:r>
              <a:rPr lang="en-US" altLang="en-US" sz="2600" dirty="0"/>
              <a:t>Successful interventions focus on setting and monitoring goals about eating, exercise, and sedentary behavior</a:t>
            </a:r>
          </a:p>
          <a:p>
            <a:r>
              <a:rPr lang="en-US" altLang="en-US" sz="2600" dirty="0"/>
              <a:t>Parents are trained to: </a:t>
            </a:r>
          </a:p>
          <a:p>
            <a:pPr lvl="1"/>
            <a:r>
              <a:rPr lang="en-US" altLang="en-US" dirty="0"/>
              <a:t>help children set realistic eating goals and </a:t>
            </a:r>
            <a:r>
              <a:rPr lang="en-US" altLang="en-US" dirty="0" smtClean="0"/>
              <a:t>use behavioral </a:t>
            </a:r>
            <a:r>
              <a:rPr lang="en-US" altLang="en-US" dirty="0"/>
              <a:t>principles to help children meet their goals</a:t>
            </a:r>
            <a:endParaRPr lang="en-US" altLang="en-US" sz="2000" dirty="0"/>
          </a:p>
          <a:p>
            <a:r>
              <a:rPr lang="en-US" altLang="en-US" sz="2600" dirty="0"/>
              <a:t>After losing weight, many still are overweight</a:t>
            </a:r>
          </a:p>
          <a:p>
            <a:r>
              <a:rPr lang="en-US" altLang="en-US" sz="2600" dirty="0"/>
              <a:t>It is best to prevent rather than </a:t>
            </a:r>
            <a:r>
              <a:rPr lang="en-US" altLang="en-US" sz="2600" dirty="0" smtClean="0"/>
              <a:t>intervene</a:t>
            </a:r>
            <a:endParaRPr lang="en-US" altLang="en-US" sz="2600" dirty="0"/>
          </a:p>
        </p:txBody>
      </p:sp>
    </p:spTree>
    <p:extLst>
      <p:ext uri="{BB962C8B-B14F-4D97-AF65-F5344CB8AC3E}">
        <p14:creationId xmlns:p14="http://schemas.microsoft.com/office/powerpoint/2010/main" val="2901760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057400" y="48800"/>
            <a:ext cx="6934200" cy="1075562"/>
          </a:xfrm>
        </p:spPr>
        <p:txBody>
          <a:bodyPr/>
          <a:lstStyle/>
          <a:p>
            <a:r>
              <a:rPr lang="en-US" altLang="en-US" dirty="0"/>
              <a:t>8.1 Pubertal </a:t>
            </a:r>
            <a:r>
              <a:rPr lang="en-US" altLang="en-US" dirty="0" smtClean="0"/>
              <a:t>Changes:</a:t>
            </a:r>
            <a:r>
              <a:rPr lang="en-US" altLang="en-US" dirty="0"/>
              <a:t> </a:t>
            </a:r>
            <a:r>
              <a:rPr lang="en-US" altLang="en-US" dirty="0" smtClean="0"/>
              <a:t>Learning </a:t>
            </a:r>
            <a:r>
              <a:rPr lang="en-US" altLang="en-US" dirty="0"/>
              <a:t>Objectives</a:t>
            </a:r>
            <a:endParaRPr lang="en-US" dirty="0"/>
          </a:p>
        </p:txBody>
      </p:sp>
      <p:sp>
        <p:nvSpPr>
          <p:cNvPr id="5" name="Content Placeholder 4"/>
          <p:cNvSpPr>
            <a:spLocks noGrp="1"/>
          </p:cNvSpPr>
          <p:nvPr>
            <p:ph idx="1"/>
          </p:nvPr>
        </p:nvSpPr>
        <p:spPr>
          <a:xfrm>
            <a:off x="457200" y="1447800"/>
            <a:ext cx="8305800" cy="4724400"/>
          </a:xfrm>
        </p:spPr>
        <p:txBody>
          <a:bodyPr/>
          <a:lstStyle/>
          <a:p>
            <a:r>
              <a:rPr lang="en-US" altLang="en-US" sz="2600" dirty="0"/>
              <a:t>What physical changes during adolescence mark the transition to a mature young adult?</a:t>
            </a:r>
          </a:p>
          <a:p>
            <a:r>
              <a:rPr lang="en-US" altLang="en-US" sz="2600" dirty="0"/>
              <a:t>What factors cause the physical changes associated with puberty? </a:t>
            </a:r>
          </a:p>
          <a:p>
            <a:r>
              <a:rPr lang="en-US" altLang="en-US" sz="2600" dirty="0"/>
              <a:t>How do physical changes affect adolescents</a:t>
            </a:r>
            <a:r>
              <a:rPr lang="fr-FR" altLang="ja-JP" sz="2600" dirty="0"/>
              <a:t>’</a:t>
            </a:r>
            <a:r>
              <a:rPr lang="en-US" altLang="ja-JP" sz="2600" dirty="0"/>
              <a:t> psychological development</a:t>
            </a:r>
            <a:r>
              <a:rPr lang="en-US" altLang="ja-JP" sz="2600" dirty="0" smtClean="0"/>
              <a:t>?</a:t>
            </a:r>
            <a:endParaRPr lang="en-US" altLang="ja-JP" sz="2600" dirty="0"/>
          </a:p>
        </p:txBody>
      </p:sp>
    </p:spTree>
    <p:extLst>
      <p:ext uri="{BB962C8B-B14F-4D97-AF65-F5344CB8AC3E}">
        <p14:creationId xmlns:p14="http://schemas.microsoft.com/office/powerpoint/2010/main" val="22997100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2044" y="63674"/>
            <a:ext cx="7215756" cy="1054368"/>
          </a:xfrm>
        </p:spPr>
        <p:txBody>
          <a:bodyPr/>
          <a:lstStyle/>
          <a:p>
            <a:r>
              <a:rPr lang="en-US" altLang="en-US" dirty="0"/>
              <a:t>Anorexia and </a:t>
            </a:r>
            <a:r>
              <a:rPr lang="en-US" altLang="en-US" dirty="0" smtClean="0"/>
              <a:t>Bulimia (1 of 3)</a:t>
            </a:r>
            <a:endParaRPr lang="en-US" dirty="0"/>
          </a:p>
        </p:txBody>
      </p:sp>
      <p:sp>
        <p:nvSpPr>
          <p:cNvPr id="3" name="Content Placeholder 2"/>
          <p:cNvSpPr>
            <a:spLocks noGrp="1"/>
          </p:cNvSpPr>
          <p:nvPr>
            <p:ph idx="1"/>
          </p:nvPr>
        </p:nvSpPr>
        <p:spPr>
          <a:xfrm>
            <a:off x="457200" y="1447800"/>
            <a:ext cx="8229600" cy="4572000"/>
          </a:xfrm>
        </p:spPr>
        <p:txBody>
          <a:bodyPr/>
          <a:lstStyle/>
          <a:p>
            <a:r>
              <a:rPr lang="en-US" altLang="en-US" sz="2600" b="1" dirty="0"/>
              <a:t>Anorexia nervosa </a:t>
            </a:r>
            <a:r>
              <a:rPr lang="en-US" altLang="en-US" sz="2600" dirty="0"/>
              <a:t>is a disorder marked by a persistent refusal to eat and an irrational fear of being overweight  </a:t>
            </a:r>
          </a:p>
          <a:p>
            <a:pPr lvl="1"/>
            <a:r>
              <a:rPr lang="en-US" altLang="en-US" dirty="0"/>
              <a:t>Individuals with anorexia nervosa have a grossly distorted image of their own body and claim to be overweight despite being painfully thin</a:t>
            </a:r>
          </a:p>
          <a:p>
            <a:pPr lvl="1"/>
            <a:r>
              <a:rPr lang="en-US" altLang="en-US" dirty="0"/>
              <a:t>This is a very serious disorder, and it can lead to death if </a:t>
            </a:r>
            <a:r>
              <a:rPr lang="en-US" altLang="en-US" dirty="0" smtClean="0"/>
              <a:t>untreated</a:t>
            </a:r>
            <a:endParaRPr lang="en-US" altLang="en-US" dirty="0"/>
          </a:p>
        </p:txBody>
      </p:sp>
    </p:spTree>
    <p:extLst>
      <p:ext uri="{BB962C8B-B14F-4D97-AF65-F5344CB8AC3E}">
        <p14:creationId xmlns:p14="http://schemas.microsoft.com/office/powerpoint/2010/main" val="23930329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2044" y="63674"/>
            <a:ext cx="7215756" cy="1054368"/>
          </a:xfrm>
        </p:spPr>
        <p:txBody>
          <a:bodyPr/>
          <a:lstStyle/>
          <a:p>
            <a:r>
              <a:rPr lang="en-US" altLang="en-US" dirty="0"/>
              <a:t>Anorexia and Bulimia </a:t>
            </a:r>
            <a:r>
              <a:rPr lang="en-US" altLang="en-US" dirty="0" smtClean="0"/>
              <a:t>(2 </a:t>
            </a:r>
            <a:r>
              <a:rPr lang="en-US" altLang="en-US" dirty="0"/>
              <a:t>of 3)</a:t>
            </a:r>
            <a:endParaRPr lang="en-US" dirty="0"/>
          </a:p>
        </p:txBody>
      </p:sp>
      <p:sp>
        <p:nvSpPr>
          <p:cNvPr id="3" name="Content Placeholder 2"/>
          <p:cNvSpPr>
            <a:spLocks noGrp="1"/>
          </p:cNvSpPr>
          <p:nvPr>
            <p:ph idx="1"/>
          </p:nvPr>
        </p:nvSpPr>
        <p:spPr>
          <a:xfrm>
            <a:off x="457200" y="1447800"/>
            <a:ext cx="8305800" cy="4572000"/>
          </a:xfrm>
        </p:spPr>
        <p:txBody>
          <a:bodyPr/>
          <a:lstStyle/>
          <a:p>
            <a:r>
              <a:rPr lang="en-US" altLang="en-US" sz="2600" b="1" dirty="0"/>
              <a:t>Bulimia nervosa</a:t>
            </a:r>
            <a:r>
              <a:rPr lang="en-US" altLang="en-US" sz="2600" dirty="0"/>
              <a:t> involves alternating between periods of binge eating and purging through self-induced vomiting or with laxatives  </a:t>
            </a:r>
          </a:p>
          <a:p>
            <a:pPr lvl="1"/>
            <a:r>
              <a:rPr lang="en-US" altLang="en-US" dirty="0"/>
              <a:t>During binge eating, adolescents with bulimia consume two days’ worth of calories in two hours or less</a:t>
            </a:r>
          </a:p>
          <a:p>
            <a:pPr lvl="1"/>
            <a:r>
              <a:rPr lang="en-US" altLang="en-US" dirty="0"/>
              <a:t>Purging once or twice daily</a:t>
            </a:r>
          </a:p>
        </p:txBody>
      </p:sp>
    </p:spTree>
    <p:extLst>
      <p:ext uri="{BB962C8B-B14F-4D97-AF65-F5344CB8AC3E}">
        <p14:creationId xmlns:p14="http://schemas.microsoft.com/office/powerpoint/2010/main" val="36727476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2044" y="63674"/>
            <a:ext cx="7215756" cy="1054368"/>
          </a:xfrm>
        </p:spPr>
        <p:txBody>
          <a:bodyPr/>
          <a:lstStyle/>
          <a:p>
            <a:r>
              <a:rPr lang="en-US" altLang="en-US" dirty="0"/>
              <a:t>Anorexia and Bulimia </a:t>
            </a:r>
            <a:r>
              <a:rPr lang="en-US" altLang="en-US" dirty="0" smtClean="0"/>
              <a:t>(3 </a:t>
            </a:r>
            <a:r>
              <a:rPr lang="en-US" altLang="en-US" dirty="0"/>
              <a:t>of 3)</a:t>
            </a:r>
            <a:endParaRPr lang="en-US" dirty="0"/>
          </a:p>
        </p:txBody>
      </p:sp>
      <p:sp>
        <p:nvSpPr>
          <p:cNvPr id="3" name="Content Placeholder 2"/>
          <p:cNvSpPr>
            <a:spLocks noGrp="1"/>
          </p:cNvSpPr>
          <p:nvPr>
            <p:ph idx="1"/>
          </p:nvPr>
        </p:nvSpPr>
        <p:spPr>
          <a:xfrm>
            <a:off x="457200" y="1447800"/>
            <a:ext cx="8229600" cy="4495800"/>
          </a:xfrm>
        </p:spPr>
        <p:txBody>
          <a:bodyPr/>
          <a:lstStyle/>
          <a:p>
            <a:r>
              <a:rPr lang="en-US" altLang="en-US" sz="2600" dirty="0"/>
              <a:t>Contributing factors to both disorders:</a:t>
            </a:r>
          </a:p>
          <a:p>
            <a:pPr lvl="1"/>
            <a:r>
              <a:rPr lang="en-US" altLang="en-US" dirty="0"/>
              <a:t>heredity</a:t>
            </a:r>
          </a:p>
          <a:p>
            <a:pPr lvl="1"/>
            <a:r>
              <a:rPr lang="en-US" altLang="en-US" dirty="0"/>
              <a:t>psychosocial factors</a:t>
            </a:r>
          </a:p>
          <a:p>
            <a:pPr lvl="2">
              <a:buFont typeface="Wingdings" pitchFamily="2" charset="2"/>
              <a:buChar char="§"/>
            </a:pPr>
            <a:r>
              <a:rPr lang="en-US" altLang="en-US" sz="2200" dirty="0"/>
              <a:t> Adverse life experiences, negative self-esteem, mood or anxiety disorders</a:t>
            </a:r>
          </a:p>
          <a:p>
            <a:pPr lvl="2">
              <a:buFont typeface="Wingdings" pitchFamily="2" charset="2"/>
              <a:buChar char="§"/>
            </a:pPr>
            <a:r>
              <a:rPr lang="en-US" altLang="en-US" sz="2200" dirty="0"/>
              <a:t>Over concern about one’s body and weight (boys: muscular) and dieting</a:t>
            </a:r>
          </a:p>
          <a:p>
            <a:pPr lvl="2">
              <a:buFont typeface="Wingdings" pitchFamily="2" charset="2"/>
              <a:buChar char="§"/>
            </a:pPr>
            <a:r>
              <a:rPr lang="en-US" altLang="en-US" sz="2200" dirty="0"/>
              <a:t>Internalizing the thin body image that is often thought to be ideal in Western cultures</a:t>
            </a:r>
          </a:p>
        </p:txBody>
      </p:sp>
    </p:spTree>
    <p:extLst>
      <p:ext uri="{BB962C8B-B14F-4D97-AF65-F5344CB8AC3E}">
        <p14:creationId xmlns:p14="http://schemas.microsoft.com/office/powerpoint/2010/main" val="14809329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2044" y="63674"/>
            <a:ext cx="7215756" cy="1054368"/>
          </a:xfrm>
        </p:spPr>
        <p:txBody>
          <a:bodyPr/>
          <a:lstStyle/>
          <a:p>
            <a:r>
              <a:rPr lang="en-US" altLang="en-US" dirty="0"/>
              <a:t>Physical Fitness</a:t>
            </a:r>
            <a:endParaRPr lang="en-US" dirty="0"/>
          </a:p>
        </p:txBody>
      </p:sp>
      <p:sp>
        <p:nvSpPr>
          <p:cNvPr id="3" name="Content Placeholder 2"/>
          <p:cNvSpPr>
            <a:spLocks noGrp="1"/>
          </p:cNvSpPr>
          <p:nvPr>
            <p:ph idx="1"/>
          </p:nvPr>
        </p:nvSpPr>
        <p:spPr>
          <a:xfrm>
            <a:off x="457200" y="1447800"/>
            <a:ext cx="8229600" cy="4572000"/>
          </a:xfrm>
        </p:spPr>
        <p:txBody>
          <a:bodyPr/>
          <a:lstStyle/>
          <a:p>
            <a:r>
              <a:rPr lang="en-US" altLang="en-US" sz="2600" dirty="0"/>
              <a:t>Regular activity: 30 minutes of exercise, at least three times a week; pace should keep  adolescent</a:t>
            </a:r>
            <a:r>
              <a:rPr lang="fr-FR" altLang="ja-JP" sz="2600" dirty="0"/>
              <a:t>’</a:t>
            </a:r>
            <a:r>
              <a:rPr lang="en-US" altLang="ja-JP" sz="2600" dirty="0"/>
              <a:t>s heart rate at ~140 beats/min </a:t>
            </a:r>
          </a:p>
          <a:p>
            <a:r>
              <a:rPr lang="en-US" altLang="en-US" sz="2600" dirty="0"/>
              <a:t>Many adolescents engage in organized sports, which have been shown to enhance self-esteem and initiative </a:t>
            </a:r>
          </a:p>
          <a:p>
            <a:pPr lvl="1"/>
            <a:r>
              <a:rPr lang="en-US" altLang="en-US" dirty="0"/>
              <a:t>Sports can also lead to injuries, use of performance-enhancing drugs, and antisocial </a:t>
            </a:r>
            <a:r>
              <a:rPr lang="en-US" altLang="en-US" dirty="0" smtClean="0"/>
              <a:t>behavior</a:t>
            </a:r>
            <a:endParaRPr lang="en-US" altLang="en-US" sz="2000" dirty="0"/>
          </a:p>
        </p:txBody>
      </p:sp>
    </p:spTree>
    <p:extLst>
      <p:ext uri="{BB962C8B-B14F-4D97-AF65-F5344CB8AC3E}">
        <p14:creationId xmlns:p14="http://schemas.microsoft.com/office/powerpoint/2010/main" val="41063310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2044" y="63674"/>
            <a:ext cx="7215756" cy="1054368"/>
          </a:xfrm>
        </p:spPr>
        <p:txBody>
          <a:bodyPr/>
          <a:lstStyle/>
          <a:p>
            <a:r>
              <a:rPr lang="en-US" altLang="en-US" dirty="0"/>
              <a:t>Threats to Adolescent </a:t>
            </a:r>
            <a:r>
              <a:rPr lang="en-US" altLang="en-US" dirty="0" smtClean="0"/>
              <a:t>Well-Being (1 of 3)</a:t>
            </a:r>
            <a:endParaRPr lang="en-US" dirty="0"/>
          </a:p>
        </p:txBody>
      </p:sp>
      <p:sp>
        <p:nvSpPr>
          <p:cNvPr id="3" name="Content Placeholder 2"/>
          <p:cNvSpPr>
            <a:spLocks noGrp="1"/>
          </p:cNvSpPr>
          <p:nvPr>
            <p:ph idx="1"/>
          </p:nvPr>
        </p:nvSpPr>
        <p:spPr>
          <a:xfrm>
            <a:off x="457200" y="1524000"/>
            <a:ext cx="8305800" cy="4572000"/>
          </a:xfrm>
        </p:spPr>
        <p:txBody>
          <a:bodyPr/>
          <a:lstStyle/>
          <a:p>
            <a:r>
              <a:rPr lang="en-US" altLang="en-US" sz="2600" dirty="0"/>
              <a:t>Every year, approximately one adolescent out of 2,000 dies, usually from an accident.</a:t>
            </a:r>
          </a:p>
          <a:p>
            <a:r>
              <a:rPr lang="en-US" altLang="en-US" sz="2600" dirty="0"/>
              <a:t>Pattern of death depends on gender and ethnicity </a:t>
            </a:r>
          </a:p>
          <a:p>
            <a:pPr lvl="1"/>
            <a:r>
              <a:rPr lang="en-US" altLang="en-US" dirty="0"/>
              <a:t>Most common cause of death: motor vehicle accidents (boys and girls) or firearms (boys)</a:t>
            </a:r>
            <a:endParaRPr lang="en-US" altLang="en-US" sz="2000" dirty="0"/>
          </a:p>
          <a:p>
            <a:pPr lvl="1"/>
            <a:r>
              <a:rPr lang="en-US" altLang="en-US" dirty="0"/>
              <a:t>Next most common causes of death for boys and girls: suicide, followed by homicide (boys), and cancer (girls</a:t>
            </a:r>
            <a:r>
              <a:rPr lang="en-US" altLang="en-US" dirty="0" smtClean="0"/>
              <a:t>)</a:t>
            </a:r>
            <a:endParaRPr lang="en-US" altLang="en-US" sz="2000" dirty="0"/>
          </a:p>
        </p:txBody>
      </p:sp>
    </p:spTree>
    <p:extLst>
      <p:ext uri="{BB962C8B-B14F-4D97-AF65-F5344CB8AC3E}">
        <p14:creationId xmlns:p14="http://schemas.microsoft.com/office/powerpoint/2010/main" val="24787447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2044" y="63674"/>
            <a:ext cx="7215756" cy="1054368"/>
          </a:xfrm>
        </p:spPr>
        <p:txBody>
          <a:bodyPr/>
          <a:lstStyle/>
          <a:p>
            <a:r>
              <a:rPr lang="en-US" altLang="en-US" dirty="0"/>
              <a:t>Threats to Adolescent Well-Being </a:t>
            </a:r>
            <a:r>
              <a:rPr lang="en-US" altLang="en-US" dirty="0" smtClean="0"/>
              <a:t>(2 </a:t>
            </a:r>
            <a:r>
              <a:rPr lang="en-US" altLang="en-US" dirty="0"/>
              <a:t>of 3)</a:t>
            </a:r>
            <a:endParaRPr lang="en-US" dirty="0"/>
          </a:p>
        </p:txBody>
      </p:sp>
      <p:sp>
        <p:nvSpPr>
          <p:cNvPr id="3" name="Content Placeholder 2"/>
          <p:cNvSpPr>
            <a:spLocks noGrp="1"/>
          </p:cNvSpPr>
          <p:nvPr>
            <p:ph idx="1"/>
          </p:nvPr>
        </p:nvSpPr>
        <p:spPr>
          <a:xfrm>
            <a:off x="457200" y="1447800"/>
            <a:ext cx="8305800" cy="4419600"/>
          </a:xfrm>
        </p:spPr>
        <p:txBody>
          <a:bodyPr/>
          <a:lstStyle/>
          <a:p>
            <a:r>
              <a:rPr lang="en-US" altLang="en-US" sz="2600" dirty="0"/>
              <a:t>Many of these deaths are preventable </a:t>
            </a:r>
          </a:p>
          <a:p>
            <a:pPr lvl="1"/>
            <a:r>
              <a:rPr lang="en-US" altLang="en-US" dirty="0"/>
              <a:t>Automobile accidents are often linked to driving too fast, texting, alcohol, or not wearing seatbelts</a:t>
            </a:r>
            <a:endParaRPr lang="en-US" altLang="en-US" sz="2000" dirty="0"/>
          </a:p>
          <a:p>
            <a:pPr lvl="1"/>
            <a:r>
              <a:rPr lang="en-US" altLang="en-US" dirty="0"/>
              <a:t>“All too easy” access to firearms in the </a:t>
            </a:r>
            <a:r>
              <a:rPr lang="en-US" altLang="en-US" dirty="0" smtClean="0"/>
              <a:t>home</a:t>
            </a:r>
            <a:endParaRPr lang="en-US" altLang="en-US" dirty="0"/>
          </a:p>
        </p:txBody>
      </p:sp>
    </p:spTree>
    <p:extLst>
      <p:ext uri="{BB962C8B-B14F-4D97-AF65-F5344CB8AC3E}">
        <p14:creationId xmlns:p14="http://schemas.microsoft.com/office/powerpoint/2010/main" val="39196042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2044" y="63674"/>
            <a:ext cx="7215756" cy="1054368"/>
          </a:xfrm>
        </p:spPr>
        <p:txBody>
          <a:bodyPr/>
          <a:lstStyle/>
          <a:p>
            <a:r>
              <a:rPr lang="en-US" altLang="en-US" dirty="0"/>
              <a:t>Threats to Adolescent Well-Being </a:t>
            </a:r>
            <a:r>
              <a:rPr lang="en-US" altLang="en-US" dirty="0" smtClean="0"/>
              <a:t>(3 </a:t>
            </a:r>
            <a:r>
              <a:rPr lang="en-US" altLang="en-US" dirty="0"/>
              <a:t>of 3)</a:t>
            </a:r>
            <a:endParaRPr lang="en-US" dirty="0"/>
          </a:p>
        </p:txBody>
      </p:sp>
      <p:sp>
        <p:nvSpPr>
          <p:cNvPr id="3" name="Content Placeholder 2"/>
          <p:cNvSpPr>
            <a:spLocks noGrp="1"/>
          </p:cNvSpPr>
          <p:nvPr>
            <p:ph idx="1"/>
          </p:nvPr>
        </p:nvSpPr>
        <p:spPr>
          <a:xfrm>
            <a:off x="457200" y="1447800"/>
            <a:ext cx="8229600" cy="4419600"/>
          </a:xfrm>
        </p:spPr>
        <p:txBody>
          <a:bodyPr/>
          <a:lstStyle/>
          <a:p>
            <a:r>
              <a:rPr lang="en-US" altLang="en-US" sz="2600" dirty="0"/>
              <a:t>Taking risks that adults find unacceptable</a:t>
            </a:r>
          </a:p>
          <a:p>
            <a:pPr lvl="1"/>
            <a:r>
              <a:rPr lang="en-US" altLang="en-US" dirty="0"/>
              <a:t>Reckless driving</a:t>
            </a:r>
          </a:p>
          <a:p>
            <a:pPr lvl="1"/>
            <a:r>
              <a:rPr lang="en-US" altLang="en-US" dirty="0"/>
              <a:t>Sometimes using illegal and dangerous drugs</a:t>
            </a:r>
          </a:p>
          <a:p>
            <a:pPr lvl="1"/>
            <a:r>
              <a:rPr lang="en-US" altLang="en-US" dirty="0"/>
              <a:t>Adolescents </a:t>
            </a:r>
            <a:r>
              <a:rPr lang="en-US" altLang="en-US" i="1" dirty="0"/>
              <a:t>overestimate</a:t>
            </a:r>
            <a:r>
              <a:rPr lang="en-US" altLang="en-US" dirty="0"/>
              <a:t> their “invulnerability”</a:t>
            </a:r>
          </a:p>
          <a:p>
            <a:pPr lvl="1"/>
            <a:r>
              <a:rPr lang="en-US" altLang="en-US" dirty="0"/>
              <a:t>More likely to engage in high-risk behaviors</a:t>
            </a:r>
          </a:p>
          <a:p>
            <a:pPr lvl="1"/>
            <a:r>
              <a:rPr lang="en-US" altLang="en-US" dirty="0"/>
              <a:t>Find the rewards associated with risky behavior far more appealing than adults do</a:t>
            </a:r>
          </a:p>
          <a:p>
            <a:pPr lvl="1"/>
            <a:r>
              <a:rPr lang="en-US" altLang="en-US" dirty="0"/>
              <a:t>The pleasure, excitement, and intimacy of sex far outweigh the risks of disease and pregnancy</a:t>
            </a:r>
          </a:p>
        </p:txBody>
      </p:sp>
    </p:spTree>
    <p:extLst>
      <p:ext uri="{BB962C8B-B14F-4D97-AF65-F5344CB8AC3E}">
        <p14:creationId xmlns:p14="http://schemas.microsoft.com/office/powerpoint/2010/main" val="25017036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2044" y="63674"/>
            <a:ext cx="7215756" cy="1054368"/>
          </a:xfrm>
        </p:spPr>
        <p:txBody>
          <a:bodyPr/>
          <a:lstStyle/>
          <a:p>
            <a:r>
              <a:rPr lang="en-US" altLang="en-US" dirty="0"/>
              <a:t>8.3 Information Processing During Adolescence: Learning Objectives</a:t>
            </a:r>
            <a:endParaRPr lang="en-US" dirty="0"/>
          </a:p>
        </p:txBody>
      </p:sp>
      <p:sp>
        <p:nvSpPr>
          <p:cNvPr id="3" name="Content Placeholder 2"/>
          <p:cNvSpPr>
            <a:spLocks noGrp="1"/>
          </p:cNvSpPr>
          <p:nvPr>
            <p:ph idx="1"/>
          </p:nvPr>
        </p:nvSpPr>
        <p:spPr>
          <a:xfrm>
            <a:off x="457200" y="1447800"/>
            <a:ext cx="8382000" cy="4800600"/>
          </a:xfrm>
        </p:spPr>
        <p:txBody>
          <a:bodyPr/>
          <a:lstStyle/>
          <a:p>
            <a:r>
              <a:rPr lang="en-US" altLang="en-US" sz="2600" dirty="0"/>
              <a:t>How do working memory and processing speed change in adolescence?</a:t>
            </a:r>
          </a:p>
          <a:p>
            <a:r>
              <a:rPr lang="en-US" altLang="en-US" sz="2600" dirty="0"/>
              <a:t>How do increases in content knowledge, strategies, and metacognitive skill influence adolescent cognition?</a:t>
            </a:r>
          </a:p>
          <a:p>
            <a:r>
              <a:rPr lang="en-US" altLang="en-US" sz="2600" dirty="0"/>
              <a:t>What changes in problem-solving and reasoning take place in adolescence</a:t>
            </a:r>
            <a:r>
              <a:rPr lang="en-US" altLang="en-US" sz="2600" dirty="0" smtClean="0"/>
              <a:t>?</a:t>
            </a:r>
            <a:endParaRPr lang="en-US" altLang="en-US" sz="2600" dirty="0"/>
          </a:p>
        </p:txBody>
      </p:sp>
    </p:spTree>
    <p:extLst>
      <p:ext uri="{BB962C8B-B14F-4D97-AF65-F5344CB8AC3E}">
        <p14:creationId xmlns:p14="http://schemas.microsoft.com/office/powerpoint/2010/main" val="42262212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2044" y="63674"/>
            <a:ext cx="7215756" cy="1054368"/>
          </a:xfrm>
        </p:spPr>
        <p:txBody>
          <a:bodyPr/>
          <a:lstStyle/>
          <a:p>
            <a:r>
              <a:rPr lang="en-US" altLang="en-US" dirty="0"/>
              <a:t>How Does Information Processing Improve in Adolescence?</a:t>
            </a:r>
            <a:endParaRPr lang="en-US" dirty="0"/>
          </a:p>
        </p:txBody>
      </p:sp>
      <p:sp>
        <p:nvSpPr>
          <p:cNvPr id="3" name="Content Placeholder 2"/>
          <p:cNvSpPr>
            <a:spLocks noGrp="1"/>
          </p:cNvSpPr>
          <p:nvPr>
            <p:ph idx="1"/>
          </p:nvPr>
        </p:nvSpPr>
        <p:spPr>
          <a:xfrm>
            <a:off x="457200" y="1447800"/>
            <a:ext cx="8229600" cy="4648200"/>
          </a:xfrm>
        </p:spPr>
        <p:txBody>
          <a:bodyPr/>
          <a:lstStyle/>
          <a:p>
            <a:r>
              <a:rPr lang="en-US" altLang="en-US" sz="2600" dirty="0"/>
              <a:t>Adolescence is not a distinct stage for information-processing theorists</a:t>
            </a:r>
          </a:p>
          <a:p>
            <a:r>
              <a:rPr lang="en-US" altLang="en-US" sz="2600" dirty="0"/>
              <a:t>This period is simply one in which rapidly changing childhood cognitive processes are </a:t>
            </a:r>
            <a:r>
              <a:rPr lang="en-US" altLang="en-US" sz="2600" dirty="0" smtClean="0"/>
              <a:t>“</a:t>
            </a:r>
            <a:r>
              <a:rPr lang="en-US" altLang="ja-JP" sz="2600" dirty="0" smtClean="0"/>
              <a:t>tweaked” </a:t>
            </a:r>
            <a:r>
              <a:rPr lang="en-US" altLang="ja-JP" sz="2600" dirty="0"/>
              <a:t>to adult levels</a:t>
            </a:r>
          </a:p>
          <a:p>
            <a:r>
              <a:rPr lang="en-US" altLang="en-US" sz="2600" dirty="0"/>
              <a:t>Changes do take place in certain areas of cognition</a:t>
            </a:r>
          </a:p>
        </p:txBody>
      </p:sp>
    </p:spTree>
    <p:extLst>
      <p:ext uri="{BB962C8B-B14F-4D97-AF65-F5344CB8AC3E}">
        <p14:creationId xmlns:p14="http://schemas.microsoft.com/office/powerpoint/2010/main" val="29137216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2044" y="63674"/>
            <a:ext cx="7215756" cy="1054368"/>
          </a:xfrm>
        </p:spPr>
        <p:txBody>
          <a:bodyPr/>
          <a:lstStyle/>
          <a:p>
            <a:r>
              <a:rPr lang="en-US" altLang="en-US" dirty="0"/>
              <a:t>Working Memory &amp; Processing Speed</a:t>
            </a:r>
            <a:endParaRPr lang="en-US" dirty="0"/>
          </a:p>
        </p:txBody>
      </p:sp>
      <p:sp>
        <p:nvSpPr>
          <p:cNvPr id="3" name="Content Placeholder 2"/>
          <p:cNvSpPr>
            <a:spLocks noGrp="1"/>
          </p:cNvSpPr>
          <p:nvPr>
            <p:ph idx="1"/>
          </p:nvPr>
        </p:nvSpPr>
        <p:spPr>
          <a:xfrm>
            <a:off x="457200" y="1447800"/>
            <a:ext cx="8382000" cy="4800600"/>
          </a:xfrm>
        </p:spPr>
        <p:txBody>
          <a:bodyPr/>
          <a:lstStyle/>
          <a:p>
            <a:r>
              <a:rPr lang="en-US" altLang="en-US" sz="2600" dirty="0"/>
              <a:t>Speed of cognitive processing changes little after age 12 </a:t>
            </a:r>
          </a:p>
          <a:p>
            <a:r>
              <a:rPr lang="en-US" altLang="en-US" sz="2600" dirty="0"/>
              <a:t>Adolescents</a:t>
            </a:r>
            <a:r>
              <a:rPr lang="fr-FR" altLang="ja-JP" sz="2600" dirty="0"/>
              <a:t>’</a:t>
            </a:r>
            <a:r>
              <a:rPr lang="en-US" altLang="ja-JP" sz="2600" dirty="0"/>
              <a:t> working memory capacity is about the same as adults</a:t>
            </a:r>
          </a:p>
          <a:p>
            <a:r>
              <a:rPr lang="en-US" altLang="ja-JP" sz="2600" dirty="0"/>
              <a:t>Adolescents process information more efficiently</a:t>
            </a:r>
          </a:p>
          <a:p>
            <a:r>
              <a:rPr lang="en-US" altLang="en-US" sz="2600" dirty="0"/>
              <a:t>Increased axonal myelination</a:t>
            </a:r>
          </a:p>
          <a:p>
            <a:pPr lvl="1"/>
            <a:r>
              <a:rPr lang="en-US" altLang="en-US" dirty="0"/>
              <a:t>Allows more rapid neural </a:t>
            </a:r>
            <a:r>
              <a:rPr lang="en-US" altLang="en-US" dirty="0" smtClean="0"/>
              <a:t>communication</a:t>
            </a:r>
            <a:endParaRPr lang="en-US" altLang="en-US" dirty="0"/>
          </a:p>
        </p:txBody>
      </p:sp>
    </p:spTree>
    <p:extLst>
      <p:ext uri="{BB962C8B-B14F-4D97-AF65-F5344CB8AC3E}">
        <p14:creationId xmlns:p14="http://schemas.microsoft.com/office/powerpoint/2010/main" val="3672018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852044" y="63674"/>
            <a:ext cx="7215756" cy="1054368"/>
          </a:xfrm>
        </p:spPr>
        <p:txBody>
          <a:bodyPr/>
          <a:lstStyle/>
          <a:p>
            <a:r>
              <a:rPr lang="en-US" altLang="en-US" dirty="0"/>
              <a:t>Signs of Physical Maturation</a:t>
            </a:r>
            <a:endParaRPr lang="en-US" dirty="0"/>
          </a:p>
        </p:txBody>
      </p:sp>
      <p:sp>
        <p:nvSpPr>
          <p:cNvPr id="5" name="Content Placeholder 4"/>
          <p:cNvSpPr>
            <a:spLocks noGrp="1"/>
          </p:cNvSpPr>
          <p:nvPr>
            <p:ph idx="1"/>
          </p:nvPr>
        </p:nvSpPr>
        <p:spPr>
          <a:xfrm>
            <a:off x="457200" y="1371600"/>
            <a:ext cx="8229600" cy="4572000"/>
          </a:xfrm>
        </p:spPr>
        <p:txBody>
          <a:bodyPr/>
          <a:lstStyle/>
          <a:p>
            <a:r>
              <a:rPr lang="en-US" altLang="en-US" sz="2600" b="1" dirty="0"/>
              <a:t>Puberty</a:t>
            </a:r>
            <a:r>
              <a:rPr lang="en-US" altLang="en-US" sz="2600" dirty="0"/>
              <a:t> consists of two changes that mark the change from childhood to young adulthood:</a:t>
            </a:r>
          </a:p>
          <a:p>
            <a:pPr lvl="1"/>
            <a:r>
              <a:rPr lang="en-US" altLang="en-US" dirty="0"/>
              <a:t>Dramatic increases in height, weight, and changes in body</a:t>
            </a:r>
            <a:r>
              <a:rPr lang="fr-FR" altLang="ja-JP" dirty="0"/>
              <a:t>’</a:t>
            </a:r>
            <a:r>
              <a:rPr lang="en-US" altLang="ja-JP" dirty="0"/>
              <a:t>s fat and muscle content</a:t>
            </a:r>
          </a:p>
          <a:p>
            <a:pPr lvl="1"/>
            <a:r>
              <a:rPr lang="en-US" altLang="en-US" dirty="0"/>
              <a:t>Changes in the reproductive organs that mark sexual maturity, as well as secondary sexual characteristics (body and facial hair, growth of breasts</a:t>
            </a:r>
            <a:r>
              <a:rPr lang="en-US" altLang="en-US" dirty="0" smtClean="0"/>
              <a:t>)</a:t>
            </a:r>
            <a:endParaRPr lang="en-US" altLang="en-US" dirty="0"/>
          </a:p>
        </p:txBody>
      </p:sp>
    </p:spTree>
    <p:extLst>
      <p:ext uri="{BB962C8B-B14F-4D97-AF65-F5344CB8AC3E}">
        <p14:creationId xmlns:p14="http://schemas.microsoft.com/office/powerpoint/2010/main" val="23134648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2044" y="63674"/>
            <a:ext cx="7215756" cy="1054368"/>
          </a:xfrm>
        </p:spPr>
        <p:txBody>
          <a:bodyPr/>
          <a:lstStyle/>
          <a:p>
            <a:r>
              <a:rPr lang="en-US" altLang="en-US" dirty="0"/>
              <a:t>Content Knowledge</a:t>
            </a:r>
            <a:endParaRPr lang="en-US" dirty="0"/>
          </a:p>
        </p:txBody>
      </p:sp>
      <p:sp>
        <p:nvSpPr>
          <p:cNvPr id="3" name="Content Placeholder 2"/>
          <p:cNvSpPr>
            <a:spLocks noGrp="1"/>
          </p:cNvSpPr>
          <p:nvPr>
            <p:ph idx="1"/>
          </p:nvPr>
        </p:nvSpPr>
        <p:spPr>
          <a:xfrm>
            <a:off x="457200" y="1447800"/>
            <a:ext cx="8382000" cy="4800600"/>
          </a:xfrm>
        </p:spPr>
        <p:txBody>
          <a:bodyPr/>
          <a:lstStyle/>
          <a:p>
            <a:r>
              <a:rPr lang="en-US" altLang="en-US" sz="2600" dirty="0"/>
              <a:t>Adolescents are equally knowledgeable to adults in certain domains and more so in others (e.g., computers)</a:t>
            </a:r>
          </a:p>
          <a:p>
            <a:r>
              <a:rPr lang="en-US" altLang="en-US" sz="2600" dirty="0"/>
              <a:t>This knowledge indirectly enables them to learn, understand, and remember more new </a:t>
            </a:r>
            <a:r>
              <a:rPr lang="en-US" altLang="en-US" sz="2600" dirty="0" smtClean="0"/>
              <a:t>experiences</a:t>
            </a:r>
            <a:endParaRPr lang="en-US" altLang="en-US" sz="2600" dirty="0"/>
          </a:p>
        </p:txBody>
      </p:sp>
    </p:spTree>
    <p:extLst>
      <p:ext uri="{BB962C8B-B14F-4D97-AF65-F5344CB8AC3E}">
        <p14:creationId xmlns:p14="http://schemas.microsoft.com/office/powerpoint/2010/main" val="42289285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2044" y="63674"/>
            <a:ext cx="7215756" cy="1054368"/>
          </a:xfrm>
        </p:spPr>
        <p:txBody>
          <a:bodyPr/>
          <a:lstStyle/>
          <a:p>
            <a:r>
              <a:rPr lang="en-US" altLang="en-US" dirty="0"/>
              <a:t>Strategies and Metacognitive Skill</a:t>
            </a:r>
            <a:endParaRPr lang="en-US" dirty="0"/>
          </a:p>
        </p:txBody>
      </p:sp>
      <p:sp>
        <p:nvSpPr>
          <p:cNvPr id="3" name="Content Placeholder 2"/>
          <p:cNvSpPr>
            <a:spLocks noGrp="1"/>
          </p:cNvSpPr>
          <p:nvPr>
            <p:ph idx="1"/>
          </p:nvPr>
        </p:nvSpPr>
        <p:spPr>
          <a:xfrm>
            <a:off x="304800" y="1600200"/>
            <a:ext cx="8534400" cy="4343400"/>
          </a:xfrm>
        </p:spPr>
        <p:txBody>
          <a:bodyPr/>
          <a:lstStyle/>
          <a:p>
            <a:r>
              <a:rPr lang="en-US" altLang="en-US" sz="2600" dirty="0"/>
              <a:t>Adolescents can now identify task-specific strategies and monitor how well they are implementing them</a:t>
            </a:r>
          </a:p>
          <a:p>
            <a:pPr lvl="1"/>
            <a:r>
              <a:rPr lang="en-US" altLang="en-US" dirty="0"/>
              <a:t>Outlining and highlighting text material</a:t>
            </a:r>
          </a:p>
          <a:p>
            <a:pPr lvl="1"/>
            <a:r>
              <a:rPr lang="en-US" altLang="en-US" dirty="0"/>
              <a:t>Creating a master study plan</a:t>
            </a:r>
          </a:p>
          <a:p>
            <a:pPr lvl="1"/>
            <a:r>
              <a:rPr lang="en-US" altLang="en-US" dirty="0"/>
              <a:t>Making lists of material they do versus don</a:t>
            </a:r>
            <a:r>
              <a:rPr lang="fr-FR" altLang="ja-JP" dirty="0"/>
              <a:t>’</a:t>
            </a:r>
            <a:r>
              <a:rPr lang="en-US" altLang="ja-JP" dirty="0"/>
              <a:t>t know </a:t>
            </a:r>
            <a:r>
              <a:rPr lang="en-US" altLang="ja-JP" dirty="0" smtClean="0"/>
              <a:t>well</a:t>
            </a:r>
            <a:endParaRPr lang="en-US" altLang="en-US" dirty="0"/>
          </a:p>
        </p:txBody>
      </p:sp>
    </p:spTree>
    <p:extLst>
      <p:ext uri="{BB962C8B-B14F-4D97-AF65-F5344CB8AC3E}">
        <p14:creationId xmlns:p14="http://schemas.microsoft.com/office/powerpoint/2010/main" val="42631581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2044" y="63674"/>
            <a:ext cx="7215756" cy="1054368"/>
          </a:xfrm>
        </p:spPr>
        <p:txBody>
          <a:bodyPr/>
          <a:lstStyle/>
          <a:p>
            <a:r>
              <a:rPr lang="en-US" altLang="en-US" dirty="0"/>
              <a:t>Problem-Solving and Reasoning</a:t>
            </a:r>
            <a:endParaRPr lang="en-US" dirty="0"/>
          </a:p>
        </p:txBody>
      </p:sp>
      <p:sp>
        <p:nvSpPr>
          <p:cNvPr id="3" name="Content Placeholder 2"/>
          <p:cNvSpPr>
            <a:spLocks noGrp="1"/>
          </p:cNvSpPr>
          <p:nvPr>
            <p:ph idx="1"/>
          </p:nvPr>
        </p:nvSpPr>
        <p:spPr>
          <a:xfrm>
            <a:off x="457200" y="1524000"/>
            <a:ext cx="8229600" cy="4602163"/>
          </a:xfrm>
        </p:spPr>
        <p:txBody>
          <a:bodyPr/>
          <a:lstStyle/>
          <a:p>
            <a:r>
              <a:rPr lang="en-US" altLang="en-US" sz="2600" dirty="0"/>
              <a:t>Adolescents are analytical and logical</a:t>
            </a:r>
          </a:p>
          <a:p>
            <a:pPr lvl="1"/>
            <a:r>
              <a:rPr lang="en-US" altLang="en-US" dirty="0"/>
              <a:t>Better formal operation thinking</a:t>
            </a:r>
          </a:p>
          <a:p>
            <a:pPr lvl="1"/>
            <a:r>
              <a:rPr lang="en-US" altLang="en-US" dirty="0"/>
              <a:t>Greater working memory capacity</a:t>
            </a:r>
          </a:p>
          <a:p>
            <a:pPr lvl="1"/>
            <a:r>
              <a:rPr lang="en-US" altLang="en-US" dirty="0"/>
              <a:t>Skilled at finding weaknesses in arguments or flaws in reasoning</a:t>
            </a:r>
          </a:p>
          <a:p>
            <a:r>
              <a:rPr lang="en-US" altLang="en-US" sz="2600" dirty="0"/>
              <a:t>Adolescents use their thinking skills selectively</a:t>
            </a:r>
          </a:p>
          <a:p>
            <a:pPr lvl="1"/>
            <a:r>
              <a:rPr lang="en-US" altLang="en-US" dirty="0"/>
              <a:t>More when their beliefs are threatened</a:t>
            </a:r>
            <a:endParaRPr lang="en-US" altLang="en-US" sz="2000" dirty="0"/>
          </a:p>
          <a:p>
            <a:pPr lvl="1"/>
            <a:r>
              <a:rPr lang="en-US" altLang="en-US" dirty="0"/>
              <a:t>Less when their beliefs are </a:t>
            </a:r>
            <a:r>
              <a:rPr lang="en-US" altLang="en-US" dirty="0" smtClean="0"/>
              <a:t>supported</a:t>
            </a:r>
            <a:endParaRPr lang="en-US" altLang="en-US" sz="2000" dirty="0"/>
          </a:p>
        </p:txBody>
      </p:sp>
    </p:spTree>
    <p:extLst>
      <p:ext uri="{BB962C8B-B14F-4D97-AF65-F5344CB8AC3E}">
        <p14:creationId xmlns:p14="http://schemas.microsoft.com/office/powerpoint/2010/main" val="23094360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3400" y="72097"/>
            <a:ext cx="6934200" cy="1054369"/>
          </a:xfrm>
        </p:spPr>
        <p:txBody>
          <a:bodyPr/>
          <a:lstStyle/>
          <a:p>
            <a:r>
              <a:rPr lang="en-US" altLang="en-US" dirty="0"/>
              <a:t>Information Processing During Adolescence</a:t>
            </a:r>
            <a:endParaRPr lang="en-US" dirty="0"/>
          </a:p>
        </p:txBody>
      </p:sp>
      <p:sp>
        <p:nvSpPr>
          <p:cNvPr id="3" name="Content Placeholder 2"/>
          <p:cNvSpPr>
            <a:spLocks noGrp="1"/>
          </p:cNvSpPr>
          <p:nvPr>
            <p:ph idx="1"/>
          </p:nvPr>
        </p:nvSpPr>
        <p:spPr>
          <a:xfrm>
            <a:off x="762000" y="1524000"/>
            <a:ext cx="7620000" cy="533400"/>
          </a:xfrm>
        </p:spPr>
        <p:txBody>
          <a:bodyPr/>
          <a:lstStyle/>
          <a:p>
            <a:pPr marL="0" indent="0">
              <a:buNone/>
            </a:pPr>
            <a:r>
              <a:rPr lang="en-US" altLang="en-US" sz="2600" kern="0" dirty="0" smtClean="0"/>
              <a:t>Information Processing During Adolescence</a:t>
            </a:r>
            <a:endParaRPr lang="en-US" altLang="en-US" sz="2600" kern="0" dirty="0"/>
          </a:p>
        </p:txBody>
      </p:sp>
      <p:graphicFrame>
        <p:nvGraphicFramePr>
          <p:cNvPr id="6" name="Table 5"/>
          <p:cNvGraphicFramePr>
            <a:graphicFrameLocks noGrp="1"/>
          </p:cNvGraphicFramePr>
          <p:nvPr>
            <p:extLst>
              <p:ext uri="{D42A27DB-BD31-4B8C-83A1-F6EECF244321}">
                <p14:modId xmlns:p14="http://schemas.microsoft.com/office/powerpoint/2010/main" val="420499407"/>
              </p:ext>
            </p:extLst>
          </p:nvPr>
        </p:nvGraphicFramePr>
        <p:xfrm>
          <a:off x="1066800" y="2286000"/>
          <a:ext cx="7315200" cy="2600489"/>
        </p:xfrm>
        <a:graphic>
          <a:graphicData uri="http://schemas.openxmlformats.org/drawingml/2006/table">
            <a:tbl>
              <a:tblPr firstRow="1" bandRow="1">
                <a:tableStyleId>{5940675A-B579-460E-94D1-54222C63F5DA}</a:tableStyleId>
              </a:tblPr>
              <a:tblGrid>
                <a:gridCol w="1905000">
                  <a:extLst>
                    <a:ext uri="{9D8B030D-6E8A-4147-A177-3AD203B41FA5}">
                      <a16:colId xmlns:a16="http://schemas.microsoft.com/office/drawing/2014/main" val="20000"/>
                    </a:ext>
                  </a:extLst>
                </a:gridCol>
                <a:gridCol w="5410200">
                  <a:extLst>
                    <a:ext uri="{9D8B030D-6E8A-4147-A177-3AD203B41FA5}">
                      <a16:colId xmlns:a16="http://schemas.microsoft.com/office/drawing/2014/main" val="20001"/>
                    </a:ext>
                  </a:extLst>
                </a:gridCol>
              </a:tblGrid>
              <a:tr h="314489">
                <a:tc>
                  <a:txBody>
                    <a:bodyPr/>
                    <a:lstStyle/>
                    <a:p>
                      <a:pPr algn="ctr"/>
                      <a:r>
                        <a:rPr lang="en-US" sz="1400" b="1" dirty="0" smtClean="0">
                          <a:latin typeface="Arial" pitchFamily="34" charset="0"/>
                          <a:cs typeface="Arial" pitchFamily="34" charset="0"/>
                        </a:rPr>
                        <a:t>FEATURE</a:t>
                      </a:r>
                      <a:endParaRPr lang="en-US" sz="1400" b="1" dirty="0">
                        <a:latin typeface="Arial" pitchFamily="34" charset="0"/>
                        <a:cs typeface="Arial" pitchFamily="34" charset="0"/>
                      </a:endParaRPr>
                    </a:p>
                  </a:txBody>
                  <a:tcPr/>
                </a:tc>
                <a:tc>
                  <a:txBody>
                    <a:bodyPr/>
                    <a:lstStyle/>
                    <a:p>
                      <a:pPr algn="ctr"/>
                      <a:r>
                        <a:rPr lang="en-US" sz="1400" b="1" dirty="0" smtClean="0">
                          <a:latin typeface="Arial" pitchFamily="34" charset="0"/>
                          <a:cs typeface="Arial" pitchFamily="34" charset="0"/>
                        </a:rPr>
                        <a:t>STATE IN ADOLESCENCE</a:t>
                      </a:r>
                      <a:endParaRPr lang="en-US" sz="1400" b="1" dirty="0">
                        <a:latin typeface="Arial" pitchFamily="34" charset="0"/>
                        <a:cs typeface="Arial" pitchFamily="34" charset="0"/>
                      </a:endParaRPr>
                    </a:p>
                  </a:txBody>
                  <a:tcPr/>
                </a:tc>
                <a:extLst>
                  <a:ext uri="{0D108BD9-81ED-4DB2-BD59-A6C34878D82A}">
                    <a16:rowId xmlns:a16="http://schemas.microsoft.com/office/drawing/2014/main" val="10000"/>
                  </a:ext>
                </a:extLst>
              </a:tr>
              <a:tr h="376391">
                <a:tc>
                  <a:txBody>
                    <a:bodyPr/>
                    <a:lstStyle/>
                    <a:p>
                      <a:r>
                        <a:rPr lang="en-US" sz="1400" dirty="0" smtClean="0">
                          <a:latin typeface="Arial" pitchFamily="34" charset="0"/>
                          <a:cs typeface="Arial" pitchFamily="34" charset="0"/>
                        </a:rPr>
                        <a:t>Working</a:t>
                      </a:r>
                      <a:r>
                        <a:rPr lang="en-US" sz="1400" baseline="0" dirty="0" smtClean="0">
                          <a:latin typeface="Arial" pitchFamily="34" charset="0"/>
                          <a:cs typeface="Arial" pitchFamily="34" charset="0"/>
                        </a:rPr>
                        <a:t> memory and processing speed</a:t>
                      </a:r>
                      <a:endParaRPr lang="en-US" sz="1400" dirty="0">
                        <a:latin typeface="Arial" pitchFamily="34" charset="0"/>
                        <a:cs typeface="Arial" pitchFamily="34" charset="0"/>
                      </a:endParaRPr>
                    </a:p>
                  </a:txBody>
                  <a:tcPr/>
                </a:tc>
                <a:tc>
                  <a:txBody>
                    <a:bodyPr/>
                    <a:lstStyle/>
                    <a:p>
                      <a:r>
                        <a:rPr lang="en-US" sz="1400" dirty="0" smtClean="0">
                          <a:latin typeface="Arial" pitchFamily="34" charset="0"/>
                          <a:cs typeface="Arial" pitchFamily="34" charset="0"/>
                        </a:rPr>
                        <a:t>Adolescents</a:t>
                      </a:r>
                      <a:r>
                        <a:rPr lang="en-US" sz="1400" baseline="0" dirty="0" smtClean="0">
                          <a:latin typeface="Arial" pitchFamily="34" charset="0"/>
                          <a:cs typeface="Arial" pitchFamily="34" charset="0"/>
                        </a:rPr>
                        <a:t> have adultlike working memory capacity and processing speed, enabling them to process information efficiently.</a:t>
                      </a:r>
                      <a:endParaRPr lang="en-US" sz="1400" dirty="0">
                        <a:latin typeface="Arial" pitchFamily="34" charset="0"/>
                        <a:cs typeface="Arial" pitchFamily="34" charset="0"/>
                      </a:endParaRPr>
                    </a:p>
                  </a:txBody>
                  <a:tcPr/>
                </a:tc>
                <a:extLst>
                  <a:ext uri="{0D108BD9-81ED-4DB2-BD59-A6C34878D82A}">
                    <a16:rowId xmlns:a16="http://schemas.microsoft.com/office/drawing/2014/main" val="10001"/>
                  </a:ext>
                </a:extLst>
              </a:tr>
              <a:tr h="0">
                <a:tc>
                  <a:txBody>
                    <a:bodyPr/>
                    <a:lstStyle/>
                    <a:p>
                      <a:r>
                        <a:rPr lang="en-US" sz="1400" dirty="0" smtClean="0">
                          <a:latin typeface="Arial" pitchFamily="34" charset="0"/>
                          <a:cs typeface="Arial" pitchFamily="34" charset="0"/>
                        </a:rPr>
                        <a:t>Content knowledge</a:t>
                      </a:r>
                      <a:endParaRPr lang="en-US" sz="1400" dirty="0">
                        <a:latin typeface="Arial" pitchFamily="34" charset="0"/>
                        <a:cs typeface="Arial" pitchFamily="34" charset="0"/>
                      </a:endParaRPr>
                    </a:p>
                  </a:txBody>
                  <a:tcPr/>
                </a:tc>
                <a:tc>
                  <a:txBody>
                    <a:bodyPr/>
                    <a:lstStyle/>
                    <a:p>
                      <a:r>
                        <a:rPr lang="en-US" sz="1400" dirty="0" smtClean="0">
                          <a:latin typeface="Arial" pitchFamily="34" charset="0"/>
                          <a:cs typeface="Arial" pitchFamily="34" charset="0"/>
                        </a:rPr>
                        <a:t>Adolescent’s greater knowledge of the world facilitates</a:t>
                      </a:r>
                      <a:r>
                        <a:rPr lang="en-US" sz="1400" baseline="0" dirty="0" smtClean="0">
                          <a:latin typeface="Arial" pitchFamily="34" charset="0"/>
                          <a:cs typeface="Arial" pitchFamily="34" charset="0"/>
                        </a:rPr>
                        <a:t> understanding and memory of new experiences.</a:t>
                      </a:r>
                      <a:endParaRPr lang="en-US" sz="1400" dirty="0">
                        <a:latin typeface="Arial" pitchFamily="34" charset="0"/>
                        <a:cs typeface="Arial" pitchFamily="34" charset="0"/>
                      </a:endParaRPr>
                    </a:p>
                  </a:txBody>
                  <a:tcPr/>
                </a:tc>
                <a:extLst>
                  <a:ext uri="{0D108BD9-81ED-4DB2-BD59-A6C34878D82A}">
                    <a16:rowId xmlns:a16="http://schemas.microsoft.com/office/drawing/2014/main" val="10002"/>
                  </a:ext>
                </a:extLst>
              </a:tr>
              <a:tr h="354865">
                <a:tc>
                  <a:txBody>
                    <a:bodyPr/>
                    <a:lstStyle/>
                    <a:p>
                      <a:r>
                        <a:rPr lang="en-US" sz="1400" dirty="0" smtClean="0">
                          <a:latin typeface="Arial" pitchFamily="34" charset="0"/>
                          <a:cs typeface="Arial" pitchFamily="34" charset="0"/>
                        </a:rPr>
                        <a:t>Strategies</a:t>
                      </a:r>
                      <a:r>
                        <a:rPr lang="en-US" sz="1400" baseline="0" dirty="0" smtClean="0">
                          <a:latin typeface="Arial" pitchFamily="34" charset="0"/>
                          <a:cs typeface="Arial" pitchFamily="34" charset="0"/>
                        </a:rPr>
                        <a:t> and metacognition</a:t>
                      </a:r>
                      <a:endParaRPr lang="en-US" sz="1400" dirty="0">
                        <a:latin typeface="Arial" pitchFamily="34" charset="0"/>
                        <a:cs typeface="Arial" pitchFamily="34" charset="0"/>
                      </a:endParaRPr>
                    </a:p>
                  </a:txBody>
                  <a:tcPr/>
                </a:tc>
                <a:tc>
                  <a:txBody>
                    <a:bodyPr/>
                    <a:lstStyle/>
                    <a:p>
                      <a:r>
                        <a:rPr lang="en-US" sz="1400" dirty="0" smtClean="0">
                          <a:latin typeface="Arial" pitchFamily="34" charset="0"/>
                          <a:cs typeface="Arial" pitchFamily="34" charset="0"/>
                        </a:rPr>
                        <a:t>Adolescents are better able to identify task-appropriate</a:t>
                      </a:r>
                      <a:r>
                        <a:rPr lang="en-US" sz="1400" baseline="0" dirty="0" smtClean="0">
                          <a:latin typeface="Arial" pitchFamily="34" charset="0"/>
                          <a:cs typeface="Arial" pitchFamily="34" charset="0"/>
                        </a:rPr>
                        <a:t> strategies and to monitor the effectiveness of those strategies.</a:t>
                      </a:r>
                      <a:endParaRPr lang="en-US" sz="1400" dirty="0">
                        <a:latin typeface="Arial" pitchFamily="34" charset="0"/>
                        <a:cs typeface="Arial" pitchFamily="34" charset="0"/>
                      </a:endParaRPr>
                    </a:p>
                  </a:txBody>
                  <a:tcPr/>
                </a:tc>
                <a:extLst>
                  <a:ext uri="{0D108BD9-81ED-4DB2-BD59-A6C34878D82A}">
                    <a16:rowId xmlns:a16="http://schemas.microsoft.com/office/drawing/2014/main" val="10003"/>
                  </a:ext>
                </a:extLst>
              </a:tr>
              <a:tr h="422111">
                <a:tc>
                  <a:txBody>
                    <a:bodyPr/>
                    <a:lstStyle/>
                    <a:p>
                      <a:r>
                        <a:rPr lang="en-US" sz="1400" dirty="0" smtClean="0">
                          <a:latin typeface="Arial" pitchFamily="34" charset="0"/>
                          <a:cs typeface="Arial" pitchFamily="34" charset="0"/>
                        </a:rPr>
                        <a:t>Problem</a:t>
                      </a:r>
                      <a:r>
                        <a:rPr lang="en-US" sz="1400" baseline="0" dirty="0" smtClean="0">
                          <a:latin typeface="Arial" pitchFamily="34" charset="0"/>
                          <a:cs typeface="Arial" pitchFamily="34" charset="0"/>
                        </a:rPr>
                        <a:t> – solving and reasoning</a:t>
                      </a:r>
                      <a:endParaRPr lang="en-US" sz="1400" dirty="0">
                        <a:latin typeface="Arial" pitchFamily="34" charset="0"/>
                        <a:cs typeface="Arial" pitchFamily="34" charset="0"/>
                      </a:endParaRPr>
                    </a:p>
                  </a:txBody>
                  <a:tcPr/>
                </a:tc>
                <a:tc>
                  <a:txBody>
                    <a:bodyPr/>
                    <a:lstStyle/>
                    <a:p>
                      <a:r>
                        <a:rPr lang="en-US" sz="1400" dirty="0" smtClean="0">
                          <a:latin typeface="Arial" pitchFamily="34" charset="0"/>
                          <a:cs typeface="Arial" pitchFamily="34" charset="0"/>
                        </a:rPr>
                        <a:t>Adolescents often solve problems analytically by relying on mathematics or logic,</a:t>
                      </a:r>
                      <a:r>
                        <a:rPr lang="en-US" sz="1400" baseline="0" dirty="0" smtClean="0">
                          <a:latin typeface="Arial" pitchFamily="34" charset="0"/>
                          <a:cs typeface="Arial" pitchFamily="34" charset="0"/>
                        </a:rPr>
                        <a:t> and they can detect weakness in scientific evidence and logical arguments.</a:t>
                      </a:r>
                      <a:endParaRPr lang="en-US" sz="1400" dirty="0">
                        <a:latin typeface="Arial" pitchFamily="34" charset="0"/>
                        <a:cs typeface="Arial" pitchFamily="34" charset="0"/>
                      </a:endParaRPr>
                    </a:p>
                  </a:txBody>
                  <a:tcPr/>
                </a:tc>
                <a:extLst>
                  <a:ext uri="{0D108BD9-81ED-4DB2-BD59-A6C34878D82A}">
                    <a16:rowId xmlns:a16="http://schemas.microsoft.com/office/drawing/2014/main" val="10004"/>
                  </a:ext>
                </a:extLst>
              </a:tr>
            </a:tbl>
          </a:graphicData>
        </a:graphic>
      </p:graphicFrame>
      <p:sp>
        <p:nvSpPr>
          <p:cNvPr id="5" name="Content Placeholder 4"/>
          <p:cNvSpPr>
            <a:spLocks noGrp="1"/>
          </p:cNvSpPr>
          <p:nvPr>
            <p:ph sz="quarter" idx="10"/>
          </p:nvPr>
        </p:nvSpPr>
        <p:spPr>
          <a:xfrm>
            <a:off x="457200" y="5105400"/>
            <a:ext cx="8305800" cy="990600"/>
          </a:xfrm>
        </p:spPr>
        <p:txBody>
          <a:bodyPr/>
          <a:lstStyle/>
          <a:p>
            <a:pPr marL="0" indent="0">
              <a:buNone/>
            </a:pPr>
            <a:r>
              <a:rPr lang="en-US" altLang="en-US" sz="1800" kern="0" dirty="0"/>
              <a:t>Table 8.1: </a:t>
            </a:r>
            <a:r>
              <a:rPr lang="en-US" sz="1800" dirty="0"/>
              <a:t>Change in each of these elements of information processing occurs gradually. When combined, they contribute to the steady progress to mature thinking that is the destination of adolescent cognitive development</a:t>
            </a:r>
            <a:r>
              <a:rPr lang="en-US" sz="1800" dirty="0" smtClean="0"/>
              <a:t>.</a:t>
            </a:r>
            <a:endParaRPr lang="en-US" altLang="en-US" sz="1800" kern="0" dirty="0"/>
          </a:p>
        </p:txBody>
      </p:sp>
    </p:spTree>
    <p:extLst>
      <p:ext uri="{BB962C8B-B14F-4D97-AF65-F5344CB8AC3E}">
        <p14:creationId xmlns:p14="http://schemas.microsoft.com/office/powerpoint/2010/main" val="28143051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2044" y="63674"/>
            <a:ext cx="7215756" cy="1054368"/>
          </a:xfrm>
        </p:spPr>
        <p:txBody>
          <a:bodyPr/>
          <a:lstStyle/>
          <a:p>
            <a:r>
              <a:rPr lang="en-US" altLang="en-US" dirty="0"/>
              <a:t>8.4 Reasoning about Moral </a:t>
            </a:r>
            <a:r>
              <a:rPr lang="en-US" altLang="en-US" dirty="0" smtClean="0"/>
              <a:t>Issues: Learning </a:t>
            </a:r>
            <a:r>
              <a:rPr lang="en-US" altLang="en-US" dirty="0"/>
              <a:t>Objectives</a:t>
            </a:r>
            <a:endParaRPr lang="en-US" dirty="0"/>
          </a:p>
        </p:txBody>
      </p:sp>
      <p:sp>
        <p:nvSpPr>
          <p:cNvPr id="3" name="Content Placeholder 2"/>
          <p:cNvSpPr>
            <a:spLocks noGrp="1"/>
          </p:cNvSpPr>
          <p:nvPr>
            <p:ph idx="1"/>
          </p:nvPr>
        </p:nvSpPr>
        <p:spPr>
          <a:xfrm>
            <a:off x="457200" y="1447800"/>
            <a:ext cx="8153400" cy="4572000"/>
          </a:xfrm>
        </p:spPr>
        <p:txBody>
          <a:bodyPr/>
          <a:lstStyle/>
          <a:p>
            <a:r>
              <a:rPr lang="en-US" altLang="en-US" sz="2600" dirty="0"/>
              <a:t>How do adolescents reason about moral issues?</a:t>
            </a:r>
          </a:p>
          <a:p>
            <a:r>
              <a:rPr lang="en-US" altLang="en-US" sz="2600" dirty="0"/>
              <a:t>What other factors influence moral reasoning?</a:t>
            </a:r>
          </a:p>
          <a:p>
            <a:r>
              <a:rPr lang="en-US" altLang="en-US" sz="2600" dirty="0"/>
              <a:t>What factors help promote more sophisticated reasoning about moral issues</a:t>
            </a:r>
            <a:r>
              <a:rPr lang="en-US" altLang="en-US" sz="2600" dirty="0" smtClean="0"/>
              <a:t>?</a:t>
            </a:r>
            <a:endParaRPr lang="en-US" altLang="en-US" sz="2600" dirty="0"/>
          </a:p>
        </p:txBody>
      </p:sp>
    </p:spTree>
    <p:extLst>
      <p:ext uri="{BB962C8B-B14F-4D97-AF65-F5344CB8AC3E}">
        <p14:creationId xmlns:p14="http://schemas.microsoft.com/office/powerpoint/2010/main" val="24840169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2044" y="63674"/>
            <a:ext cx="7215756" cy="1054368"/>
          </a:xfrm>
        </p:spPr>
        <p:txBody>
          <a:bodyPr/>
          <a:lstStyle/>
          <a:p>
            <a:r>
              <a:rPr lang="en-US" altLang="en-US" dirty="0"/>
              <a:t>Kohlberg</a:t>
            </a:r>
            <a:r>
              <a:rPr lang="fr-FR" altLang="ja-JP" dirty="0"/>
              <a:t>’</a:t>
            </a:r>
            <a:r>
              <a:rPr lang="en-US" altLang="ja-JP" dirty="0"/>
              <a:t>s Theory: Levels 1 and 2</a:t>
            </a:r>
            <a:endParaRPr lang="en-US" dirty="0"/>
          </a:p>
        </p:txBody>
      </p:sp>
      <p:sp>
        <p:nvSpPr>
          <p:cNvPr id="3" name="Content Placeholder 2"/>
          <p:cNvSpPr>
            <a:spLocks noGrp="1"/>
          </p:cNvSpPr>
          <p:nvPr>
            <p:ph idx="1"/>
          </p:nvPr>
        </p:nvSpPr>
        <p:spPr>
          <a:xfrm>
            <a:off x="457200" y="1447800"/>
            <a:ext cx="8305800" cy="4800600"/>
          </a:xfrm>
        </p:spPr>
        <p:txBody>
          <a:bodyPr/>
          <a:lstStyle/>
          <a:p>
            <a:r>
              <a:rPr lang="en-US" altLang="en-US" sz="2600" dirty="0"/>
              <a:t>Level 1 – preconventional: punishment &amp; reward</a:t>
            </a:r>
          </a:p>
          <a:p>
            <a:pPr lvl="1"/>
            <a:r>
              <a:rPr lang="en-US" altLang="en-US" dirty="0"/>
              <a:t>Stage 1: obedience to authority</a:t>
            </a:r>
          </a:p>
          <a:p>
            <a:pPr lvl="1"/>
            <a:r>
              <a:rPr lang="en-US" altLang="en-US" dirty="0"/>
              <a:t>Stage 2: nice behavior in exchange for future favors</a:t>
            </a:r>
          </a:p>
          <a:p>
            <a:r>
              <a:rPr lang="en-US" altLang="en-US" sz="2600" dirty="0"/>
              <a:t>Level 2 – conventional: social norms</a:t>
            </a:r>
          </a:p>
          <a:p>
            <a:pPr lvl="1"/>
            <a:r>
              <a:rPr lang="en-US" altLang="en-US" dirty="0"/>
              <a:t>Stage 3: live up to others</a:t>
            </a:r>
            <a:r>
              <a:rPr lang="fr-FR" altLang="ja-JP" dirty="0"/>
              <a:t>’</a:t>
            </a:r>
            <a:r>
              <a:rPr lang="en-US" altLang="ja-JP" dirty="0"/>
              <a:t> expectations</a:t>
            </a:r>
          </a:p>
          <a:p>
            <a:pPr lvl="1"/>
            <a:r>
              <a:rPr lang="en-US" altLang="en-US" dirty="0"/>
              <a:t>Stage 4: follow rules to maintain social </a:t>
            </a:r>
            <a:r>
              <a:rPr lang="en-US" altLang="en-US" dirty="0" smtClean="0"/>
              <a:t>order</a:t>
            </a:r>
            <a:endParaRPr lang="en-US" altLang="en-US" dirty="0"/>
          </a:p>
        </p:txBody>
      </p:sp>
    </p:spTree>
    <p:extLst>
      <p:ext uri="{BB962C8B-B14F-4D97-AF65-F5344CB8AC3E}">
        <p14:creationId xmlns:p14="http://schemas.microsoft.com/office/powerpoint/2010/main" val="5805096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2044" y="63674"/>
            <a:ext cx="7215756" cy="1054368"/>
          </a:xfrm>
        </p:spPr>
        <p:txBody>
          <a:bodyPr/>
          <a:lstStyle/>
          <a:p>
            <a:r>
              <a:rPr lang="en-US" altLang="en-US" dirty="0"/>
              <a:t>Kohlberg</a:t>
            </a:r>
            <a:r>
              <a:rPr lang="fr-FR" altLang="ja-JP" dirty="0"/>
              <a:t>’</a:t>
            </a:r>
            <a:r>
              <a:rPr lang="en-US" altLang="ja-JP" dirty="0"/>
              <a:t>s Theory: Level 3</a:t>
            </a:r>
            <a:endParaRPr lang="en-US" dirty="0"/>
          </a:p>
        </p:txBody>
      </p:sp>
      <p:sp>
        <p:nvSpPr>
          <p:cNvPr id="3" name="Content Placeholder 2"/>
          <p:cNvSpPr>
            <a:spLocks noGrp="1"/>
          </p:cNvSpPr>
          <p:nvPr>
            <p:ph idx="1"/>
          </p:nvPr>
        </p:nvSpPr>
        <p:spPr>
          <a:xfrm>
            <a:off x="457200" y="1447800"/>
            <a:ext cx="8305800" cy="4800600"/>
          </a:xfrm>
        </p:spPr>
        <p:txBody>
          <a:bodyPr/>
          <a:lstStyle/>
          <a:p>
            <a:r>
              <a:rPr lang="en-US" altLang="en-US" dirty="0"/>
              <a:t> </a:t>
            </a:r>
            <a:r>
              <a:rPr lang="en-US" altLang="en-US" sz="2600" dirty="0"/>
              <a:t>Level 3 – postconventional: moral codes</a:t>
            </a:r>
          </a:p>
          <a:p>
            <a:pPr lvl="1"/>
            <a:r>
              <a:rPr lang="en-US" altLang="en-US" dirty="0"/>
              <a:t>Stage 5: adhere to a social contract when it is valid</a:t>
            </a:r>
          </a:p>
          <a:p>
            <a:pPr lvl="1"/>
            <a:r>
              <a:rPr lang="en-US" altLang="en-US" dirty="0"/>
              <a:t>Stage 6: personal moral system based on abstract principles</a:t>
            </a:r>
          </a:p>
          <a:p>
            <a:r>
              <a:rPr lang="en-US" altLang="en-US" sz="2600" dirty="0"/>
              <a:t>Individuals purportedly move progressively through the six stages </a:t>
            </a:r>
          </a:p>
          <a:p>
            <a:pPr lvl="1"/>
            <a:r>
              <a:rPr lang="en-US" altLang="en-US" dirty="0"/>
              <a:t>In sequential order only</a:t>
            </a:r>
          </a:p>
          <a:p>
            <a:pPr lvl="1"/>
            <a:r>
              <a:rPr lang="en-US" altLang="en-US" dirty="0"/>
              <a:t>Cannot skip </a:t>
            </a:r>
            <a:r>
              <a:rPr lang="en-US" altLang="en-US" dirty="0" smtClean="0"/>
              <a:t>stages</a:t>
            </a:r>
            <a:endParaRPr lang="en-US" altLang="en-US" dirty="0"/>
          </a:p>
        </p:txBody>
      </p:sp>
    </p:spTree>
    <p:extLst>
      <p:ext uri="{BB962C8B-B14F-4D97-AF65-F5344CB8AC3E}">
        <p14:creationId xmlns:p14="http://schemas.microsoft.com/office/powerpoint/2010/main" val="41496211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2044" y="63674"/>
            <a:ext cx="7215756" cy="1054368"/>
          </a:xfrm>
        </p:spPr>
        <p:txBody>
          <a:bodyPr/>
          <a:lstStyle/>
          <a:p>
            <a:r>
              <a:rPr lang="en-US" altLang="en-US" dirty="0"/>
              <a:t>Support for Kohlberg</a:t>
            </a:r>
            <a:r>
              <a:rPr lang="fr-FR" altLang="ja-JP" dirty="0"/>
              <a:t>’</a:t>
            </a:r>
            <a:r>
              <a:rPr lang="en-US" altLang="ja-JP" dirty="0"/>
              <a:t>s Theory</a:t>
            </a:r>
            <a:endParaRPr lang="en-US" dirty="0"/>
          </a:p>
        </p:txBody>
      </p:sp>
      <p:sp>
        <p:nvSpPr>
          <p:cNvPr id="3" name="Content Placeholder 2"/>
          <p:cNvSpPr>
            <a:spLocks noGrp="1"/>
          </p:cNvSpPr>
          <p:nvPr>
            <p:ph idx="1"/>
          </p:nvPr>
        </p:nvSpPr>
        <p:spPr>
          <a:xfrm>
            <a:off x="457200" y="1447800"/>
            <a:ext cx="8382000" cy="4724400"/>
          </a:xfrm>
        </p:spPr>
        <p:txBody>
          <a:bodyPr/>
          <a:lstStyle/>
          <a:p>
            <a:r>
              <a:rPr lang="en-US" altLang="en-US" sz="2600" dirty="0"/>
              <a:t>Longitudinal studies show that people do progress sequentially; do not skip stages</a:t>
            </a:r>
          </a:p>
          <a:p>
            <a:r>
              <a:rPr lang="en-US" altLang="en-US" sz="2600" dirty="0"/>
              <a:t>Moral reasoning and moral behavior are linked</a:t>
            </a:r>
          </a:p>
          <a:p>
            <a:r>
              <a:rPr lang="en-US" altLang="en-US" sz="2600" dirty="0"/>
              <a:t>Limitations</a:t>
            </a:r>
          </a:p>
          <a:p>
            <a:pPr lvl="1"/>
            <a:r>
              <a:rPr lang="en-US" altLang="en-US" dirty="0"/>
              <a:t>The sequence of stages is not universal</a:t>
            </a:r>
          </a:p>
          <a:p>
            <a:pPr lvl="1"/>
            <a:r>
              <a:rPr lang="en-US" altLang="en-US" dirty="0"/>
              <a:t>Moral reasoning in other cultures is often not described well by Kohlberg’s </a:t>
            </a:r>
            <a:r>
              <a:rPr lang="en-US" altLang="en-US" dirty="0" smtClean="0"/>
              <a:t>theory</a:t>
            </a:r>
            <a:endParaRPr lang="en-US" altLang="en-US" dirty="0"/>
          </a:p>
        </p:txBody>
      </p:sp>
    </p:spTree>
    <p:extLst>
      <p:ext uri="{BB962C8B-B14F-4D97-AF65-F5344CB8AC3E}">
        <p14:creationId xmlns:p14="http://schemas.microsoft.com/office/powerpoint/2010/main" val="17293418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2044" y="63674"/>
            <a:ext cx="7215756" cy="1054368"/>
          </a:xfrm>
        </p:spPr>
        <p:txBody>
          <a:bodyPr/>
          <a:lstStyle/>
          <a:p>
            <a:r>
              <a:rPr lang="en-US" altLang="en-US" dirty="0"/>
              <a:t>Cultural Differences in Moral Reasoning</a:t>
            </a:r>
            <a:endParaRPr lang="en-US" dirty="0"/>
          </a:p>
        </p:txBody>
      </p:sp>
      <p:sp>
        <p:nvSpPr>
          <p:cNvPr id="3" name="Content Placeholder 2"/>
          <p:cNvSpPr>
            <a:spLocks noGrp="1"/>
          </p:cNvSpPr>
          <p:nvPr>
            <p:ph idx="1"/>
          </p:nvPr>
        </p:nvSpPr>
        <p:spPr>
          <a:xfrm>
            <a:off x="457200" y="1447800"/>
            <a:ext cx="8382000" cy="4572000"/>
          </a:xfrm>
        </p:spPr>
        <p:txBody>
          <a:bodyPr/>
          <a:lstStyle/>
          <a:p>
            <a:r>
              <a:rPr lang="en-US" altLang="en-US" sz="2600" dirty="0"/>
              <a:t>Some cultures do not stress the individual rights and justice </a:t>
            </a:r>
          </a:p>
          <a:p>
            <a:pPr lvl="1"/>
            <a:r>
              <a:rPr lang="en-US" altLang="en-US" dirty="0"/>
              <a:t>Hindus: stress caring and one</a:t>
            </a:r>
            <a:r>
              <a:rPr lang="fr-FR" altLang="ja-JP" dirty="0"/>
              <a:t>’</a:t>
            </a:r>
            <a:r>
              <a:rPr lang="en-US" altLang="ja-JP" dirty="0"/>
              <a:t>s duty to others</a:t>
            </a:r>
          </a:p>
          <a:p>
            <a:r>
              <a:rPr lang="en-US" altLang="en-US" sz="2600" dirty="0"/>
              <a:t>Cultures espousing different moral principles may resolve moral dilemmas differently</a:t>
            </a:r>
          </a:p>
          <a:p>
            <a:r>
              <a:rPr lang="en-US" altLang="en-US" sz="2600" dirty="0"/>
              <a:t>Even Western cultures do not consistently support the theory’s emphasis on justice</a:t>
            </a:r>
          </a:p>
          <a:p>
            <a:r>
              <a:rPr lang="en-US" altLang="en-US" sz="2600" dirty="0"/>
              <a:t>Does not factor in the impact of membership in social </a:t>
            </a:r>
            <a:r>
              <a:rPr lang="en-US" altLang="en-US" sz="2600" dirty="0" smtClean="0"/>
              <a:t>groups</a:t>
            </a:r>
            <a:endParaRPr lang="en-US" altLang="en-US" sz="2600" dirty="0"/>
          </a:p>
        </p:txBody>
      </p:sp>
    </p:spTree>
    <p:extLst>
      <p:ext uri="{BB962C8B-B14F-4D97-AF65-F5344CB8AC3E}">
        <p14:creationId xmlns:p14="http://schemas.microsoft.com/office/powerpoint/2010/main" val="14066058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2044" y="63674"/>
            <a:ext cx="7215756" cy="1054368"/>
          </a:xfrm>
        </p:spPr>
        <p:txBody>
          <a:bodyPr/>
          <a:lstStyle/>
          <a:p>
            <a:r>
              <a:rPr lang="en-US" altLang="en-US" dirty="0"/>
              <a:t>Promoting Moral Reasoning</a:t>
            </a:r>
            <a:endParaRPr lang="en-US" dirty="0"/>
          </a:p>
        </p:txBody>
      </p:sp>
      <p:sp>
        <p:nvSpPr>
          <p:cNvPr id="3" name="Content Placeholder 2"/>
          <p:cNvSpPr>
            <a:spLocks noGrp="1"/>
          </p:cNvSpPr>
          <p:nvPr>
            <p:ph idx="1"/>
          </p:nvPr>
        </p:nvSpPr>
        <p:spPr>
          <a:xfrm>
            <a:off x="457200" y="1447800"/>
            <a:ext cx="8382000" cy="4495800"/>
          </a:xfrm>
        </p:spPr>
        <p:txBody>
          <a:bodyPr/>
          <a:lstStyle/>
          <a:p>
            <a:r>
              <a:rPr lang="en-US" altLang="en-US" sz="2600" dirty="0"/>
              <a:t>Open discussion of moral dilemmas with others (e.g., parents) who reason one stage higher</a:t>
            </a:r>
          </a:p>
          <a:p>
            <a:r>
              <a:rPr lang="en-US" altLang="en-US" sz="2600" dirty="0"/>
              <a:t>Religious involvement and communities </a:t>
            </a:r>
          </a:p>
          <a:p>
            <a:pPr lvl="1"/>
            <a:r>
              <a:rPr lang="en-US" altLang="en-US" dirty="0"/>
              <a:t>May promote a sense of duty to others and concern for others</a:t>
            </a:r>
          </a:p>
          <a:p>
            <a:r>
              <a:rPr lang="en-US" altLang="en-US" sz="2600" dirty="0"/>
              <a:t>Adolescents who are free to express their own opinions and discuss moral issues with their parents have more mature moral </a:t>
            </a:r>
            <a:r>
              <a:rPr lang="en-US" altLang="en-US" sz="2600" dirty="0" smtClean="0"/>
              <a:t>reasoning</a:t>
            </a:r>
            <a:endParaRPr lang="en-US" altLang="en-US" sz="2600" dirty="0"/>
          </a:p>
        </p:txBody>
      </p:sp>
    </p:spTree>
    <p:extLst>
      <p:ext uri="{BB962C8B-B14F-4D97-AF65-F5344CB8AC3E}">
        <p14:creationId xmlns:p14="http://schemas.microsoft.com/office/powerpoint/2010/main" val="2399717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2044" y="63674"/>
            <a:ext cx="7215756" cy="1054368"/>
          </a:xfrm>
        </p:spPr>
        <p:txBody>
          <a:bodyPr/>
          <a:lstStyle/>
          <a:p>
            <a:r>
              <a:rPr lang="en-US" altLang="en-US" dirty="0"/>
              <a:t>The Adolescent Growth Spurt </a:t>
            </a:r>
            <a:endParaRPr lang="en-US" dirty="0"/>
          </a:p>
        </p:txBody>
      </p:sp>
      <p:pic>
        <p:nvPicPr>
          <p:cNvPr id="4" name="Picture 2" descr="Two graphs plot the average inches grown per year and the average pounds gained per year for boys and girls versus age in years from 0 to 20. The height growth for both boys and girls starts with 11 inches at age 0, after which they observe a steep dip till the age of 2, where they reach 4.2 inches growth per year. The height growth for boys remains between 2 inches and 4 inches till the age of 13 after which it notes a drop in growth and reaches 0.5 inches by the age of 18. The height growth for girls remains between 1.9 inches and 3.8 inches till the age of 11 after which it notes a drop and reaches 0 inches by the age of 17. The weight gain for boys starts with 17 pounds at the age of 0. After a steep dip till the age of 2, where it reaches 4.5 pounds gain per year, it observes an increase and attains its peaks at the age of 13, with a weight gain of 16 pounds. After that it notes a rapid decrease and reaches 3.5 pounds at the age of 18. The weight gain for girls starts with 15 pounds at the age of 0. After a steep dip till the age of 2, where it reaches 4.5 pounds gain per year, it observes an increase and attains its peaks at the age of 11, with a weight gain of 14 pounds. After that it notes a decrease until it reaches 0 pounds at the age of 18. All values estimat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200" y="2072640"/>
            <a:ext cx="8728075" cy="354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39727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2044" y="63674"/>
            <a:ext cx="7215756" cy="1054368"/>
          </a:xfrm>
        </p:spPr>
        <p:txBody>
          <a:bodyPr/>
          <a:lstStyle/>
          <a:p>
            <a:r>
              <a:rPr lang="en-US" altLang="en-US" dirty="0"/>
              <a:t>Physical Growth</a:t>
            </a:r>
            <a:endParaRPr lang="en-US" dirty="0"/>
          </a:p>
        </p:txBody>
      </p:sp>
      <p:sp>
        <p:nvSpPr>
          <p:cNvPr id="3" name="Content Placeholder 2"/>
          <p:cNvSpPr>
            <a:spLocks noGrp="1"/>
          </p:cNvSpPr>
          <p:nvPr>
            <p:ph idx="1"/>
          </p:nvPr>
        </p:nvSpPr>
        <p:spPr>
          <a:xfrm>
            <a:off x="457200" y="1447800"/>
            <a:ext cx="8534400" cy="4724400"/>
          </a:xfrm>
        </p:spPr>
        <p:txBody>
          <a:bodyPr/>
          <a:lstStyle/>
          <a:p>
            <a:r>
              <a:rPr lang="en-US" altLang="en-US" sz="2600" dirty="0"/>
              <a:t>During the adolescent growth spurt, females gain as much as 15 pounds a year and boys 17 pounds</a:t>
            </a:r>
          </a:p>
          <a:p>
            <a:pPr lvl="1"/>
            <a:r>
              <a:rPr lang="en-US" altLang="en-US" dirty="0"/>
              <a:t>Body parts do not mature at the same rate</a:t>
            </a:r>
          </a:p>
          <a:p>
            <a:pPr lvl="1"/>
            <a:r>
              <a:rPr lang="en-US" altLang="en-US" dirty="0"/>
              <a:t>Body fat increases, more so for girls</a:t>
            </a:r>
          </a:p>
          <a:p>
            <a:pPr lvl="1"/>
            <a:r>
              <a:rPr lang="en-US" altLang="en-US" dirty="0"/>
              <a:t>Muscle fibers become thicker and denser; heart and lung capacity increase, more so for </a:t>
            </a:r>
            <a:r>
              <a:rPr lang="en-US" altLang="en-US" dirty="0" smtClean="0"/>
              <a:t>boys</a:t>
            </a:r>
            <a:endParaRPr lang="en-US" altLang="en-US" dirty="0"/>
          </a:p>
        </p:txBody>
      </p:sp>
    </p:spTree>
    <p:extLst>
      <p:ext uri="{BB962C8B-B14F-4D97-AF65-F5344CB8AC3E}">
        <p14:creationId xmlns:p14="http://schemas.microsoft.com/office/powerpoint/2010/main" val="486982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2044" y="63674"/>
            <a:ext cx="7215756" cy="1054368"/>
          </a:xfrm>
        </p:spPr>
        <p:txBody>
          <a:bodyPr/>
          <a:lstStyle/>
          <a:p>
            <a:r>
              <a:rPr lang="en-US" altLang="en-US" dirty="0"/>
              <a:t>Functional Maturity</a:t>
            </a:r>
            <a:endParaRPr lang="en-US" dirty="0"/>
          </a:p>
        </p:txBody>
      </p:sp>
      <p:pic>
        <p:nvPicPr>
          <p:cNvPr id="4" name="Picture 2" descr="The graph plots functional maturity of the limbic system and the frontal system versus age in years from 0 to 30. The functional maturity of the limbic system and the frontal system is a rising curve. After the age of 3 the limbic system matures quicker than the frontal system creating a gap between the two curves. And the gap increases till the age of 20. After which it reduces and joins at the age of 25. All values estimate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61260" y="1752600"/>
            <a:ext cx="6058740" cy="4275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16488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2044" y="63674"/>
            <a:ext cx="7215756" cy="1054368"/>
          </a:xfrm>
        </p:spPr>
        <p:txBody>
          <a:bodyPr/>
          <a:lstStyle/>
          <a:p>
            <a:r>
              <a:rPr lang="en-US" altLang="en-US" dirty="0"/>
              <a:t>Brain Growth in Adolescence</a:t>
            </a:r>
            <a:endParaRPr lang="en-US" dirty="0"/>
          </a:p>
        </p:txBody>
      </p:sp>
      <p:sp>
        <p:nvSpPr>
          <p:cNvPr id="3" name="Content Placeholder 2"/>
          <p:cNvSpPr>
            <a:spLocks noGrp="1"/>
          </p:cNvSpPr>
          <p:nvPr>
            <p:ph idx="1"/>
          </p:nvPr>
        </p:nvSpPr>
        <p:spPr>
          <a:xfrm>
            <a:off x="457200" y="1447800"/>
            <a:ext cx="8382000" cy="4648200"/>
          </a:xfrm>
        </p:spPr>
        <p:txBody>
          <a:bodyPr/>
          <a:lstStyle/>
          <a:p>
            <a:r>
              <a:rPr lang="en-US" altLang="en-US" sz="2600" dirty="0"/>
              <a:t>By the beginning of adolescence, the brain is 95% of adult size and weight</a:t>
            </a:r>
          </a:p>
          <a:p>
            <a:r>
              <a:rPr lang="en-US" altLang="en-US" sz="2600" dirty="0"/>
              <a:t>Myelination and synaptic pruning are nearly complete</a:t>
            </a:r>
          </a:p>
          <a:p>
            <a:pPr lvl="1"/>
            <a:r>
              <a:rPr lang="en-US" altLang="en-US" dirty="0"/>
              <a:t>Not all brain regions reach maturity</a:t>
            </a:r>
          </a:p>
          <a:p>
            <a:pPr lvl="2">
              <a:buFont typeface="Wingdings" pitchFamily="2" charset="2"/>
              <a:buChar char="§"/>
            </a:pPr>
            <a:r>
              <a:rPr lang="en-US" altLang="en-US" sz="2200" dirty="0"/>
              <a:t>Brain systems sensitive to reward reach maturity</a:t>
            </a:r>
          </a:p>
          <a:p>
            <a:pPr lvl="2">
              <a:buFont typeface="Wingdings" pitchFamily="2" charset="2"/>
              <a:buChar char="§"/>
            </a:pPr>
            <a:r>
              <a:rPr lang="en-US" altLang="en-US" sz="2200" dirty="0"/>
              <a:t>Brain systems responsible for self-control are not fully specialized until </a:t>
            </a:r>
            <a:r>
              <a:rPr lang="en-US" altLang="en-US" sz="2200" dirty="0" smtClean="0"/>
              <a:t>adulthood</a:t>
            </a:r>
            <a:endParaRPr lang="en-US" altLang="en-US" sz="2200" dirty="0"/>
          </a:p>
        </p:txBody>
      </p:sp>
    </p:spTree>
    <p:extLst>
      <p:ext uri="{BB962C8B-B14F-4D97-AF65-F5344CB8AC3E}">
        <p14:creationId xmlns:p14="http://schemas.microsoft.com/office/powerpoint/2010/main" val="2239326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2044" y="63674"/>
            <a:ext cx="7215756" cy="1054368"/>
          </a:xfrm>
        </p:spPr>
        <p:txBody>
          <a:bodyPr/>
          <a:lstStyle/>
          <a:p>
            <a:r>
              <a:rPr lang="en-US" altLang="en-US" dirty="0"/>
              <a:t>Sexual Maturation</a:t>
            </a:r>
            <a:endParaRPr lang="en-US" dirty="0"/>
          </a:p>
        </p:txBody>
      </p:sp>
      <p:sp>
        <p:nvSpPr>
          <p:cNvPr id="3" name="Content Placeholder 2"/>
          <p:cNvSpPr>
            <a:spLocks noGrp="1"/>
          </p:cNvSpPr>
          <p:nvPr>
            <p:ph idx="1"/>
          </p:nvPr>
        </p:nvSpPr>
        <p:spPr>
          <a:xfrm>
            <a:off x="457200" y="1447800"/>
            <a:ext cx="8305800" cy="4648200"/>
          </a:xfrm>
        </p:spPr>
        <p:txBody>
          <a:bodyPr/>
          <a:lstStyle/>
          <a:p>
            <a:r>
              <a:rPr lang="en-US" altLang="en-US" sz="2600" b="1" dirty="0"/>
              <a:t>Primary sex characteristics </a:t>
            </a:r>
            <a:r>
              <a:rPr lang="en-US" altLang="en-US" sz="2600" dirty="0"/>
              <a:t>are the organs of reproduction  </a:t>
            </a:r>
          </a:p>
          <a:p>
            <a:r>
              <a:rPr lang="en-US" altLang="en-US" sz="2600" b="1" dirty="0"/>
              <a:t>Secondary sex characteristics </a:t>
            </a:r>
            <a:r>
              <a:rPr lang="en-US" altLang="en-US" sz="2600" dirty="0"/>
              <a:t>denote physical signs of maturity not directly linked to reproduction</a:t>
            </a:r>
          </a:p>
          <a:p>
            <a:r>
              <a:rPr lang="en-US" altLang="en-US" sz="2600" b="1" dirty="0"/>
              <a:t>Menarche</a:t>
            </a:r>
            <a:r>
              <a:rPr lang="en-US" altLang="en-US" sz="2600" dirty="0"/>
              <a:t> is the onset of menstruation in girls</a:t>
            </a:r>
          </a:p>
          <a:p>
            <a:r>
              <a:rPr lang="en-US" altLang="en-US" sz="2600" b="1" dirty="0"/>
              <a:t>Spermarche</a:t>
            </a:r>
            <a:r>
              <a:rPr lang="en-US" altLang="en-US" sz="2600" dirty="0"/>
              <a:t> is the first spontaneous ejaculation of sperm-containing fluid </a:t>
            </a:r>
          </a:p>
        </p:txBody>
      </p:sp>
    </p:spTree>
    <p:extLst>
      <p:ext uri="{BB962C8B-B14F-4D97-AF65-F5344CB8AC3E}">
        <p14:creationId xmlns:p14="http://schemas.microsoft.com/office/powerpoint/2010/main" val="26719169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2044" y="63674"/>
            <a:ext cx="7215756" cy="1054368"/>
          </a:xfrm>
        </p:spPr>
        <p:txBody>
          <a:bodyPr/>
          <a:lstStyle/>
          <a:p>
            <a:r>
              <a:rPr lang="en-US" altLang="en-US" dirty="0"/>
              <a:t>Mechanisms of </a:t>
            </a:r>
            <a:r>
              <a:rPr lang="en-US" altLang="en-US" dirty="0" smtClean="0"/>
              <a:t>Maturation (1 of 2)</a:t>
            </a:r>
            <a:endParaRPr lang="en-US" dirty="0"/>
          </a:p>
        </p:txBody>
      </p:sp>
      <p:sp>
        <p:nvSpPr>
          <p:cNvPr id="3" name="Content Placeholder 2"/>
          <p:cNvSpPr>
            <a:spLocks noGrp="1"/>
          </p:cNvSpPr>
          <p:nvPr>
            <p:ph idx="1"/>
          </p:nvPr>
        </p:nvSpPr>
        <p:spPr>
          <a:xfrm>
            <a:off x="457200" y="1447800"/>
            <a:ext cx="8305800" cy="4572000"/>
          </a:xfrm>
        </p:spPr>
        <p:txBody>
          <a:bodyPr/>
          <a:lstStyle/>
          <a:p>
            <a:r>
              <a:rPr lang="en-US" altLang="en-US" sz="2600" dirty="0"/>
              <a:t>The pituitary releases a growth hormone</a:t>
            </a:r>
          </a:p>
          <a:p>
            <a:pPr lvl="1"/>
            <a:r>
              <a:rPr lang="en-US" altLang="en-US" dirty="0"/>
              <a:t>Also stimulates other glands to produce estrogen in girls and testosterone in boys</a:t>
            </a:r>
          </a:p>
          <a:p>
            <a:pPr lvl="1"/>
            <a:r>
              <a:rPr lang="en-US" altLang="en-US" dirty="0"/>
              <a:t>Estrogen and testosterone are present in boys and girls, but in different amounts</a:t>
            </a:r>
          </a:p>
          <a:p>
            <a:r>
              <a:rPr lang="en-US" altLang="en-US" sz="2600" dirty="0"/>
              <a:t>Puberty</a:t>
            </a:r>
            <a:r>
              <a:rPr lang="fr-FR" altLang="ja-JP" sz="2600" dirty="0"/>
              <a:t>’</a:t>
            </a:r>
            <a:r>
              <a:rPr lang="en-US" altLang="ja-JP" sz="2600" dirty="0"/>
              <a:t>s timing is genetically regulated and is affected by health and nutrition</a:t>
            </a:r>
          </a:p>
          <a:p>
            <a:pPr lvl="1"/>
            <a:r>
              <a:rPr lang="en-US" altLang="en-US" dirty="0"/>
              <a:t>A daughter’s age at menarche relates to her mother’s age at </a:t>
            </a:r>
            <a:r>
              <a:rPr lang="en-US" altLang="en-US" dirty="0" smtClean="0"/>
              <a:t>menarche</a:t>
            </a:r>
            <a:endParaRPr lang="en-US" altLang="en-US" dirty="0"/>
          </a:p>
        </p:txBody>
      </p:sp>
    </p:spTree>
    <p:extLst>
      <p:ext uri="{BB962C8B-B14F-4D97-AF65-F5344CB8AC3E}">
        <p14:creationId xmlns:p14="http://schemas.microsoft.com/office/powerpoint/2010/main" val="353080225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3.1.3337"/>
  <p:tag name="PPTVERSION" val="15"/>
  <p:tag name="TPOS" val="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9145</TotalTime>
  <Words>2033</Words>
  <Application>Microsoft Office PowerPoint</Application>
  <PresentationFormat>On-screen Show (4:3)</PresentationFormat>
  <Paragraphs>204</Paragraphs>
  <Slides>39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39</vt:i4>
      </vt:variant>
    </vt:vector>
  </HeadingPairs>
  <TitlesOfParts>
    <vt:vector size="45" baseType="lpstr">
      <vt:lpstr>ＭＳ Ｐゴシック</vt:lpstr>
      <vt:lpstr>ＭＳ Ｐゴシック</vt:lpstr>
      <vt:lpstr>Arial</vt:lpstr>
      <vt:lpstr>Calibri</vt:lpstr>
      <vt:lpstr>Wingdings</vt:lpstr>
      <vt:lpstr>Office Theme</vt:lpstr>
      <vt:lpstr>Chapter Eight</vt:lpstr>
      <vt:lpstr>8.1 Pubertal Changes: Learning Objectives</vt:lpstr>
      <vt:lpstr>Signs of Physical Maturation</vt:lpstr>
      <vt:lpstr>The Adolescent Growth Spurt </vt:lpstr>
      <vt:lpstr>Physical Growth</vt:lpstr>
      <vt:lpstr>Functional Maturity</vt:lpstr>
      <vt:lpstr>Brain Growth in Adolescence</vt:lpstr>
      <vt:lpstr>Sexual Maturation</vt:lpstr>
      <vt:lpstr>Mechanisms of Maturation (1 of 2)</vt:lpstr>
      <vt:lpstr>Mechanisms of Maturation (2 of 2)</vt:lpstr>
      <vt:lpstr>Psychological Impact of Puberty</vt:lpstr>
      <vt:lpstr>Response to Menarche and Spermarche</vt:lpstr>
      <vt:lpstr>Moodiness</vt:lpstr>
      <vt:lpstr>Rate of Maturation</vt:lpstr>
      <vt:lpstr>Rate of Maturation: Girls</vt:lpstr>
      <vt:lpstr>8.2 Health: Learning Objectives</vt:lpstr>
      <vt:lpstr>Nutrition</vt:lpstr>
      <vt:lpstr>Obesity</vt:lpstr>
      <vt:lpstr>Obese Youths Can Lose Weight</vt:lpstr>
      <vt:lpstr>Anorexia and Bulimia (1 of 3)</vt:lpstr>
      <vt:lpstr>Anorexia and Bulimia (2 of 3)</vt:lpstr>
      <vt:lpstr>Anorexia and Bulimia (3 of 3)</vt:lpstr>
      <vt:lpstr>Physical Fitness</vt:lpstr>
      <vt:lpstr>Threats to Adolescent Well-Being (1 of 3)</vt:lpstr>
      <vt:lpstr>Threats to Adolescent Well-Being (2 of 3)</vt:lpstr>
      <vt:lpstr>Threats to Adolescent Well-Being (3 of 3)</vt:lpstr>
      <vt:lpstr>8.3 Information Processing During Adolescence: Learning Objectives</vt:lpstr>
      <vt:lpstr>How Does Information Processing Improve in Adolescence?</vt:lpstr>
      <vt:lpstr>Working Memory &amp; Processing Speed</vt:lpstr>
      <vt:lpstr>Content Knowledge</vt:lpstr>
      <vt:lpstr>Strategies and Metacognitive Skill</vt:lpstr>
      <vt:lpstr>Problem-Solving and Reasoning</vt:lpstr>
      <vt:lpstr>Information Processing During Adolescence</vt:lpstr>
      <vt:lpstr>8.4 Reasoning about Moral Issues: Learning Objectives</vt:lpstr>
      <vt:lpstr>Kohlberg’s Theory: Levels 1 and 2</vt:lpstr>
      <vt:lpstr>Kohlberg’s Theory: Level 3</vt:lpstr>
      <vt:lpstr>Support for Kohlberg’s Theory</vt:lpstr>
      <vt:lpstr>Cultural Differences in Moral Reasoning</vt:lpstr>
      <vt:lpstr>Promoting Moral Reasoning</vt:lpstr>
    </vt:vector>
  </TitlesOfParts>
  <Company>Thomson Wadsworth</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8 Rites of Passage: Physical and Cognitive Development in Adolescence</dc:title>
  <dc:creator>Kail</dc:creator>
  <cp:lastModifiedBy>Melanie Govender</cp:lastModifiedBy>
  <cp:revision>258</cp:revision>
  <dcterms:created xsi:type="dcterms:W3CDTF">2011-07-04T21:25:17Z</dcterms:created>
  <dcterms:modified xsi:type="dcterms:W3CDTF">2021-03-30T13:14:37Z</dcterms:modified>
</cp:coreProperties>
</file>