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0" r:id="rId1"/>
  </p:sldMasterIdLst>
  <p:notesMasterIdLst>
    <p:notesMasterId r:id="rId37"/>
  </p:notesMasterIdLst>
  <p:sldIdLst>
    <p:sldId id="342" r:id="rId2"/>
    <p:sldId id="343" r:id="rId3"/>
    <p:sldId id="344" r:id="rId4"/>
    <p:sldId id="345" r:id="rId5"/>
    <p:sldId id="346" r:id="rId6"/>
    <p:sldId id="347" r:id="rId7"/>
    <p:sldId id="348" r:id="rId8"/>
    <p:sldId id="349" r:id="rId9"/>
    <p:sldId id="350" r:id="rId10"/>
    <p:sldId id="351" r:id="rId11"/>
    <p:sldId id="352" r:id="rId12"/>
    <p:sldId id="353" r:id="rId13"/>
    <p:sldId id="354" r:id="rId14"/>
    <p:sldId id="355" r:id="rId15"/>
    <p:sldId id="356" r:id="rId16"/>
    <p:sldId id="357" r:id="rId17"/>
    <p:sldId id="358" r:id="rId18"/>
    <p:sldId id="360" r:id="rId19"/>
    <p:sldId id="359" r:id="rId20"/>
    <p:sldId id="361" r:id="rId21"/>
    <p:sldId id="362" r:id="rId22"/>
    <p:sldId id="364" r:id="rId23"/>
    <p:sldId id="365" r:id="rId24"/>
    <p:sldId id="366" r:id="rId25"/>
    <p:sldId id="367" r:id="rId26"/>
    <p:sldId id="368" r:id="rId27"/>
    <p:sldId id="369" r:id="rId28"/>
    <p:sldId id="370" r:id="rId29"/>
    <p:sldId id="371" r:id="rId30"/>
    <p:sldId id="372" r:id="rId31"/>
    <p:sldId id="373" r:id="rId32"/>
    <p:sldId id="374" r:id="rId33"/>
    <p:sldId id="375" r:id="rId34"/>
    <p:sldId id="376" r:id="rId35"/>
    <p:sldId id="377" r:id="rId36"/>
  </p:sldIdLst>
  <p:sldSz cx="9144000" cy="6858000" type="screen4x3"/>
  <p:notesSz cx="6858000" cy="9144000"/>
  <p:custDataLst>
    <p:tags r:id="rId38"/>
  </p:custDataLst>
  <p:defaultTextStyle>
    <a:defPPr>
      <a:defRPr lang="en-US"/>
    </a:defPPr>
    <a:lvl1pPr algn="l" rtl="0" eaLnBrk="0" fontAlgn="base" hangingPunct="0">
      <a:spcBef>
        <a:spcPct val="0"/>
      </a:spcBef>
      <a:spcAft>
        <a:spcPct val="0"/>
      </a:spcAft>
      <a:defRPr sz="2400" kern="1200">
        <a:solidFill>
          <a:schemeClr val="tx1"/>
        </a:solidFill>
        <a:latin typeface="Arial" charset="0"/>
        <a:ea typeface="MS PGothic" pitchFamily="34" charset="-128"/>
        <a:cs typeface="+mn-cs"/>
      </a:defRPr>
    </a:lvl1pPr>
    <a:lvl2pPr marL="457200" algn="l" rtl="0" eaLnBrk="0" fontAlgn="base" hangingPunct="0">
      <a:spcBef>
        <a:spcPct val="0"/>
      </a:spcBef>
      <a:spcAft>
        <a:spcPct val="0"/>
      </a:spcAft>
      <a:defRPr sz="2400" kern="1200">
        <a:solidFill>
          <a:schemeClr val="tx1"/>
        </a:solidFill>
        <a:latin typeface="Arial" charset="0"/>
        <a:ea typeface="MS PGothic" pitchFamily="34" charset="-128"/>
        <a:cs typeface="+mn-cs"/>
      </a:defRPr>
    </a:lvl2pPr>
    <a:lvl3pPr marL="914400" algn="l" rtl="0" eaLnBrk="0" fontAlgn="base" hangingPunct="0">
      <a:spcBef>
        <a:spcPct val="0"/>
      </a:spcBef>
      <a:spcAft>
        <a:spcPct val="0"/>
      </a:spcAft>
      <a:defRPr sz="2400" kern="1200">
        <a:solidFill>
          <a:schemeClr val="tx1"/>
        </a:solidFill>
        <a:latin typeface="Arial" charset="0"/>
        <a:ea typeface="MS PGothic" pitchFamily="34" charset="-128"/>
        <a:cs typeface="+mn-cs"/>
      </a:defRPr>
    </a:lvl3pPr>
    <a:lvl4pPr marL="1371600" algn="l" rtl="0" eaLnBrk="0" fontAlgn="base" hangingPunct="0">
      <a:spcBef>
        <a:spcPct val="0"/>
      </a:spcBef>
      <a:spcAft>
        <a:spcPct val="0"/>
      </a:spcAft>
      <a:defRPr sz="2400" kern="1200">
        <a:solidFill>
          <a:schemeClr val="tx1"/>
        </a:solidFill>
        <a:latin typeface="Arial" charset="0"/>
        <a:ea typeface="MS PGothic" pitchFamily="34" charset="-128"/>
        <a:cs typeface="+mn-cs"/>
      </a:defRPr>
    </a:lvl4pPr>
    <a:lvl5pPr marL="1828800" algn="l" rtl="0" eaLnBrk="0" fontAlgn="base" hangingPunct="0">
      <a:spcBef>
        <a:spcPct val="0"/>
      </a:spcBef>
      <a:spcAft>
        <a:spcPct val="0"/>
      </a:spcAft>
      <a:defRPr sz="2400" kern="1200">
        <a:solidFill>
          <a:schemeClr val="tx1"/>
        </a:solidFill>
        <a:latin typeface="Arial" charset="0"/>
        <a:ea typeface="MS PGothic" pitchFamily="34" charset="-128"/>
        <a:cs typeface="+mn-cs"/>
      </a:defRPr>
    </a:lvl5pPr>
    <a:lvl6pPr marL="2286000" algn="l" defTabSz="914400" rtl="0" eaLnBrk="1" latinLnBrk="0" hangingPunct="1">
      <a:defRPr sz="2400" kern="1200">
        <a:solidFill>
          <a:schemeClr val="tx1"/>
        </a:solidFill>
        <a:latin typeface="Arial" charset="0"/>
        <a:ea typeface="MS PGothic" pitchFamily="34" charset="-128"/>
        <a:cs typeface="+mn-cs"/>
      </a:defRPr>
    </a:lvl6pPr>
    <a:lvl7pPr marL="2743200" algn="l" defTabSz="914400" rtl="0" eaLnBrk="1" latinLnBrk="0" hangingPunct="1">
      <a:defRPr sz="2400" kern="1200">
        <a:solidFill>
          <a:schemeClr val="tx1"/>
        </a:solidFill>
        <a:latin typeface="Arial" charset="0"/>
        <a:ea typeface="MS PGothic" pitchFamily="34" charset="-128"/>
        <a:cs typeface="+mn-cs"/>
      </a:defRPr>
    </a:lvl7pPr>
    <a:lvl8pPr marL="3200400" algn="l" defTabSz="914400" rtl="0" eaLnBrk="1" latinLnBrk="0" hangingPunct="1">
      <a:defRPr sz="2400" kern="1200">
        <a:solidFill>
          <a:schemeClr val="tx1"/>
        </a:solidFill>
        <a:latin typeface="Arial" charset="0"/>
        <a:ea typeface="MS PGothic" pitchFamily="34" charset="-128"/>
        <a:cs typeface="+mn-cs"/>
      </a:defRPr>
    </a:lvl8pPr>
    <a:lvl9pPr marL="3657600" algn="l" defTabSz="914400" rtl="0" eaLnBrk="1" latinLnBrk="0" hangingPunct="1">
      <a:defRPr sz="2400" kern="1200">
        <a:solidFill>
          <a:schemeClr val="tx1"/>
        </a:solidFill>
        <a:latin typeface="Arial" charset="0"/>
        <a:ea typeface="MS PGothic"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04" autoAdjust="0"/>
    <p:restoredTop sz="89822" autoAdjust="0"/>
  </p:normalViewPr>
  <p:slideViewPr>
    <p:cSldViewPr>
      <p:cViewPr varScale="1">
        <p:scale>
          <a:sx n="62" d="100"/>
          <a:sy n="62" d="100"/>
        </p:scale>
        <p:origin x="1400" y="3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448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p:cNvPr>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atin typeface="Arial" charset="0"/>
                <a:ea typeface="ＭＳ Ｐゴシック" pitchFamily="-109" charset="-128"/>
                <a:cs typeface="+mn-cs"/>
              </a:defRPr>
            </a:lvl1pPr>
          </a:lstStyle>
          <a:p>
            <a:pPr>
              <a:defRPr/>
            </a:pPr>
            <a:endParaRPr lang="en-US" dirty="0"/>
          </a:p>
        </p:txBody>
      </p:sp>
      <p:sp>
        <p:nvSpPr>
          <p:cNvPr id="3" name="Date Placeholder 2">
            <a:extLst/>
          </p:cNvPr>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Arial" panose="020B0604020202020204" pitchFamily="34" charset="0"/>
              </a:defRPr>
            </a:lvl1pPr>
          </a:lstStyle>
          <a:p>
            <a:pPr>
              <a:defRPr/>
            </a:pPr>
            <a:fld id="{0BC942DF-85CB-46E0-879B-DBB35C8EBB57}" type="datetime1">
              <a:rPr lang="en-US" altLang="en-US"/>
              <a:pPr>
                <a:defRPr/>
              </a:pPr>
              <a:t>3/30/2021</a:t>
            </a:fld>
            <a:endParaRPr lang="en-US" altLang="en-US" dirty="0"/>
          </a:p>
        </p:txBody>
      </p:sp>
      <p:sp>
        <p:nvSpPr>
          <p:cNvPr id="4" name="Slide Image Placeholder 3">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wrap="square" lIns="91440" tIns="45720" rIns="91440" bIns="45720" numCol="1" anchor="ctr" anchorCtr="0" compatLnSpc="1">
            <a:prstTxWarp prst="textNoShape">
              <a:avLst/>
            </a:prstTxWarp>
          </a:bodyPr>
          <a:lstStyle/>
          <a:p>
            <a:pPr lvl="0"/>
            <a:endParaRPr lang="en-US" noProof="0" dirty="0"/>
          </a:p>
        </p:txBody>
      </p:sp>
      <p:sp>
        <p:nvSpPr>
          <p:cNvPr id="5" name="Notes Placeholder 4">
            <a:extLst/>
          </p:cNvPr>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p:cNvPr>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atin typeface="Arial" charset="0"/>
                <a:ea typeface="ＭＳ Ｐゴシック" pitchFamily="-109" charset="-128"/>
                <a:cs typeface="+mn-cs"/>
              </a:defRPr>
            </a:lvl1pPr>
          </a:lstStyle>
          <a:p>
            <a:pPr>
              <a:defRPr/>
            </a:pPr>
            <a:endParaRPr lang="en-US" dirty="0"/>
          </a:p>
        </p:txBody>
      </p:sp>
      <p:sp>
        <p:nvSpPr>
          <p:cNvPr id="7" name="Slide Number Placeholder 6">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pPr>
              <a:defRPr/>
            </a:pPr>
            <a:fld id="{67E38205-7D16-4EB5-81F4-AE6DDA8E23B3}" type="slidenum">
              <a:rPr lang="en-US" altLang="en-US"/>
              <a:pPr>
                <a:defRPr/>
              </a:pPr>
              <a:t>‹#›</a:t>
            </a:fld>
            <a:endParaRPr lang="en-US" altLang="en-US" dirty="0"/>
          </a:p>
        </p:txBody>
      </p:sp>
    </p:spTree>
    <p:extLst>
      <p:ext uri="{BB962C8B-B14F-4D97-AF65-F5344CB8AC3E}">
        <p14:creationId xmlns:p14="http://schemas.microsoft.com/office/powerpoint/2010/main" val="39307582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S PGothic" panose="020B0600070205080204" pitchFamily="34" charset="-128"/>
        <a:cs typeface="ＭＳ Ｐゴシック" charset="0"/>
      </a:defRPr>
    </a:lvl1pPr>
    <a:lvl2pPr marL="457200" algn="l" rtl="0" eaLnBrk="0" fontAlgn="base" hangingPunct="0">
      <a:spcBef>
        <a:spcPct val="30000"/>
      </a:spcBef>
      <a:spcAft>
        <a:spcPct val="0"/>
      </a:spcAft>
      <a:defRPr sz="1200" kern="1200">
        <a:solidFill>
          <a:schemeClr val="tx1"/>
        </a:solidFill>
        <a:latin typeface="+mn-lt"/>
        <a:ea typeface="MS PGothic" panose="020B0600070205080204" pitchFamily="34" charset="-128"/>
        <a:cs typeface="+mn-cs"/>
      </a:defRPr>
    </a:lvl2pPr>
    <a:lvl3pPr marL="914400" algn="l" rtl="0" eaLnBrk="0" fontAlgn="base" hangingPunct="0">
      <a:spcBef>
        <a:spcPct val="30000"/>
      </a:spcBef>
      <a:spcAft>
        <a:spcPct val="0"/>
      </a:spcAft>
      <a:defRPr sz="1200" kern="1200">
        <a:solidFill>
          <a:schemeClr val="tx1"/>
        </a:solidFill>
        <a:latin typeface="+mn-lt"/>
        <a:ea typeface="MS PGothic" panose="020B0600070205080204" pitchFamily="34" charset="-128"/>
        <a:cs typeface="+mn-cs"/>
      </a:defRPr>
    </a:lvl3pPr>
    <a:lvl4pPr marL="1371600" algn="l" rtl="0" eaLnBrk="0" fontAlgn="base" hangingPunct="0">
      <a:spcBef>
        <a:spcPct val="30000"/>
      </a:spcBef>
      <a:spcAft>
        <a:spcPct val="0"/>
      </a:spcAft>
      <a:defRPr sz="1200" kern="1200">
        <a:solidFill>
          <a:schemeClr val="tx1"/>
        </a:solidFill>
        <a:latin typeface="+mn-lt"/>
        <a:ea typeface="MS PGothic" panose="020B0600070205080204" pitchFamily="34" charset="-128"/>
        <a:cs typeface="+mn-cs"/>
      </a:defRPr>
    </a:lvl4pPr>
    <a:lvl5pPr marL="1828800" algn="l" rtl="0" eaLnBrk="0" fontAlgn="base" hangingPunct="0">
      <a:spcBef>
        <a:spcPct val="30000"/>
      </a:spcBef>
      <a:spcAft>
        <a:spcPct val="0"/>
      </a:spcAft>
      <a:defRPr sz="1200" kern="1200">
        <a:solidFill>
          <a:schemeClr val="tx1"/>
        </a:solidFill>
        <a:latin typeface="+mn-lt"/>
        <a:ea typeface="MS PGothic" panose="020B0600070205080204"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altLang="en-US" dirty="0" smtClean="0">
                <a:ea typeface="ＭＳ Ｐゴシック" pitchFamily="34" charset="-128"/>
              </a:rPr>
              <a:t>Table 9.1. </a:t>
            </a:r>
            <a:r>
              <a:rPr lang="en-US" altLang="en-US" dirty="0" smtClean="0">
                <a:latin typeface="Arial" charset="0"/>
                <a:ea typeface="ＭＳ Ｐゴシック" pitchFamily="34" charset="-128"/>
              </a:rPr>
              <a:t>Marcia’s Four Identity Statuses.</a:t>
            </a:r>
            <a:endParaRPr lang="en-US" altLang="en-US" dirty="0" smtClean="0">
              <a:ea typeface="ＭＳ Ｐゴシック" pitchFamily="34" charset="-128"/>
            </a:endParaRPr>
          </a:p>
        </p:txBody>
      </p:sp>
      <p:sp>
        <p:nvSpPr>
          <p:cNvPr id="4" name="Slide Number Placeholder 3"/>
          <p:cNvSpPr>
            <a:spLocks noGrp="1"/>
          </p:cNvSpPr>
          <p:nvPr>
            <p:ph type="sldNum" sz="quarter" idx="10"/>
          </p:nvPr>
        </p:nvSpPr>
        <p:spPr/>
        <p:txBody>
          <a:bodyPr/>
          <a:lstStyle/>
          <a:p>
            <a:pPr>
              <a:defRPr/>
            </a:pPr>
            <a:fld id="{67E38205-7D16-4EB5-81F4-AE6DDA8E23B3}" type="slidenum">
              <a:rPr lang="en-US" altLang="en-US" smtClean="0"/>
              <a:pPr>
                <a:defRPr/>
              </a:pPr>
              <a:t>4</a:t>
            </a:fld>
            <a:endParaRPr lang="en-US" altLang="en-US" dirty="0"/>
          </a:p>
        </p:txBody>
      </p:sp>
    </p:spTree>
    <p:extLst>
      <p:ext uri="{BB962C8B-B14F-4D97-AF65-F5344CB8AC3E}">
        <p14:creationId xmlns:p14="http://schemas.microsoft.com/office/powerpoint/2010/main" val="7156276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altLang="en-US" dirty="0" smtClean="0">
                <a:ea typeface="ＭＳ Ｐゴシック" pitchFamily="34" charset="-128"/>
              </a:rPr>
              <a:t>Table 9.2. </a:t>
            </a:r>
            <a:r>
              <a:rPr lang="en-US" altLang="en-US" dirty="0" smtClean="0">
                <a:latin typeface="Arial" charset="0"/>
                <a:ea typeface="ＭＳ Ｐゴシック" pitchFamily="34" charset="-128"/>
              </a:rPr>
              <a:t>Characteristics of Adolescents’ Thinking.</a:t>
            </a:r>
            <a:endParaRPr lang="en-US" altLang="en-US" dirty="0" smtClean="0">
              <a:ea typeface="ＭＳ Ｐゴシック" pitchFamily="34" charset="-128"/>
            </a:endParaRPr>
          </a:p>
        </p:txBody>
      </p:sp>
      <p:sp>
        <p:nvSpPr>
          <p:cNvPr id="4" name="Slide Number Placeholder 3"/>
          <p:cNvSpPr>
            <a:spLocks noGrp="1"/>
          </p:cNvSpPr>
          <p:nvPr>
            <p:ph type="sldNum" sz="quarter" idx="10"/>
          </p:nvPr>
        </p:nvSpPr>
        <p:spPr/>
        <p:txBody>
          <a:bodyPr/>
          <a:lstStyle/>
          <a:p>
            <a:pPr>
              <a:defRPr/>
            </a:pPr>
            <a:fld id="{67E38205-7D16-4EB5-81F4-AE6DDA8E23B3}" type="slidenum">
              <a:rPr lang="en-US" altLang="en-US" smtClean="0"/>
              <a:pPr>
                <a:defRPr/>
              </a:pPr>
              <a:t>5</a:t>
            </a:fld>
            <a:endParaRPr lang="en-US" altLang="en-US" dirty="0"/>
          </a:p>
        </p:txBody>
      </p:sp>
    </p:spTree>
    <p:extLst>
      <p:ext uri="{BB962C8B-B14F-4D97-AF65-F5344CB8AC3E}">
        <p14:creationId xmlns:p14="http://schemas.microsoft.com/office/powerpoint/2010/main" val="25150041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altLang="en-US" dirty="0" smtClean="0">
                <a:ea typeface="ＭＳ Ｐゴシック" pitchFamily="34" charset="-128"/>
              </a:rPr>
              <a:t>Table 9.4. Personality Types in Holland’s Theory. </a:t>
            </a:r>
          </a:p>
        </p:txBody>
      </p:sp>
      <p:sp>
        <p:nvSpPr>
          <p:cNvPr id="4" name="Slide Number Placeholder 3"/>
          <p:cNvSpPr>
            <a:spLocks noGrp="1"/>
          </p:cNvSpPr>
          <p:nvPr>
            <p:ph type="sldNum" sz="quarter" idx="10"/>
          </p:nvPr>
        </p:nvSpPr>
        <p:spPr/>
        <p:txBody>
          <a:bodyPr/>
          <a:lstStyle/>
          <a:p>
            <a:pPr>
              <a:defRPr/>
            </a:pPr>
            <a:fld id="{67E38205-7D16-4EB5-81F4-AE6DDA8E23B3}" type="slidenum">
              <a:rPr lang="en-US" altLang="en-US" smtClean="0"/>
              <a:pPr>
                <a:defRPr/>
              </a:pPr>
              <a:t>24</a:t>
            </a:fld>
            <a:endParaRPr lang="en-US" altLang="en-US" dirty="0"/>
          </a:p>
        </p:txBody>
      </p:sp>
    </p:spTree>
    <p:extLst>
      <p:ext uri="{BB962C8B-B14F-4D97-AF65-F5344CB8AC3E}">
        <p14:creationId xmlns:p14="http://schemas.microsoft.com/office/powerpoint/2010/main" val="2245259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8" name="Content Placeholder 7"/>
          <p:cNvSpPr>
            <a:spLocks noGrp="1"/>
          </p:cNvSpPr>
          <p:nvPr>
            <p:ph sz="quarter" idx="10"/>
          </p:nvPr>
        </p:nvSpPr>
        <p:spPr>
          <a:xfrm>
            <a:off x="2133600" y="6324600"/>
            <a:ext cx="5181600" cy="457200"/>
          </a:xfrm>
        </p:spPr>
        <p:txBody>
          <a:bodyPr>
            <a:noAutofit/>
          </a:bodyPr>
          <a:lstStyle>
            <a:lvl1pPr>
              <a:defRPr sz="1200"/>
            </a:lvl1pPr>
            <a:lvl2pPr>
              <a:defRPr sz="1200"/>
            </a:lvl2pPr>
            <a:lvl3pPr>
              <a:defRPr sz="1200"/>
            </a:lvl3pPr>
            <a:lvl4pPr>
              <a:defRPr sz="1200"/>
            </a:lvl4pPr>
            <a:lvl5pPr>
              <a:defRPr sz="12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3356306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TextBox 3"/>
          <p:cNvSpPr txBox="1">
            <a:spLocks noChangeArrowheads="1"/>
          </p:cNvSpPr>
          <p:nvPr userDrawn="1"/>
        </p:nvSpPr>
        <p:spPr bwMode="auto">
          <a:xfrm>
            <a:off x="1508125" y="6491288"/>
            <a:ext cx="649287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algn="ctr">
              <a:spcBef>
                <a:spcPts val="0"/>
              </a:spcBef>
              <a:defRPr/>
            </a:pPr>
            <a:r>
              <a:rPr lang="en-US" sz="1200" dirty="0" smtClean="0"/>
              <a:t>© 2019 Cengage. All rights reserved.</a:t>
            </a:r>
            <a:endParaRPr lang="en-US" sz="1200" dirty="0"/>
          </a:p>
        </p:txBody>
      </p:sp>
      <p:sp>
        <p:nvSpPr>
          <p:cNvPr id="2" name="Title 1"/>
          <p:cNvSpPr>
            <a:spLocks noGrp="1"/>
          </p:cNvSpPr>
          <p:nvPr>
            <p:ph type="title"/>
          </p:nvPr>
        </p:nvSpPr>
        <p:spPr>
          <a:xfrm>
            <a:off x="1852044" y="63674"/>
            <a:ext cx="7215756" cy="1054368"/>
          </a:xfrm>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sz="2800"/>
            </a:lvl1pPr>
            <a:lvl2pPr>
              <a:defRPr sz="2400"/>
            </a:lvl2pPr>
            <a:lvl3pPr>
              <a:defRPr sz="2000"/>
            </a:lvl3pPr>
            <a:lvl4pPr>
              <a:defRPr sz="1800"/>
            </a:lvl4pPr>
            <a:lvl5pPr>
              <a:defRPr sz="18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63305595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1752600" y="228600"/>
            <a:ext cx="6934200" cy="792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pic>
        <p:nvPicPr>
          <p:cNvPr id="1028" name="Picture 3"/>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1676400" y="1028700"/>
            <a:ext cx="7467600" cy="320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 name="Picture 2"/>
          <p:cNvPicPr>
            <a:picLocks noChangeAspect="1" noChangeArrowheads="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167648" y="156098"/>
            <a:ext cx="1543395" cy="11778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 bg1="lt1" tx1="dk1" bg2="lt2" tx2="dk2" accent1="accent1" accent2="accent2" accent3="accent3" accent4="accent4" accent5="accent5" accent6="accent6" hlink="hlink" folHlink="folHlink"/>
  <p:sldLayoutIdLst>
    <p:sldLayoutId id="2147483670" r:id="rId1"/>
    <p:sldLayoutId id="2147483672" r:id="rId2"/>
  </p:sldLayoutIdLst>
  <p:hf sldNum="0" hdr="0" dt="0"/>
  <p:txStyles>
    <p:titleStyle>
      <a:lvl1pPr algn="ctr" rtl="0" eaLnBrk="0" fontAlgn="base" hangingPunct="0">
        <a:spcBef>
          <a:spcPct val="0"/>
        </a:spcBef>
        <a:spcAft>
          <a:spcPct val="0"/>
        </a:spcAft>
        <a:defRPr sz="3600" kern="1200">
          <a:solidFill>
            <a:schemeClr val="tx1"/>
          </a:solidFill>
          <a:latin typeface="Arial" pitchFamily="34" charset="0"/>
          <a:ea typeface="+mj-ea"/>
          <a:cs typeface="Arial" pitchFamily="34" charset="0"/>
        </a:defRPr>
      </a:lvl1pPr>
      <a:lvl2pPr algn="ctr" rtl="0" eaLnBrk="0" fontAlgn="base" hangingPunct="0">
        <a:spcBef>
          <a:spcPct val="0"/>
        </a:spcBef>
        <a:spcAft>
          <a:spcPct val="0"/>
        </a:spcAft>
        <a:defRPr sz="3600">
          <a:solidFill>
            <a:schemeClr val="tx1"/>
          </a:solidFill>
          <a:latin typeface="Arial" charset="0"/>
          <a:cs typeface="Arial" charset="0"/>
        </a:defRPr>
      </a:lvl2pPr>
      <a:lvl3pPr algn="ctr" rtl="0" eaLnBrk="0" fontAlgn="base" hangingPunct="0">
        <a:spcBef>
          <a:spcPct val="0"/>
        </a:spcBef>
        <a:spcAft>
          <a:spcPct val="0"/>
        </a:spcAft>
        <a:defRPr sz="3600">
          <a:solidFill>
            <a:schemeClr val="tx1"/>
          </a:solidFill>
          <a:latin typeface="Arial" charset="0"/>
          <a:cs typeface="Arial" charset="0"/>
        </a:defRPr>
      </a:lvl3pPr>
      <a:lvl4pPr algn="ctr" rtl="0" eaLnBrk="0" fontAlgn="base" hangingPunct="0">
        <a:spcBef>
          <a:spcPct val="0"/>
        </a:spcBef>
        <a:spcAft>
          <a:spcPct val="0"/>
        </a:spcAft>
        <a:defRPr sz="3600">
          <a:solidFill>
            <a:schemeClr val="tx1"/>
          </a:solidFill>
          <a:latin typeface="Arial" charset="0"/>
          <a:cs typeface="Arial" charset="0"/>
        </a:defRPr>
      </a:lvl4pPr>
      <a:lvl5pPr algn="ctr" rtl="0" eaLnBrk="0" fontAlgn="base" hangingPunct="0">
        <a:spcBef>
          <a:spcPct val="0"/>
        </a:spcBef>
        <a:spcAft>
          <a:spcPct val="0"/>
        </a:spcAft>
        <a:defRPr sz="3600">
          <a:solidFill>
            <a:schemeClr val="tx1"/>
          </a:solidFill>
          <a:latin typeface="Arial" charset="0"/>
          <a:cs typeface="Arial" charset="0"/>
        </a:defRPr>
      </a:lvl5pPr>
      <a:lvl6pPr marL="457200" algn="ctr" rtl="0" fontAlgn="base">
        <a:spcBef>
          <a:spcPct val="0"/>
        </a:spcBef>
        <a:spcAft>
          <a:spcPct val="0"/>
        </a:spcAft>
        <a:defRPr sz="3600">
          <a:solidFill>
            <a:schemeClr val="tx1"/>
          </a:solidFill>
          <a:latin typeface="Arial" charset="0"/>
          <a:cs typeface="Arial" charset="0"/>
        </a:defRPr>
      </a:lvl6pPr>
      <a:lvl7pPr marL="914400" algn="ctr" rtl="0" fontAlgn="base">
        <a:spcBef>
          <a:spcPct val="0"/>
        </a:spcBef>
        <a:spcAft>
          <a:spcPct val="0"/>
        </a:spcAft>
        <a:defRPr sz="3600">
          <a:solidFill>
            <a:schemeClr val="tx1"/>
          </a:solidFill>
          <a:latin typeface="Arial" charset="0"/>
          <a:cs typeface="Arial" charset="0"/>
        </a:defRPr>
      </a:lvl7pPr>
      <a:lvl8pPr marL="1371600" algn="ctr" rtl="0" fontAlgn="base">
        <a:spcBef>
          <a:spcPct val="0"/>
        </a:spcBef>
        <a:spcAft>
          <a:spcPct val="0"/>
        </a:spcAft>
        <a:defRPr sz="3600">
          <a:solidFill>
            <a:schemeClr val="tx1"/>
          </a:solidFill>
          <a:latin typeface="Arial" charset="0"/>
          <a:cs typeface="Arial" charset="0"/>
        </a:defRPr>
      </a:lvl8pPr>
      <a:lvl9pPr marL="1828800" algn="ctr" rtl="0" fontAlgn="base">
        <a:spcBef>
          <a:spcPct val="0"/>
        </a:spcBef>
        <a:spcAft>
          <a:spcPct val="0"/>
        </a:spcAft>
        <a:defRPr sz="3600">
          <a:solidFill>
            <a:schemeClr val="tx1"/>
          </a:solidFill>
          <a:latin typeface="Arial" charset="0"/>
          <a:cs typeface="Arial"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Arial" pitchFamily="34" charset="0"/>
          <a:ea typeface="+mn-ea"/>
          <a:cs typeface="Arial" pitchFamily="34" charset="0"/>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Arial" pitchFamily="34" charset="0"/>
          <a:ea typeface="+mn-ea"/>
          <a:cs typeface="Arial" pitchFamily="34" charset="0"/>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Arial" pitchFamily="34" charset="0"/>
          <a:ea typeface="+mn-ea"/>
          <a:cs typeface="Arial" pitchFamily="34" charset="0"/>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noChangeArrowheads="1"/>
          </p:cNvSpPr>
          <p:nvPr>
            <p:ph type="ctrTitle"/>
          </p:nvPr>
        </p:nvSpPr>
        <p:spPr>
          <a:xfrm>
            <a:off x="685800" y="2366963"/>
            <a:ext cx="7772400" cy="1214437"/>
          </a:xfrm>
        </p:spPr>
        <p:txBody>
          <a:bodyPr/>
          <a:lstStyle/>
          <a:p>
            <a:r>
              <a:rPr lang="en-US" altLang="en-US" sz="4000" b="1" dirty="0"/>
              <a:t>Chapter Nine</a:t>
            </a:r>
            <a:endParaRPr lang="en-US" altLang="en-US" sz="4000" b="1" dirty="0" smtClean="0">
              <a:latin typeface="Arial" charset="0"/>
              <a:cs typeface="Arial" charset="0"/>
            </a:endParaRPr>
          </a:p>
        </p:txBody>
      </p:sp>
      <p:sp>
        <p:nvSpPr>
          <p:cNvPr id="3075" name="Subtitle 2"/>
          <p:cNvSpPr>
            <a:spLocks noGrp="1"/>
          </p:cNvSpPr>
          <p:nvPr>
            <p:ph type="subTitle" idx="1"/>
          </p:nvPr>
        </p:nvSpPr>
        <p:spPr>
          <a:xfrm>
            <a:off x="713509" y="3505200"/>
            <a:ext cx="7897091" cy="1828800"/>
          </a:xfrm>
        </p:spPr>
        <p:txBody>
          <a:bodyPr anchor="ctr"/>
          <a:lstStyle/>
          <a:p>
            <a:r>
              <a:rPr lang="en-US" altLang="en-US" sz="3600" dirty="0">
                <a:solidFill>
                  <a:schemeClr val="tx1"/>
                </a:solidFill>
              </a:rPr>
              <a:t>Moving into the Adult Social World: Socioemotional Development in Adolescence</a:t>
            </a:r>
          </a:p>
        </p:txBody>
      </p:sp>
      <p:sp>
        <p:nvSpPr>
          <p:cNvPr id="3076" name="Content Placeholder 1"/>
          <p:cNvSpPr>
            <a:spLocks noGrp="1"/>
          </p:cNvSpPr>
          <p:nvPr>
            <p:ph sz="quarter" idx="10"/>
          </p:nvPr>
        </p:nvSpPr>
        <p:spPr/>
        <p:txBody>
          <a:bodyPr anchor="ctr"/>
          <a:lstStyle/>
          <a:p>
            <a:pPr marL="0" indent="0" algn="ctr">
              <a:spcBef>
                <a:spcPct val="0"/>
              </a:spcBef>
              <a:buFont typeface="Arial" charset="0"/>
              <a:buNone/>
            </a:pPr>
            <a:r>
              <a:rPr lang="en-US" dirty="0" smtClean="0">
                <a:latin typeface="Arial" charset="0"/>
                <a:cs typeface="Arial" charset="0"/>
              </a:rPr>
              <a:t>© 2019 Cengage. All rights reserved.</a:t>
            </a:r>
          </a:p>
        </p:txBody>
      </p:sp>
    </p:spTree>
    <p:extLst>
      <p:ext uri="{BB962C8B-B14F-4D97-AF65-F5344CB8AC3E}">
        <p14:creationId xmlns:p14="http://schemas.microsoft.com/office/powerpoint/2010/main" val="21275920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The Myth of Storm and Stress</a:t>
            </a:r>
            <a:endParaRPr lang="en-US" dirty="0"/>
          </a:p>
        </p:txBody>
      </p:sp>
      <p:sp>
        <p:nvSpPr>
          <p:cNvPr id="3" name="Content Placeholder 2"/>
          <p:cNvSpPr>
            <a:spLocks noGrp="1"/>
          </p:cNvSpPr>
          <p:nvPr>
            <p:ph idx="1"/>
          </p:nvPr>
        </p:nvSpPr>
        <p:spPr/>
        <p:txBody>
          <a:bodyPr/>
          <a:lstStyle/>
          <a:p>
            <a:r>
              <a:rPr lang="en-US" altLang="en-US" sz="2600" dirty="0"/>
              <a:t>Research shows that most adolescents: </a:t>
            </a:r>
          </a:p>
          <a:p>
            <a:pPr lvl="1"/>
            <a:r>
              <a:rPr lang="en-US" altLang="en-US" dirty="0"/>
              <a:t>Love their parents; feel loved, appreciated, and wanted by them</a:t>
            </a:r>
          </a:p>
          <a:p>
            <a:pPr lvl="1"/>
            <a:r>
              <a:rPr lang="en-US" altLang="en-US" dirty="0"/>
              <a:t>Look to parents for advice and embrace many of their values</a:t>
            </a:r>
          </a:p>
          <a:p>
            <a:pPr lvl="1"/>
            <a:r>
              <a:rPr lang="en-US" altLang="en-US" dirty="0"/>
              <a:t>Parent-child conflicts are often very distressing for </a:t>
            </a:r>
            <a:r>
              <a:rPr lang="en-US" altLang="en-US" i="1" dirty="0"/>
              <a:t>parents</a:t>
            </a:r>
            <a:endParaRPr lang="en-US" altLang="en-US" dirty="0"/>
          </a:p>
          <a:p>
            <a:pPr lvl="1"/>
            <a:r>
              <a:rPr lang="en-US" altLang="en-US" dirty="0"/>
              <a:t>More common when adolescents cannot well regulate their emotions</a:t>
            </a:r>
          </a:p>
        </p:txBody>
      </p:sp>
    </p:spTree>
    <p:extLst>
      <p:ext uri="{BB962C8B-B14F-4D97-AF65-F5344CB8AC3E}">
        <p14:creationId xmlns:p14="http://schemas.microsoft.com/office/powerpoint/2010/main" val="17747918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9.2 Romantic Relationships and Sexuality: Learning Objectives</a:t>
            </a:r>
            <a:endParaRPr lang="en-US" dirty="0"/>
          </a:p>
        </p:txBody>
      </p:sp>
      <p:sp>
        <p:nvSpPr>
          <p:cNvPr id="3" name="Content Placeholder 2"/>
          <p:cNvSpPr>
            <a:spLocks noGrp="1"/>
          </p:cNvSpPr>
          <p:nvPr>
            <p:ph idx="1"/>
          </p:nvPr>
        </p:nvSpPr>
        <p:spPr/>
        <p:txBody>
          <a:bodyPr/>
          <a:lstStyle/>
          <a:p>
            <a:r>
              <a:rPr lang="en-US" altLang="en-US" sz="2600" dirty="0"/>
              <a:t>Why do teenagers date?</a:t>
            </a:r>
          </a:p>
          <a:p>
            <a:r>
              <a:rPr lang="en-US" altLang="en-US" sz="2600" dirty="0"/>
              <a:t>Why are some adolescents sexually active?  Why do so few use contraceptives?</a:t>
            </a:r>
          </a:p>
          <a:p>
            <a:r>
              <a:rPr lang="en-US" altLang="en-US" sz="2600" dirty="0"/>
              <a:t>Who are sexual-minority youth</a:t>
            </a:r>
            <a:r>
              <a:rPr lang="en-US" altLang="ja-JP" sz="2600" dirty="0"/>
              <a:t>?</a:t>
            </a:r>
          </a:p>
          <a:p>
            <a:r>
              <a:rPr lang="en-US" altLang="en-US" sz="2600" dirty="0"/>
              <a:t>What circumstances make date violence especially likely?</a:t>
            </a:r>
          </a:p>
        </p:txBody>
      </p:sp>
    </p:spTree>
    <p:extLst>
      <p:ext uri="{BB962C8B-B14F-4D97-AF65-F5344CB8AC3E}">
        <p14:creationId xmlns:p14="http://schemas.microsoft.com/office/powerpoint/2010/main" val="9096514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Romantic Relationships</a:t>
            </a:r>
            <a:endParaRPr lang="en-US" dirty="0"/>
          </a:p>
        </p:txBody>
      </p:sp>
      <p:sp>
        <p:nvSpPr>
          <p:cNvPr id="3" name="Content Placeholder 2"/>
          <p:cNvSpPr>
            <a:spLocks noGrp="1"/>
          </p:cNvSpPr>
          <p:nvPr>
            <p:ph idx="1"/>
          </p:nvPr>
        </p:nvSpPr>
        <p:spPr/>
        <p:txBody>
          <a:bodyPr/>
          <a:lstStyle/>
          <a:p>
            <a:r>
              <a:rPr lang="en-US" altLang="en-US" sz="2600" dirty="0"/>
              <a:t>Romantic relationships become more common in adolescence and change with age</a:t>
            </a:r>
          </a:p>
          <a:p>
            <a:pPr lvl="1"/>
            <a:r>
              <a:rPr lang="en-US" altLang="en-US" dirty="0"/>
              <a:t>Companionship and sexual exploration (younger adolescents)</a:t>
            </a:r>
          </a:p>
          <a:p>
            <a:pPr lvl="1"/>
            <a:r>
              <a:rPr lang="en-US" altLang="en-US" dirty="0"/>
              <a:t>Intimacy, trust, and support (older)</a:t>
            </a:r>
          </a:p>
          <a:p>
            <a:pPr lvl="1"/>
            <a:r>
              <a:rPr lang="en-US" altLang="en-US" dirty="0"/>
              <a:t>Latino American and Asian American adolescents often begin to date at an older age and date less frequently</a:t>
            </a:r>
          </a:p>
        </p:txBody>
      </p:sp>
    </p:spTree>
    <p:extLst>
      <p:ext uri="{BB962C8B-B14F-4D97-AF65-F5344CB8AC3E}">
        <p14:creationId xmlns:p14="http://schemas.microsoft.com/office/powerpoint/2010/main" val="42900602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Sexual </a:t>
            </a:r>
            <a:r>
              <a:rPr lang="en-US" altLang="en-US" dirty="0" smtClean="0"/>
              <a:t>Behavior </a:t>
            </a:r>
            <a:endParaRPr lang="en-US" dirty="0"/>
          </a:p>
        </p:txBody>
      </p:sp>
      <p:sp>
        <p:nvSpPr>
          <p:cNvPr id="3" name="Content Placeholder 2"/>
          <p:cNvSpPr>
            <a:spLocks noGrp="1"/>
          </p:cNvSpPr>
          <p:nvPr>
            <p:ph idx="1"/>
          </p:nvPr>
        </p:nvSpPr>
        <p:spPr/>
        <p:txBody>
          <a:bodyPr/>
          <a:lstStyle/>
          <a:p>
            <a:r>
              <a:rPr lang="en-US" altLang="en-US" sz="2600" dirty="0"/>
              <a:t>Being sexually active (2/3 of adolescents) is predicted by: </a:t>
            </a:r>
          </a:p>
          <a:p>
            <a:pPr lvl="1"/>
            <a:r>
              <a:rPr lang="en-US" altLang="en-US" dirty="0"/>
              <a:t>Parents or peers</a:t>
            </a:r>
            <a:r>
              <a:rPr lang="fr-FR" altLang="ja-JP" dirty="0"/>
              <a:t>’</a:t>
            </a:r>
            <a:r>
              <a:rPr lang="en-US" altLang="ja-JP" dirty="0"/>
              <a:t> sexually permissive attitudes</a:t>
            </a:r>
          </a:p>
          <a:p>
            <a:pPr lvl="1"/>
            <a:r>
              <a:rPr lang="en-US" altLang="en-US" dirty="0"/>
              <a:t>Parents not monitoring adolescents</a:t>
            </a:r>
          </a:p>
          <a:p>
            <a:pPr lvl="1"/>
            <a:r>
              <a:rPr lang="en-US" altLang="en-US" dirty="0"/>
              <a:t>Peer approval and adolescents believing peers are having </a:t>
            </a:r>
            <a:r>
              <a:rPr lang="en-US" altLang="en-US" dirty="0" smtClean="0"/>
              <a:t>sex</a:t>
            </a:r>
            <a:endParaRPr lang="en-US" altLang="en-US" dirty="0"/>
          </a:p>
        </p:txBody>
      </p:sp>
    </p:spTree>
    <p:extLst>
      <p:ext uri="{BB962C8B-B14F-4D97-AF65-F5344CB8AC3E}">
        <p14:creationId xmlns:p14="http://schemas.microsoft.com/office/powerpoint/2010/main" val="39539995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Sexual Behavior in Girls and Boys</a:t>
            </a:r>
            <a:endParaRPr lang="en-US" dirty="0"/>
          </a:p>
        </p:txBody>
      </p:sp>
      <p:sp>
        <p:nvSpPr>
          <p:cNvPr id="3" name="Content Placeholder 2"/>
          <p:cNvSpPr>
            <a:spLocks noGrp="1"/>
          </p:cNvSpPr>
          <p:nvPr>
            <p:ph idx="1"/>
          </p:nvPr>
        </p:nvSpPr>
        <p:spPr/>
        <p:txBody>
          <a:bodyPr/>
          <a:lstStyle/>
          <a:p>
            <a:r>
              <a:rPr lang="en-US" altLang="en-US" sz="2600" dirty="0"/>
              <a:t>Girls describe first sexual partner romantically </a:t>
            </a:r>
            <a:r>
              <a:rPr lang="en-US" altLang="en-US" sz="2600" dirty="0" smtClean="0"/>
              <a:t>(“</a:t>
            </a:r>
            <a:r>
              <a:rPr lang="en-US" altLang="ja-JP" sz="2600" dirty="0" smtClean="0"/>
              <a:t>someone </a:t>
            </a:r>
            <a:r>
              <a:rPr lang="en-US" altLang="ja-JP" sz="2600" dirty="0"/>
              <a:t>they </a:t>
            </a:r>
            <a:r>
              <a:rPr lang="en-US" altLang="ja-JP" sz="2600" dirty="0" smtClean="0"/>
              <a:t>love”) </a:t>
            </a:r>
            <a:endParaRPr lang="en-US" altLang="ja-JP" sz="2600" dirty="0"/>
          </a:p>
          <a:p>
            <a:pPr lvl="1"/>
            <a:r>
              <a:rPr lang="en-US" altLang="en-US" dirty="0"/>
              <a:t>Express mixed feelings of happiness, excitement, fear, guilt, and disappointment</a:t>
            </a:r>
          </a:p>
          <a:p>
            <a:r>
              <a:rPr lang="en-US" altLang="en-US" sz="2600" dirty="0"/>
              <a:t>Boys describe first partner as a </a:t>
            </a:r>
            <a:r>
              <a:rPr lang="en-US" altLang="en-US" sz="2600" dirty="0" smtClean="0"/>
              <a:t>“</a:t>
            </a:r>
            <a:r>
              <a:rPr lang="en-US" altLang="ja-JP" sz="2600" dirty="0" smtClean="0"/>
              <a:t>casual date”</a:t>
            </a:r>
            <a:endParaRPr lang="en-US" altLang="ja-JP" sz="2600" dirty="0"/>
          </a:p>
          <a:p>
            <a:pPr lvl="1"/>
            <a:r>
              <a:rPr lang="en-US" altLang="en-US" dirty="0"/>
              <a:t>Express uniformly positive feelings</a:t>
            </a:r>
          </a:p>
          <a:p>
            <a:pPr lvl="1"/>
            <a:r>
              <a:rPr lang="en-US" altLang="en-US" dirty="0"/>
              <a:t>More self- and recreationally-oriented attitudes toward sexual </a:t>
            </a:r>
            <a:r>
              <a:rPr lang="en-US" altLang="en-US" dirty="0" smtClean="0"/>
              <a:t>activity</a:t>
            </a:r>
            <a:endParaRPr lang="en-US" altLang="en-US" dirty="0"/>
          </a:p>
        </p:txBody>
      </p:sp>
    </p:spTree>
    <p:extLst>
      <p:ext uri="{BB962C8B-B14F-4D97-AF65-F5344CB8AC3E}">
        <p14:creationId xmlns:p14="http://schemas.microsoft.com/office/powerpoint/2010/main" val="9007346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Sexually Transmitted Diseases (STDs)</a:t>
            </a:r>
            <a:endParaRPr lang="en-US" dirty="0"/>
          </a:p>
        </p:txBody>
      </p:sp>
      <p:sp>
        <p:nvSpPr>
          <p:cNvPr id="3" name="Content Placeholder 2"/>
          <p:cNvSpPr>
            <a:spLocks noGrp="1"/>
          </p:cNvSpPr>
          <p:nvPr>
            <p:ph idx="1"/>
          </p:nvPr>
        </p:nvSpPr>
        <p:spPr/>
        <p:txBody>
          <a:bodyPr/>
          <a:lstStyle/>
          <a:p>
            <a:r>
              <a:rPr lang="en-US" altLang="en-US" sz="2600" dirty="0"/>
              <a:t>Some STDs caused by bacteria (e.g., chlamydia, gonorrhea, syphilis); some caused by a virus (e.g., genital herpes, HPV, hepatitis B, HIV)</a:t>
            </a:r>
          </a:p>
          <a:p>
            <a:r>
              <a:rPr lang="en-US" altLang="en-US" sz="2600" dirty="0"/>
              <a:t>Human immunodeficiency virus (HIV) can lead to acquired immunodeficiency syndrome (AIDS)</a:t>
            </a:r>
          </a:p>
          <a:p>
            <a:pPr lvl="1"/>
            <a:r>
              <a:rPr lang="en-US" altLang="en-US" dirty="0"/>
              <a:t>AIDS often leads to death from infection due to disabled immune system</a:t>
            </a:r>
          </a:p>
          <a:p>
            <a:r>
              <a:rPr lang="en-US" altLang="en-US" sz="2600" dirty="0"/>
              <a:t>One-third of new AIDS cases occur in teens and young adults due to unprotected sex and intravenous drug </a:t>
            </a:r>
            <a:r>
              <a:rPr lang="en-US" altLang="en-US" sz="2600" dirty="0" smtClean="0"/>
              <a:t>use</a:t>
            </a:r>
            <a:endParaRPr lang="en-US" altLang="en-US" sz="2600" dirty="0"/>
          </a:p>
        </p:txBody>
      </p:sp>
    </p:spTree>
    <p:extLst>
      <p:ext uri="{BB962C8B-B14F-4D97-AF65-F5344CB8AC3E}">
        <p14:creationId xmlns:p14="http://schemas.microsoft.com/office/powerpoint/2010/main" val="30741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Teenage Pregnancy </a:t>
            </a:r>
            <a:r>
              <a:rPr lang="en-US" altLang="en-US" dirty="0" smtClean="0"/>
              <a:t>and Contraception</a:t>
            </a:r>
            <a:endParaRPr lang="en-US" dirty="0"/>
          </a:p>
        </p:txBody>
      </p:sp>
      <p:sp>
        <p:nvSpPr>
          <p:cNvPr id="3" name="Content Placeholder 2"/>
          <p:cNvSpPr>
            <a:spLocks noGrp="1"/>
          </p:cNvSpPr>
          <p:nvPr>
            <p:ph idx="1"/>
          </p:nvPr>
        </p:nvSpPr>
        <p:spPr/>
        <p:txBody>
          <a:bodyPr/>
          <a:lstStyle/>
          <a:p>
            <a:pPr marL="342900" lvl="1" indent="-342900">
              <a:buFontTx/>
              <a:buChar char="•"/>
              <a:defRPr/>
            </a:pPr>
            <a:r>
              <a:rPr lang="en-US" altLang="en-US" sz="2600" dirty="0"/>
              <a:t>Roughly 1 in 8 U.S. teenagers becomes pregnant </a:t>
            </a:r>
          </a:p>
          <a:p>
            <a:pPr>
              <a:defRPr/>
            </a:pPr>
            <a:r>
              <a:rPr lang="en-US" altLang="en-US" sz="2600" dirty="0"/>
              <a:t>Nearly 250,000 babies are born to teen moms annually</a:t>
            </a:r>
          </a:p>
          <a:p>
            <a:pPr lvl="1">
              <a:defRPr/>
            </a:pPr>
            <a:r>
              <a:rPr lang="en-US" altLang="en-US" dirty="0"/>
              <a:t>Illusion of invulnerability</a:t>
            </a:r>
          </a:p>
          <a:p>
            <a:pPr lvl="1">
              <a:defRPr/>
            </a:pPr>
            <a:r>
              <a:rPr lang="en-US" altLang="en-US" dirty="0"/>
              <a:t>Interest in becoming pregnant</a:t>
            </a:r>
          </a:p>
          <a:p>
            <a:pPr>
              <a:defRPr/>
            </a:pPr>
            <a:r>
              <a:rPr lang="en-US" altLang="en-US" sz="2600" dirty="0"/>
              <a:t>Reducing teen pregnancy</a:t>
            </a:r>
          </a:p>
          <a:p>
            <a:pPr lvl="1">
              <a:defRPr/>
            </a:pPr>
            <a:r>
              <a:rPr lang="en-US" altLang="en-US" dirty="0"/>
              <a:t>Parents matter</a:t>
            </a:r>
          </a:p>
          <a:p>
            <a:pPr lvl="1">
              <a:defRPr/>
            </a:pPr>
            <a:r>
              <a:rPr lang="en-US" altLang="en-US" dirty="0"/>
              <a:t>Sex education increases use of contraception</a:t>
            </a:r>
          </a:p>
        </p:txBody>
      </p:sp>
    </p:spTree>
    <p:extLst>
      <p:ext uri="{BB962C8B-B14F-4D97-AF65-F5344CB8AC3E}">
        <p14:creationId xmlns:p14="http://schemas.microsoft.com/office/powerpoint/2010/main" val="781479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Sexual Minority </a:t>
            </a:r>
            <a:r>
              <a:rPr lang="en-US" altLang="en-US" dirty="0" smtClean="0"/>
              <a:t>Youth (1 of 2)</a:t>
            </a:r>
            <a:endParaRPr lang="en-US" dirty="0"/>
          </a:p>
        </p:txBody>
      </p:sp>
      <p:sp>
        <p:nvSpPr>
          <p:cNvPr id="3" name="Content Placeholder 2"/>
          <p:cNvSpPr>
            <a:spLocks noGrp="1"/>
          </p:cNvSpPr>
          <p:nvPr>
            <p:ph idx="1"/>
          </p:nvPr>
        </p:nvSpPr>
        <p:spPr/>
        <p:txBody>
          <a:bodyPr/>
          <a:lstStyle/>
          <a:p>
            <a:r>
              <a:rPr lang="en-US" altLang="en-US" sz="2600" dirty="0"/>
              <a:t>Attraction to same-sex individuals comes about differently in males and females</a:t>
            </a:r>
          </a:p>
          <a:p>
            <a:pPr lvl="1"/>
            <a:r>
              <a:rPr lang="en-US" altLang="en-US" dirty="0"/>
              <a:t>For males:</a:t>
            </a:r>
          </a:p>
          <a:p>
            <a:pPr lvl="2"/>
            <a:r>
              <a:rPr lang="en-US" altLang="en-US" sz="2200" dirty="0"/>
              <a:t>Feel “different” during early adolescence</a:t>
            </a:r>
          </a:p>
          <a:p>
            <a:pPr lvl="2"/>
            <a:r>
              <a:rPr lang="en-US" altLang="en-US" sz="2200" dirty="0"/>
              <a:t>Interest in gender-atypical activities</a:t>
            </a:r>
          </a:p>
          <a:p>
            <a:pPr lvl="2"/>
            <a:r>
              <a:rPr lang="en-US" altLang="en-US" sz="2200" dirty="0"/>
              <a:t>Attraction to other males</a:t>
            </a:r>
          </a:p>
          <a:p>
            <a:pPr lvl="1"/>
            <a:r>
              <a:rPr lang="en-US" altLang="en-US" dirty="0"/>
              <a:t>For females:</a:t>
            </a:r>
          </a:p>
          <a:p>
            <a:pPr lvl="2"/>
            <a:r>
              <a:rPr lang="en-US" altLang="en-US" sz="2200" dirty="0"/>
              <a:t>Emerges mid- or late adolescence</a:t>
            </a:r>
          </a:p>
          <a:p>
            <a:pPr lvl="2"/>
            <a:r>
              <a:rPr lang="en-US" altLang="en-US" sz="2200" dirty="0"/>
              <a:t>Grows out of deep feelings for a particular </a:t>
            </a:r>
            <a:r>
              <a:rPr lang="en-US" altLang="en-US" sz="2200" dirty="0" smtClean="0"/>
              <a:t>woman</a:t>
            </a:r>
            <a:endParaRPr lang="en-US" altLang="en-US" sz="2200" dirty="0"/>
          </a:p>
        </p:txBody>
      </p:sp>
    </p:spTree>
    <p:extLst>
      <p:ext uri="{BB962C8B-B14F-4D97-AF65-F5344CB8AC3E}">
        <p14:creationId xmlns:p14="http://schemas.microsoft.com/office/powerpoint/2010/main" val="141834262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Sexual Minority Youth </a:t>
            </a:r>
            <a:r>
              <a:rPr lang="en-US" altLang="en-US" dirty="0" smtClean="0"/>
              <a:t>(2 </a:t>
            </a:r>
            <a:r>
              <a:rPr lang="en-US" altLang="en-US" dirty="0"/>
              <a:t>of 2)</a:t>
            </a:r>
            <a:endParaRPr lang="en-US" dirty="0"/>
          </a:p>
        </p:txBody>
      </p:sp>
      <p:sp>
        <p:nvSpPr>
          <p:cNvPr id="3" name="Content Placeholder 2"/>
          <p:cNvSpPr>
            <a:spLocks noGrp="1"/>
          </p:cNvSpPr>
          <p:nvPr>
            <p:ph idx="1"/>
          </p:nvPr>
        </p:nvSpPr>
        <p:spPr>
          <a:xfrm>
            <a:off x="348179" y="1520200"/>
            <a:ext cx="8563755" cy="4804400"/>
          </a:xfrm>
        </p:spPr>
        <p:txBody>
          <a:bodyPr/>
          <a:lstStyle/>
          <a:p>
            <a:r>
              <a:rPr lang="en-US" altLang="en-US" sz="2600" dirty="0"/>
              <a:t>Transgender youth </a:t>
            </a:r>
          </a:p>
          <a:p>
            <a:pPr lvl="1"/>
            <a:r>
              <a:rPr lang="en-US" altLang="en-US" dirty="0"/>
              <a:t>Past: received treatment designed to align their gender identity with their sex</a:t>
            </a:r>
          </a:p>
          <a:p>
            <a:pPr lvl="1"/>
            <a:r>
              <a:rPr lang="en-US" altLang="en-US" dirty="0"/>
              <a:t>Present: transgender identity is simply an uncommon but normal gender identity</a:t>
            </a:r>
          </a:p>
          <a:p>
            <a:r>
              <a:rPr lang="en-US" altLang="en-US" sz="2600" dirty="0"/>
              <a:t>Gay and lesbian individuals face many challenges, including harassment and mental health problems</a:t>
            </a:r>
          </a:p>
          <a:p>
            <a:r>
              <a:rPr lang="en-US" altLang="en-US" sz="2600" dirty="0"/>
              <a:t>Social changes help gay and lesbian youths respond more effectively to the challenges they face</a:t>
            </a:r>
          </a:p>
        </p:txBody>
      </p:sp>
    </p:spTree>
    <p:extLst>
      <p:ext uri="{BB962C8B-B14F-4D97-AF65-F5344CB8AC3E}">
        <p14:creationId xmlns:p14="http://schemas.microsoft.com/office/powerpoint/2010/main" val="40834056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Dating Violence</a:t>
            </a:r>
            <a:endParaRPr lang="en-US" dirty="0"/>
          </a:p>
        </p:txBody>
      </p:sp>
      <p:sp>
        <p:nvSpPr>
          <p:cNvPr id="3" name="Content Placeholder 2"/>
          <p:cNvSpPr>
            <a:spLocks noGrp="1"/>
          </p:cNvSpPr>
          <p:nvPr>
            <p:ph idx="1"/>
          </p:nvPr>
        </p:nvSpPr>
        <p:spPr/>
        <p:txBody>
          <a:bodyPr/>
          <a:lstStyle/>
          <a:p>
            <a:r>
              <a:rPr lang="en-US" altLang="en-US" sz="2600" dirty="0"/>
              <a:t>Dating violence: reported by 20% of girls and 10% of boys</a:t>
            </a:r>
          </a:p>
          <a:p>
            <a:r>
              <a:rPr lang="en-US" altLang="en-US" sz="2600" dirty="0"/>
              <a:t>Risk factors for perpetrators:</a:t>
            </a:r>
          </a:p>
          <a:p>
            <a:pPr lvl="1"/>
            <a:r>
              <a:rPr lang="en-US" altLang="en-US" dirty="0"/>
              <a:t>Harsh or inconsistent parental discipline</a:t>
            </a:r>
          </a:p>
          <a:p>
            <a:pPr lvl="1"/>
            <a:r>
              <a:rPr lang="en-US" altLang="en-US" dirty="0"/>
              <a:t>Lack of communication with parents</a:t>
            </a:r>
          </a:p>
          <a:p>
            <a:pPr lvl="1"/>
            <a:r>
              <a:rPr lang="en-US" altLang="en-US" dirty="0"/>
              <a:t>Condoned by parents, friends, schools</a:t>
            </a:r>
          </a:p>
          <a:p>
            <a:pPr lvl="1"/>
            <a:r>
              <a:rPr lang="en-US" altLang="en-US" dirty="0"/>
              <a:t>They are antisocial, aggressive, not successful in school, and use </a:t>
            </a:r>
            <a:r>
              <a:rPr lang="en-US" altLang="en-US" dirty="0" smtClean="0"/>
              <a:t>drugs</a:t>
            </a:r>
            <a:endParaRPr lang="en-US" altLang="en-US" dirty="0"/>
          </a:p>
        </p:txBody>
      </p:sp>
    </p:spTree>
    <p:extLst>
      <p:ext uri="{BB962C8B-B14F-4D97-AF65-F5344CB8AC3E}">
        <p14:creationId xmlns:p14="http://schemas.microsoft.com/office/powerpoint/2010/main" val="26574962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altLang="en-US" dirty="0"/>
              <a:t>9.1 Identity &amp; </a:t>
            </a:r>
            <a:r>
              <a:rPr lang="en-US" altLang="en-US" dirty="0" smtClean="0"/>
              <a:t>Self-Esteem:</a:t>
            </a:r>
            <a:r>
              <a:rPr lang="en-US" altLang="en-US" dirty="0"/>
              <a:t> </a:t>
            </a:r>
            <a:r>
              <a:rPr lang="en-US" altLang="en-US" dirty="0" smtClean="0"/>
              <a:t>Learning </a:t>
            </a:r>
            <a:r>
              <a:rPr lang="en-US" altLang="en-US" dirty="0"/>
              <a:t>Objectives</a:t>
            </a:r>
            <a:endParaRPr lang="en-US" dirty="0"/>
          </a:p>
        </p:txBody>
      </p:sp>
      <p:sp>
        <p:nvSpPr>
          <p:cNvPr id="5" name="Content Placeholder 4"/>
          <p:cNvSpPr>
            <a:spLocks noGrp="1"/>
          </p:cNvSpPr>
          <p:nvPr>
            <p:ph idx="1"/>
          </p:nvPr>
        </p:nvSpPr>
        <p:spPr/>
        <p:txBody>
          <a:bodyPr/>
          <a:lstStyle/>
          <a:p>
            <a:r>
              <a:rPr lang="en-US" altLang="en-US" sz="2400" dirty="0"/>
              <a:t>How do adolescents achieve an identity?</a:t>
            </a:r>
          </a:p>
          <a:p>
            <a:r>
              <a:rPr lang="en-US" altLang="en-US" sz="2400" dirty="0"/>
              <a:t>What are the stages and results in acquiring an ethnic identity?</a:t>
            </a:r>
          </a:p>
          <a:p>
            <a:r>
              <a:rPr lang="en-US" altLang="en-US" sz="2400" dirty="0"/>
              <a:t>How does self-esteem change in adolescence?</a:t>
            </a:r>
          </a:p>
        </p:txBody>
      </p:sp>
    </p:spTree>
    <p:extLst>
      <p:ext uri="{BB962C8B-B14F-4D97-AF65-F5344CB8AC3E}">
        <p14:creationId xmlns:p14="http://schemas.microsoft.com/office/powerpoint/2010/main" val="229971003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Harmful Consequences of Dating Violence</a:t>
            </a:r>
            <a:endParaRPr lang="en-US" dirty="0"/>
          </a:p>
        </p:txBody>
      </p:sp>
      <p:sp>
        <p:nvSpPr>
          <p:cNvPr id="3" name="Content Placeholder 2"/>
          <p:cNvSpPr>
            <a:spLocks noGrp="1"/>
          </p:cNvSpPr>
          <p:nvPr>
            <p:ph idx="1"/>
          </p:nvPr>
        </p:nvSpPr>
        <p:spPr/>
        <p:txBody>
          <a:bodyPr/>
          <a:lstStyle/>
          <a:p>
            <a:r>
              <a:rPr lang="en-US" altLang="en-US" sz="2600" dirty="0"/>
              <a:t>Harmful consequences for victims</a:t>
            </a:r>
          </a:p>
          <a:p>
            <a:pPr lvl="1"/>
            <a:r>
              <a:rPr lang="en-US" altLang="en-US" dirty="0"/>
              <a:t>Depression</a:t>
            </a:r>
          </a:p>
          <a:p>
            <a:pPr lvl="1"/>
            <a:r>
              <a:rPr lang="en-US" altLang="en-US" dirty="0"/>
              <a:t>Antisocial behavior</a:t>
            </a:r>
          </a:p>
          <a:p>
            <a:pPr lvl="1"/>
            <a:r>
              <a:rPr lang="en-US" altLang="en-US" dirty="0"/>
              <a:t>Substance abuse</a:t>
            </a:r>
          </a:p>
          <a:p>
            <a:r>
              <a:rPr lang="en-US" altLang="en-US" sz="2600" dirty="0"/>
              <a:t>Programs to prevent dating violence</a:t>
            </a:r>
          </a:p>
          <a:p>
            <a:pPr lvl="1"/>
            <a:r>
              <a:rPr lang="en-US" altLang="en-US" dirty="0"/>
              <a:t>“Families for Safe Dates”</a:t>
            </a:r>
          </a:p>
          <a:p>
            <a:pPr lvl="1"/>
            <a:r>
              <a:rPr lang="en-US" altLang="en-US" dirty="0"/>
              <a:t>Workshops on dating abuse</a:t>
            </a:r>
          </a:p>
          <a:p>
            <a:pPr lvl="1"/>
            <a:r>
              <a:rPr lang="en-US" altLang="en-US" dirty="0"/>
              <a:t>Community-based programs</a:t>
            </a:r>
          </a:p>
        </p:txBody>
      </p:sp>
    </p:spTree>
    <p:extLst>
      <p:ext uri="{BB962C8B-B14F-4D97-AF65-F5344CB8AC3E}">
        <p14:creationId xmlns:p14="http://schemas.microsoft.com/office/powerpoint/2010/main" val="194057401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9.3 The World of </a:t>
            </a:r>
            <a:r>
              <a:rPr lang="en-US" altLang="en-US" dirty="0" smtClean="0"/>
              <a:t>Work:</a:t>
            </a:r>
            <a:r>
              <a:rPr lang="en-US" altLang="en-US" baseline="0" dirty="0" smtClean="0"/>
              <a:t> </a:t>
            </a:r>
            <a:r>
              <a:rPr lang="en-US" altLang="en-US" dirty="0" smtClean="0"/>
              <a:t>Learning </a:t>
            </a:r>
            <a:r>
              <a:rPr lang="en-US" altLang="en-US" dirty="0"/>
              <a:t>Objectives</a:t>
            </a:r>
            <a:endParaRPr lang="en-US" dirty="0"/>
          </a:p>
        </p:txBody>
      </p:sp>
      <p:sp>
        <p:nvSpPr>
          <p:cNvPr id="3" name="Content Placeholder 2"/>
          <p:cNvSpPr>
            <a:spLocks noGrp="1"/>
          </p:cNvSpPr>
          <p:nvPr>
            <p:ph idx="1"/>
          </p:nvPr>
        </p:nvSpPr>
        <p:spPr/>
        <p:txBody>
          <a:bodyPr/>
          <a:lstStyle/>
          <a:p>
            <a:r>
              <a:rPr lang="en-US" altLang="en-US" sz="2600" dirty="0"/>
              <a:t>How do adolescents select an occupation?</a:t>
            </a:r>
          </a:p>
          <a:p>
            <a:r>
              <a:rPr lang="en-US" altLang="en-US" sz="2600" dirty="0"/>
              <a:t>What is the impact of part-time employment on adolescents</a:t>
            </a:r>
            <a:r>
              <a:rPr lang="en-US" altLang="en-US" sz="2600" dirty="0" smtClean="0"/>
              <a:t>?</a:t>
            </a:r>
            <a:endParaRPr lang="en-US" altLang="en-US" sz="2600" dirty="0"/>
          </a:p>
        </p:txBody>
      </p:sp>
    </p:spTree>
    <p:extLst>
      <p:ext uri="{BB962C8B-B14F-4D97-AF65-F5344CB8AC3E}">
        <p14:creationId xmlns:p14="http://schemas.microsoft.com/office/powerpoint/2010/main" val="180011457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Career Development</a:t>
            </a:r>
            <a:endParaRPr lang="en-US" dirty="0"/>
          </a:p>
        </p:txBody>
      </p:sp>
      <p:sp>
        <p:nvSpPr>
          <p:cNvPr id="3" name="Content Placeholder 2"/>
          <p:cNvSpPr>
            <a:spLocks noGrp="1"/>
          </p:cNvSpPr>
          <p:nvPr>
            <p:ph idx="1"/>
          </p:nvPr>
        </p:nvSpPr>
        <p:spPr>
          <a:xfrm>
            <a:off x="384630" y="1600200"/>
            <a:ext cx="8382000" cy="4572000"/>
          </a:xfrm>
        </p:spPr>
        <p:txBody>
          <a:bodyPr/>
          <a:lstStyle/>
          <a:p>
            <a:r>
              <a:rPr lang="en-US" altLang="en-US" sz="2600" b="1" dirty="0"/>
              <a:t>Crystallization:</a:t>
            </a:r>
            <a:r>
              <a:rPr lang="en-US" altLang="en-US" sz="2600" dirty="0"/>
              <a:t> using ideas about talents and interests to shape one</a:t>
            </a:r>
            <a:r>
              <a:rPr lang="fr-FR" altLang="ja-JP" sz="2600" dirty="0"/>
              <a:t>’</a:t>
            </a:r>
            <a:r>
              <a:rPr lang="en-US" altLang="ja-JP" sz="2600" dirty="0"/>
              <a:t>s provisional career prospects (13–14 years)</a:t>
            </a:r>
          </a:p>
          <a:p>
            <a:r>
              <a:rPr lang="en-US" altLang="en-US" sz="2600" b="1" dirty="0"/>
              <a:t>Specification:</a:t>
            </a:r>
            <a:r>
              <a:rPr lang="en-US" altLang="en-US" sz="2600" dirty="0"/>
              <a:t> to further limit one</a:t>
            </a:r>
            <a:r>
              <a:rPr lang="fr-FR" altLang="ja-JP" sz="2600" dirty="0"/>
              <a:t>’</a:t>
            </a:r>
            <a:r>
              <a:rPr lang="en-US" altLang="ja-JP" sz="2600" dirty="0"/>
              <a:t>s prospects by learning more about career matches to one</a:t>
            </a:r>
            <a:r>
              <a:rPr lang="fr-FR" altLang="ja-JP" sz="2600" dirty="0"/>
              <a:t>’</a:t>
            </a:r>
            <a:r>
              <a:rPr lang="en-US" altLang="ja-JP" sz="2600" dirty="0"/>
              <a:t>s interests, abilities, and personality (~18 years)</a:t>
            </a:r>
          </a:p>
          <a:p>
            <a:r>
              <a:rPr lang="en-US" altLang="en-US" sz="2600" b="1" dirty="0"/>
              <a:t>Implementation:</a:t>
            </a:r>
            <a:r>
              <a:rPr lang="en-US" altLang="en-US" sz="2600" dirty="0"/>
              <a:t> entering the workforce and learning firsthand about jobs, responsibility, productivity, cooperation, and needed lifestyle changes (late adolescence to early 20s) </a:t>
            </a:r>
          </a:p>
        </p:txBody>
      </p:sp>
    </p:spTree>
    <p:extLst>
      <p:ext uri="{BB962C8B-B14F-4D97-AF65-F5344CB8AC3E}">
        <p14:creationId xmlns:p14="http://schemas.microsoft.com/office/powerpoint/2010/main" val="194419425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Personality-Type Theory</a:t>
            </a:r>
            <a:endParaRPr lang="en-US" dirty="0"/>
          </a:p>
        </p:txBody>
      </p:sp>
      <p:sp>
        <p:nvSpPr>
          <p:cNvPr id="3" name="Content Placeholder 2"/>
          <p:cNvSpPr>
            <a:spLocks noGrp="1"/>
          </p:cNvSpPr>
          <p:nvPr>
            <p:ph idx="1"/>
          </p:nvPr>
        </p:nvSpPr>
        <p:spPr/>
        <p:txBody>
          <a:bodyPr/>
          <a:lstStyle/>
          <a:p>
            <a:r>
              <a:rPr lang="en-US" altLang="en-US" sz="2600" b="1" dirty="0"/>
              <a:t>Personality-type theory: </a:t>
            </a:r>
            <a:r>
              <a:rPr lang="en-US" altLang="en-US" sz="2600" dirty="0"/>
              <a:t>work is fulfilling when it fits important facets of personality</a:t>
            </a:r>
          </a:p>
          <a:p>
            <a:r>
              <a:rPr lang="en-US" altLang="en-US" sz="2600" dirty="0"/>
              <a:t>Holland identified six personality prototypes, each suited to a set of occupations</a:t>
            </a:r>
          </a:p>
          <a:p>
            <a:pPr lvl="1" indent="-336550"/>
            <a:r>
              <a:rPr lang="en-US" altLang="en-US" dirty="0"/>
              <a:t>Realistic</a:t>
            </a:r>
          </a:p>
          <a:p>
            <a:pPr lvl="1" indent="-336550"/>
            <a:r>
              <a:rPr lang="en-US" altLang="en-US" dirty="0"/>
              <a:t>Investigative</a:t>
            </a:r>
          </a:p>
          <a:p>
            <a:pPr lvl="1" indent="-336550"/>
            <a:r>
              <a:rPr lang="en-US" altLang="en-US" dirty="0"/>
              <a:t>Social</a:t>
            </a:r>
          </a:p>
          <a:p>
            <a:pPr lvl="1" indent="-336550"/>
            <a:r>
              <a:rPr lang="en-US" altLang="en-US" dirty="0"/>
              <a:t>Conventional</a:t>
            </a:r>
          </a:p>
          <a:p>
            <a:pPr lvl="1" indent="-336550"/>
            <a:r>
              <a:rPr lang="en-US" altLang="en-US" dirty="0"/>
              <a:t>Enterprising</a:t>
            </a:r>
          </a:p>
          <a:p>
            <a:pPr lvl="1" indent="-336550"/>
            <a:r>
              <a:rPr lang="en-US" altLang="en-US" dirty="0" smtClean="0"/>
              <a:t>Artistic</a:t>
            </a:r>
            <a:endParaRPr lang="en-US" altLang="en-US" dirty="0"/>
          </a:p>
        </p:txBody>
      </p:sp>
    </p:spTree>
    <p:extLst>
      <p:ext uri="{BB962C8B-B14F-4D97-AF65-F5344CB8AC3E}">
        <p14:creationId xmlns:p14="http://schemas.microsoft.com/office/powerpoint/2010/main" val="324997133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Personality Types in Holland’s Theory</a:t>
            </a:r>
            <a:endParaRPr lang="en-US" dirty="0"/>
          </a:p>
        </p:txBody>
      </p:sp>
      <p:sp>
        <p:nvSpPr>
          <p:cNvPr id="5" name="Content Placeholder 4"/>
          <p:cNvSpPr>
            <a:spLocks noGrp="1"/>
          </p:cNvSpPr>
          <p:nvPr>
            <p:ph idx="1"/>
          </p:nvPr>
        </p:nvSpPr>
        <p:spPr>
          <a:xfrm>
            <a:off x="381000" y="1371600"/>
            <a:ext cx="8534400" cy="829818"/>
          </a:xfrm>
        </p:spPr>
        <p:txBody>
          <a:bodyPr/>
          <a:lstStyle/>
          <a:p>
            <a:pPr marL="0" indent="0">
              <a:buNone/>
            </a:pPr>
            <a:r>
              <a:rPr lang="en-US" sz="2000" b="1" dirty="0" smtClean="0"/>
              <a:t>Table 9.4</a:t>
            </a:r>
          </a:p>
          <a:p>
            <a:pPr marL="0" indent="0">
              <a:buNone/>
            </a:pPr>
            <a:r>
              <a:rPr lang="en-US" sz="2000" dirty="0" smtClean="0"/>
              <a:t>Personality Types in Holland’s Theory </a:t>
            </a:r>
            <a:endParaRPr lang="en-US" sz="2000" dirty="0"/>
          </a:p>
        </p:txBody>
      </p:sp>
      <p:graphicFrame>
        <p:nvGraphicFramePr>
          <p:cNvPr id="7" name="Table 6"/>
          <p:cNvGraphicFramePr>
            <a:graphicFrameLocks noGrp="1"/>
          </p:cNvGraphicFramePr>
          <p:nvPr>
            <p:extLst>
              <p:ext uri="{D42A27DB-BD31-4B8C-83A1-F6EECF244321}">
                <p14:modId xmlns:p14="http://schemas.microsoft.com/office/powerpoint/2010/main" val="1321057892"/>
              </p:ext>
            </p:extLst>
          </p:nvPr>
        </p:nvGraphicFramePr>
        <p:xfrm>
          <a:off x="381000" y="2362200"/>
          <a:ext cx="8229600" cy="3802751"/>
        </p:xfrm>
        <a:graphic>
          <a:graphicData uri="http://schemas.openxmlformats.org/drawingml/2006/table">
            <a:tbl>
              <a:tblPr firstRow="1" bandRow="1">
                <a:tableStyleId>{5940675A-B579-460E-94D1-54222C63F5DA}</a:tableStyleId>
              </a:tblPr>
              <a:tblGrid>
                <a:gridCol w="1752600">
                  <a:extLst>
                    <a:ext uri="{9D8B030D-6E8A-4147-A177-3AD203B41FA5}">
                      <a16:colId xmlns:a16="http://schemas.microsoft.com/office/drawing/2014/main" val="20000"/>
                    </a:ext>
                  </a:extLst>
                </a:gridCol>
                <a:gridCol w="3352800">
                  <a:extLst>
                    <a:ext uri="{9D8B030D-6E8A-4147-A177-3AD203B41FA5}">
                      <a16:colId xmlns:a16="http://schemas.microsoft.com/office/drawing/2014/main" val="20001"/>
                    </a:ext>
                  </a:extLst>
                </a:gridCol>
                <a:gridCol w="3124200">
                  <a:extLst>
                    <a:ext uri="{9D8B030D-6E8A-4147-A177-3AD203B41FA5}">
                      <a16:colId xmlns:a16="http://schemas.microsoft.com/office/drawing/2014/main" val="20002"/>
                    </a:ext>
                  </a:extLst>
                </a:gridCol>
              </a:tblGrid>
              <a:tr h="178079">
                <a:tc>
                  <a:txBody>
                    <a:bodyPr/>
                    <a:lstStyle/>
                    <a:p>
                      <a:pPr algn="ctr" rtl="0" fontAlgn="ctr"/>
                      <a:r>
                        <a:rPr lang="en-US" sz="1200" b="1" i="0" u="none" strike="noStrike" dirty="0">
                          <a:solidFill>
                            <a:srgbClr val="000000"/>
                          </a:solidFill>
                          <a:effectLst/>
                          <a:latin typeface="Arial"/>
                        </a:rPr>
                        <a:t>PERSONALITY TYPE</a:t>
                      </a:r>
                    </a:p>
                  </a:txBody>
                  <a:tcPr anchor="ctr"/>
                </a:tc>
                <a:tc>
                  <a:txBody>
                    <a:bodyPr/>
                    <a:lstStyle/>
                    <a:p>
                      <a:pPr algn="ctr" rtl="0" fontAlgn="ctr"/>
                      <a:r>
                        <a:rPr lang="en-US" sz="1200" b="1" i="0" u="none" strike="noStrike">
                          <a:solidFill>
                            <a:srgbClr val="000000"/>
                          </a:solidFill>
                          <a:effectLst/>
                          <a:latin typeface="Arial"/>
                        </a:rPr>
                        <a:t>DESCRIPTION</a:t>
                      </a:r>
                    </a:p>
                  </a:txBody>
                  <a:tcPr anchor="ctr"/>
                </a:tc>
                <a:tc>
                  <a:txBody>
                    <a:bodyPr/>
                    <a:lstStyle/>
                    <a:p>
                      <a:pPr algn="ctr" rtl="0" fontAlgn="ctr"/>
                      <a:r>
                        <a:rPr lang="en-US" sz="1200" b="1" i="0" u="none" strike="noStrike" dirty="0">
                          <a:solidFill>
                            <a:srgbClr val="000000"/>
                          </a:solidFill>
                          <a:effectLst/>
                          <a:latin typeface="Arial"/>
                        </a:rPr>
                        <a:t>CAREERS</a:t>
                      </a:r>
                    </a:p>
                  </a:txBody>
                  <a:tcPr anchor="ctr"/>
                </a:tc>
                <a:extLst>
                  <a:ext uri="{0D108BD9-81ED-4DB2-BD59-A6C34878D82A}">
                    <a16:rowId xmlns:a16="http://schemas.microsoft.com/office/drawing/2014/main" val="10000"/>
                  </a:ext>
                </a:extLst>
              </a:tr>
              <a:tr h="730042">
                <a:tc>
                  <a:txBody>
                    <a:bodyPr/>
                    <a:lstStyle/>
                    <a:p>
                      <a:pPr algn="l" rtl="0" fontAlgn="ctr"/>
                      <a:r>
                        <a:rPr lang="en-US" sz="1200" b="0" i="0" u="none" strike="noStrike">
                          <a:solidFill>
                            <a:srgbClr val="000000"/>
                          </a:solidFill>
                          <a:effectLst/>
                          <a:latin typeface="Arial"/>
                        </a:rPr>
                        <a:t>Realistic</a:t>
                      </a:r>
                    </a:p>
                  </a:txBody>
                  <a:tcPr anchor="ctr"/>
                </a:tc>
                <a:tc>
                  <a:txBody>
                    <a:bodyPr/>
                    <a:lstStyle/>
                    <a:p>
                      <a:pPr algn="l" rtl="0" fontAlgn="ctr"/>
                      <a:r>
                        <a:rPr lang="en-US" sz="1200" b="0" i="0" u="none" strike="noStrike" dirty="0">
                          <a:solidFill>
                            <a:srgbClr val="000000"/>
                          </a:solidFill>
                          <a:effectLst/>
                          <a:latin typeface="Arial"/>
                        </a:rPr>
                        <a:t>Individuals enjoy doing physical labor and working with their hands; they like to solve concrete problems.</a:t>
                      </a:r>
                    </a:p>
                  </a:txBody>
                  <a:tcPr anchor="ctr"/>
                </a:tc>
                <a:tc>
                  <a:txBody>
                    <a:bodyPr/>
                    <a:lstStyle/>
                    <a:p>
                      <a:pPr algn="l" rtl="0" fontAlgn="ctr"/>
                      <a:r>
                        <a:rPr lang="en-US" sz="1200" b="0" i="0" u="none" strike="noStrike" dirty="0">
                          <a:solidFill>
                            <a:srgbClr val="000000"/>
                          </a:solidFill>
                          <a:effectLst/>
                          <a:latin typeface="Arial"/>
                        </a:rPr>
                        <a:t>Mechanic, </a:t>
                      </a:r>
                      <a:r>
                        <a:rPr lang="en-US" sz="1200" b="0" i="0" u="none" strike="noStrike" dirty="0" smtClean="0">
                          <a:solidFill>
                            <a:srgbClr val="000000"/>
                          </a:solidFill>
                          <a:effectLst/>
                          <a:latin typeface="Arial"/>
                        </a:rPr>
                        <a:t>truck driver,</a:t>
                      </a:r>
                      <a:r>
                        <a:rPr lang="en-US" sz="1200" b="0" i="0" u="none" strike="noStrike" baseline="0" dirty="0" smtClean="0">
                          <a:solidFill>
                            <a:srgbClr val="000000"/>
                          </a:solidFill>
                          <a:effectLst/>
                          <a:latin typeface="Arial"/>
                        </a:rPr>
                        <a:t> </a:t>
                      </a:r>
                      <a:r>
                        <a:rPr lang="en-US" sz="1200" b="0" i="0" u="none" strike="noStrike" dirty="0" smtClean="0">
                          <a:solidFill>
                            <a:srgbClr val="000000"/>
                          </a:solidFill>
                          <a:effectLst/>
                          <a:latin typeface="Arial"/>
                        </a:rPr>
                        <a:t>construction </a:t>
                      </a:r>
                      <a:r>
                        <a:rPr lang="en-US" sz="1200" b="0" i="0" u="none" strike="noStrike" dirty="0">
                          <a:solidFill>
                            <a:srgbClr val="000000"/>
                          </a:solidFill>
                          <a:effectLst/>
                          <a:latin typeface="Arial"/>
                        </a:rPr>
                        <a:t>worker</a:t>
                      </a:r>
                    </a:p>
                  </a:txBody>
                  <a:tcPr anchor="ctr"/>
                </a:tc>
                <a:extLst>
                  <a:ext uri="{0D108BD9-81ED-4DB2-BD59-A6C34878D82A}">
                    <a16:rowId xmlns:a16="http://schemas.microsoft.com/office/drawing/2014/main" val="10001"/>
                  </a:ext>
                </a:extLst>
              </a:tr>
              <a:tr h="519638">
                <a:tc>
                  <a:txBody>
                    <a:bodyPr/>
                    <a:lstStyle/>
                    <a:p>
                      <a:pPr algn="l" rtl="0" fontAlgn="ctr"/>
                      <a:r>
                        <a:rPr lang="en-US" sz="1200" b="0" i="0" u="none" strike="noStrike">
                          <a:solidFill>
                            <a:srgbClr val="000000"/>
                          </a:solidFill>
                          <a:effectLst/>
                          <a:latin typeface="Arial"/>
                        </a:rPr>
                        <a:t>Investigative</a:t>
                      </a:r>
                    </a:p>
                  </a:txBody>
                  <a:tcPr anchor="ctr"/>
                </a:tc>
                <a:tc>
                  <a:txBody>
                    <a:bodyPr/>
                    <a:lstStyle/>
                    <a:p>
                      <a:pPr algn="l" rtl="0" fontAlgn="ctr"/>
                      <a:r>
                        <a:rPr lang="en-US" sz="1200" b="0" i="0" u="none" strike="noStrike" dirty="0">
                          <a:solidFill>
                            <a:srgbClr val="000000"/>
                          </a:solidFill>
                          <a:effectLst/>
                          <a:latin typeface="Arial"/>
                        </a:rPr>
                        <a:t>Individuals are task-oriented and enjoy thinking about abstract relations.</a:t>
                      </a:r>
                    </a:p>
                  </a:txBody>
                  <a:tcPr anchor="ctr"/>
                </a:tc>
                <a:tc>
                  <a:txBody>
                    <a:bodyPr/>
                    <a:lstStyle/>
                    <a:p>
                      <a:pPr algn="l" rtl="0" fontAlgn="ctr"/>
                      <a:r>
                        <a:rPr lang="en-US" sz="1200" b="0" i="0" u="none" strike="noStrike">
                          <a:solidFill>
                            <a:srgbClr val="000000"/>
                          </a:solidFill>
                          <a:effectLst/>
                          <a:latin typeface="Arial"/>
                        </a:rPr>
                        <a:t>Scientist, technical writer</a:t>
                      </a:r>
                    </a:p>
                  </a:txBody>
                  <a:tcPr anchor="ctr"/>
                </a:tc>
                <a:extLst>
                  <a:ext uri="{0D108BD9-81ED-4DB2-BD59-A6C34878D82A}">
                    <a16:rowId xmlns:a16="http://schemas.microsoft.com/office/drawing/2014/main" val="10002"/>
                  </a:ext>
                </a:extLst>
              </a:tr>
              <a:tr h="724271">
                <a:tc>
                  <a:txBody>
                    <a:bodyPr/>
                    <a:lstStyle/>
                    <a:p>
                      <a:pPr algn="l" rtl="0" fontAlgn="ctr"/>
                      <a:r>
                        <a:rPr lang="en-US" sz="1200" b="0" i="0" u="none" strike="noStrike">
                          <a:solidFill>
                            <a:srgbClr val="000000"/>
                          </a:solidFill>
                          <a:effectLst/>
                          <a:latin typeface="Arial"/>
                        </a:rPr>
                        <a:t>Social</a:t>
                      </a:r>
                    </a:p>
                  </a:txBody>
                  <a:tcPr anchor="ctr"/>
                </a:tc>
                <a:tc>
                  <a:txBody>
                    <a:bodyPr/>
                    <a:lstStyle/>
                    <a:p>
                      <a:pPr algn="l" rtl="0" fontAlgn="ctr"/>
                      <a:r>
                        <a:rPr lang="en-US" sz="1200" b="0" i="0" u="none" strike="noStrike" dirty="0">
                          <a:solidFill>
                            <a:srgbClr val="000000"/>
                          </a:solidFill>
                          <a:effectLst/>
                          <a:latin typeface="Arial"/>
                        </a:rPr>
                        <a:t>Individuals are skilled verbally and </a:t>
                      </a:r>
                      <a:r>
                        <a:rPr lang="en-US" sz="1200" b="0" i="0" u="none" strike="noStrike" dirty="0" smtClean="0">
                          <a:solidFill>
                            <a:srgbClr val="000000"/>
                          </a:solidFill>
                          <a:effectLst/>
                          <a:latin typeface="Arial"/>
                        </a:rPr>
                        <a:t>interpersonally;</a:t>
                      </a:r>
                      <a:r>
                        <a:rPr lang="en-US" sz="1200" b="0" i="0" u="none" strike="noStrike" baseline="0" dirty="0" smtClean="0">
                          <a:solidFill>
                            <a:srgbClr val="000000"/>
                          </a:solidFill>
                          <a:effectLst/>
                          <a:latin typeface="Arial"/>
                        </a:rPr>
                        <a:t> </a:t>
                      </a:r>
                      <a:r>
                        <a:rPr lang="en-US" sz="1200" b="0" i="0" u="none" strike="noStrike" dirty="0" smtClean="0">
                          <a:solidFill>
                            <a:srgbClr val="000000"/>
                          </a:solidFill>
                          <a:effectLst/>
                          <a:latin typeface="Arial"/>
                        </a:rPr>
                        <a:t>they </a:t>
                      </a:r>
                      <a:r>
                        <a:rPr lang="en-US" sz="1200" b="0" i="0" u="none" strike="noStrike" dirty="0">
                          <a:solidFill>
                            <a:srgbClr val="000000"/>
                          </a:solidFill>
                          <a:effectLst/>
                          <a:latin typeface="Arial"/>
                        </a:rPr>
                        <a:t>enjoy solving problems using these skills.</a:t>
                      </a:r>
                    </a:p>
                  </a:txBody>
                  <a:tcPr anchor="ctr"/>
                </a:tc>
                <a:tc>
                  <a:txBody>
                    <a:bodyPr/>
                    <a:lstStyle/>
                    <a:p>
                      <a:pPr algn="l" rtl="0" fontAlgn="ctr"/>
                      <a:r>
                        <a:rPr lang="en-US" sz="1200" b="0" i="0" u="none" strike="noStrike">
                          <a:solidFill>
                            <a:srgbClr val="000000"/>
                          </a:solidFill>
                          <a:effectLst/>
                          <a:latin typeface="Arial"/>
                        </a:rPr>
                        <a:t>Teacher, counselor, social worker</a:t>
                      </a:r>
                    </a:p>
                  </a:txBody>
                  <a:tcPr anchor="ctr"/>
                </a:tc>
                <a:extLst>
                  <a:ext uri="{0D108BD9-81ED-4DB2-BD59-A6C34878D82A}">
                    <a16:rowId xmlns:a16="http://schemas.microsoft.com/office/drawing/2014/main" val="10003"/>
                  </a:ext>
                </a:extLst>
              </a:tr>
              <a:tr h="494929">
                <a:tc>
                  <a:txBody>
                    <a:bodyPr/>
                    <a:lstStyle/>
                    <a:p>
                      <a:pPr algn="l" rtl="0" fontAlgn="ctr"/>
                      <a:r>
                        <a:rPr lang="en-US" sz="1200" b="0" i="0" u="none" strike="noStrike">
                          <a:solidFill>
                            <a:srgbClr val="000000"/>
                          </a:solidFill>
                          <a:effectLst/>
                          <a:latin typeface="Arial"/>
                        </a:rPr>
                        <a:t>Conventional</a:t>
                      </a:r>
                    </a:p>
                  </a:txBody>
                  <a:tcPr anchor="ctr"/>
                </a:tc>
                <a:tc>
                  <a:txBody>
                    <a:bodyPr/>
                    <a:lstStyle/>
                    <a:p>
                      <a:pPr algn="l" rtl="0" fontAlgn="ctr"/>
                      <a:r>
                        <a:rPr lang="en-US" sz="1200" b="0" i="0" u="none" strike="noStrike" dirty="0">
                          <a:solidFill>
                            <a:srgbClr val="000000"/>
                          </a:solidFill>
                          <a:effectLst/>
                          <a:latin typeface="Arial"/>
                        </a:rPr>
                        <a:t>Individuals have verbal and quantitative skills that they like to apply to structured, well-defined tasks assigned to them by others.</a:t>
                      </a:r>
                    </a:p>
                  </a:txBody>
                  <a:tcPr anchor="ctr"/>
                </a:tc>
                <a:tc>
                  <a:txBody>
                    <a:bodyPr/>
                    <a:lstStyle/>
                    <a:p>
                      <a:pPr algn="l" rtl="0" fontAlgn="ctr"/>
                      <a:r>
                        <a:rPr lang="en-US" sz="1200" b="0" i="0" u="none" strike="noStrike">
                          <a:solidFill>
                            <a:srgbClr val="000000"/>
                          </a:solidFill>
                          <a:effectLst/>
                          <a:latin typeface="Arial"/>
                        </a:rPr>
                        <a:t>Bank teller, payroll clerk, traffic manager</a:t>
                      </a:r>
                    </a:p>
                  </a:txBody>
                  <a:tcPr anchor="ctr"/>
                </a:tc>
                <a:extLst>
                  <a:ext uri="{0D108BD9-81ED-4DB2-BD59-A6C34878D82A}">
                    <a16:rowId xmlns:a16="http://schemas.microsoft.com/office/drawing/2014/main" val="10004"/>
                  </a:ext>
                </a:extLst>
              </a:tr>
              <a:tr h="319877">
                <a:tc>
                  <a:txBody>
                    <a:bodyPr/>
                    <a:lstStyle/>
                    <a:p>
                      <a:pPr algn="l" rtl="0" fontAlgn="ctr"/>
                      <a:r>
                        <a:rPr lang="en-US" sz="1200" b="0" i="0" u="none" strike="noStrike">
                          <a:solidFill>
                            <a:srgbClr val="000000"/>
                          </a:solidFill>
                          <a:effectLst/>
                          <a:latin typeface="Arial"/>
                        </a:rPr>
                        <a:t>Enterprising</a:t>
                      </a:r>
                    </a:p>
                  </a:txBody>
                  <a:tcPr anchor="ctr"/>
                </a:tc>
                <a:tc>
                  <a:txBody>
                    <a:bodyPr/>
                    <a:lstStyle/>
                    <a:p>
                      <a:pPr algn="l" rtl="0" fontAlgn="ctr"/>
                      <a:r>
                        <a:rPr lang="en-US" sz="1200" b="0" i="0" u="none" strike="noStrike">
                          <a:solidFill>
                            <a:srgbClr val="000000"/>
                          </a:solidFill>
                          <a:effectLst/>
                          <a:latin typeface="Arial"/>
                        </a:rPr>
                        <a:t>Individuals enjoy using their verbal skills in positions of power, status, and leadership.</a:t>
                      </a:r>
                    </a:p>
                  </a:txBody>
                  <a:tcPr anchor="ctr"/>
                </a:tc>
                <a:tc>
                  <a:txBody>
                    <a:bodyPr/>
                    <a:lstStyle/>
                    <a:p>
                      <a:pPr algn="l" rtl="0" fontAlgn="ctr"/>
                      <a:r>
                        <a:rPr lang="en-US" sz="1200" b="0" i="0" u="none" strike="noStrike">
                          <a:solidFill>
                            <a:srgbClr val="000000"/>
                          </a:solidFill>
                          <a:effectLst/>
                          <a:latin typeface="Arial"/>
                        </a:rPr>
                        <a:t>Business executive, television producer, real estate agent</a:t>
                      </a:r>
                    </a:p>
                  </a:txBody>
                  <a:tcPr anchor="ctr"/>
                </a:tc>
                <a:extLst>
                  <a:ext uri="{0D108BD9-81ED-4DB2-BD59-A6C34878D82A}">
                    <a16:rowId xmlns:a16="http://schemas.microsoft.com/office/drawing/2014/main" val="10005"/>
                  </a:ext>
                </a:extLst>
              </a:tr>
              <a:tr h="263616">
                <a:tc>
                  <a:txBody>
                    <a:bodyPr/>
                    <a:lstStyle/>
                    <a:p>
                      <a:pPr algn="l" rtl="0" fontAlgn="ctr"/>
                      <a:r>
                        <a:rPr lang="en-US" sz="1200" b="0" i="0" u="none" strike="noStrike">
                          <a:solidFill>
                            <a:srgbClr val="000000"/>
                          </a:solidFill>
                          <a:effectLst/>
                          <a:latin typeface="Arial"/>
                        </a:rPr>
                        <a:t>Artistic</a:t>
                      </a:r>
                    </a:p>
                  </a:txBody>
                  <a:tcPr anchor="ctr"/>
                </a:tc>
                <a:tc>
                  <a:txBody>
                    <a:bodyPr/>
                    <a:lstStyle/>
                    <a:p>
                      <a:pPr algn="l" rtl="0" fontAlgn="ctr"/>
                      <a:r>
                        <a:rPr lang="en-US" sz="1200" b="0" i="0" u="none" strike="noStrike" dirty="0">
                          <a:solidFill>
                            <a:srgbClr val="000000"/>
                          </a:solidFill>
                          <a:effectLst/>
                          <a:latin typeface="Arial"/>
                        </a:rPr>
                        <a:t>Individuals enjoy expressing themselves through unstructured tasks.</a:t>
                      </a:r>
                    </a:p>
                  </a:txBody>
                  <a:tcPr anchor="ctr"/>
                </a:tc>
                <a:tc>
                  <a:txBody>
                    <a:bodyPr/>
                    <a:lstStyle/>
                    <a:p>
                      <a:pPr algn="l" rtl="0" fontAlgn="ctr"/>
                      <a:r>
                        <a:rPr lang="en-US" sz="1200" b="0" i="0" u="none" strike="noStrike" dirty="0">
                          <a:solidFill>
                            <a:srgbClr val="000000"/>
                          </a:solidFill>
                          <a:effectLst/>
                          <a:latin typeface="Arial"/>
                        </a:rPr>
                        <a:t>Poet, musician, actor</a:t>
                      </a:r>
                    </a:p>
                  </a:txBody>
                  <a:tcPr anchor="ct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102786491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Social Cognitive Career Theory</a:t>
            </a:r>
            <a:endParaRPr lang="en-US" dirty="0"/>
          </a:p>
        </p:txBody>
      </p:sp>
      <p:sp>
        <p:nvSpPr>
          <p:cNvPr id="3" name="Content Placeholder 2"/>
          <p:cNvSpPr>
            <a:spLocks noGrp="1"/>
          </p:cNvSpPr>
          <p:nvPr>
            <p:ph idx="1"/>
          </p:nvPr>
        </p:nvSpPr>
        <p:spPr/>
        <p:txBody>
          <a:bodyPr/>
          <a:lstStyle/>
          <a:p>
            <a:r>
              <a:rPr lang="en-US" altLang="en-US" sz="2600" dirty="0"/>
              <a:t>Progress toward a vocation rests on self-efficacy</a:t>
            </a:r>
          </a:p>
          <a:p>
            <a:pPr lvl="1"/>
            <a:r>
              <a:rPr lang="en-US" altLang="en-US" dirty="0"/>
              <a:t>Successes and failures promote adolescents to develop beliefs about themselves leading to interests and goals</a:t>
            </a:r>
          </a:p>
          <a:p>
            <a:pPr lvl="1"/>
            <a:r>
              <a:rPr lang="en-US" altLang="en-US" dirty="0"/>
              <a:t>Pursuing activities of interest leads to additional </a:t>
            </a:r>
            <a:r>
              <a:rPr lang="en-US" altLang="en-US" dirty="0" smtClean="0"/>
              <a:t>success</a:t>
            </a:r>
            <a:endParaRPr lang="en-US" altLang="en-US" dirty="0"/>
          </a:p>
        </p:txBody>
      </p:sp>
    </p:spTree>
    <p:extLst>
      <p:ext uri="{BB962C8B-B14F-4D97-AF65-F5344CB8AC3E}">
        <p14:creationId xmlns:p14="http://schemas.microsoft.com/office/powerpoint/2010/main" val="268830492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Part-Time Employment</a:t>
            </a:r>
            <a:endParaRPr lang="en-US" dirty="0"/>
          </a:p>
        </p:txBody>
      </p:sp>
      <p:sp>
        <p:nvSpPr>
          <p:cNvPr id="3" name="Content Placeholder 2"/>
          <p:cNvSpPr>
            <a:spLocks noGrp="1"/>
          </p:cNvSpPr>
          <p:nvPr>
            <p:ph idx="1"/>
          </p:nvPr>
        </p:nvSpPr>
        <p:spPr/>
        <p:txBody>
          <a:bodyPr/>
          <a:lstStyle/>
          <a:p>
            <a:r>
              <a:rPr lang="en-US" altLang="en-US" sz="2600" dirty="0"/>
              <a:t>Most American adolescents will have a part-time job</a:t>
            </a:r>
          </a:p>
          <a:p>
            <a:pPr lvl="1"/>
            <a:r>
              <a:rPr lang="en-US" altLang="en-US" dirty="0"/>
              <a:t>More than 15–20 hours work/week leads to lower grades, anxiety, depression, lower self-esteem, substance abuse, and frequent problem behaviors</a:t>
            </a:r>
          </a:p>
          <a:p>
            <a:pPr lvl="1"/>
            <a:r>
              <a:rPr lang="en-US" altLang="en-US" dirty="0"/>
              <a:t>From 5 to 10 hours a week – build skills, self-esteem is enhanced, economic skills</a:t>
            </a:r>
          </a:p>
          <a:p>
            <a:pPr lvl="1"/>
            <a:r>
              <a:rPr lang="en-US" altLang="en-US" dirty="0"/>
              <a:t>Summer employment does not conflict with the demands of school</a:t>
            </a:r>
          </a:p>
        </p:txBody>
      </p:sp>
    </p:spTree>
    <p:extLst>
      <p:ext uri="{BB962C8B-B14F-4D97-AF65-F5344CB8AC3E}">
        <p14:creationId xmlns:p14="http://schemas.microsoft.com/office/powerpoint/2010/main" val="112584345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9.4 The Dark </a:t>
            </a:r>
            <a:r>
              <a:rPr lang="en-US" altLang="en-US" dirty="0" smtClean="0"/>
              <a:t>Side:</a:t>
            </a:r>
            <a:r>
              <a:rPr lang="en-US" altLang="en-US" baseline="0" dirty="0" smtClean="0"/>
              <a:t> </a:t>
            </a:r>
            <a:r>
              <a:rPr lang="en-US" altLang="en-US" dirty="0" smtClean="0"/>
              <a:t>Learning </a:t>
            </a:r>
            <a:r>
              <a:rPr lang="en-US" altLang="en-US" dirty="0"/>
              <a:t>Objectives</a:t>
            </a:r>
            <a:endParaRPr lang="en-US" dirty="0"/>
          </a:p>
        </p:txBody>
      </p:sp>
      <p:sp>
        <p:nvSpPr>
          <p:cNvPr id="3" name="Content Placeholder 2"/>
          <p:cNvSpPr>
            <a:spLocks noGrp="1"/>
          </p:cNvSpPr>
          <p:nvPr>
            <p:ph idx="1"/>
          </p:nvPr>
        </p:nvSpPr>
        <p:spPr/>
        <p:txBody>
          <a:bodyPr/>
          <a:lstStyle/>
          <a:p>
            <a:r>
              <a:rPr lang="en-US" altLang="en-US" sz="2600" dirty="0"/>
              <a:t>Why do teenagers drink and use drugs?</a:t>
            </a:r>
          </a:p>
          <a:p>
            <a:r>
              <a:rPr lang="en-US" altLang="en-US" sz="2600" dirty="0"/>
              <a:t>What leads some adolescents to become depressed? How can depression be treated?</a:t>
            </a:r>
          </a:p>
          <a:p>
            <a:r>
              <a:rPr lang="en-US" altLang="en-US" sz="2600" dirty="0"/>
              <a:t>What are the causes of juvenile delinquency</a:t>
            </a:r>
            <a:r>
              <a:rPr lang="en-US" altLang="en-US" sz="2600" dirty="0" smtClean="0"/>
              <a:t>?</a:t>
            </a:r>
            <a:endParaRPr lang="en-US" altLang="en-US" sz="2600" dirty="0"/>
          </a:p>
        </p:txBody>
      </p:sp>
    </p:spTree>
    <p:extLst>
      <p:ext uri="{BB962C8B-B14F-4D97-AF65-F5344CB8AC3E}">
        <p14:creationId xmlns:p14="http://schemas.microsoft.com/office/powerpoint/2010/main" val="392553813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Drug Use</a:t>
            </a:r>
            <a:endParaRPr lang="en-US" dirty="0"/>
          </a:p>
        </p:txBody>
      </p:sp>
      <p:sp>
        <p:nvSpPr>
          <p:cNvPr id="3" name="Content Placeholder 2"/>
          <p:cNvSpPr>
            <a:spLocks noGrp="1"/>
          </p:cNvSpPr>
          <p:nvPr>
            <p:ph idx="1"/>
          </p:nvPr>
        </p:nvSpPr>
        <p:spPr>
          <a:xfrm>
            <a:off x="457200" y="1417220"/>
            <a:ext cx="8229600" cy="4949978"/>
          </a:xfrm>
        </p:spPr>
        <p:txBody>
          <a:bodyPr/>
          <a:lstStyle/>
          <a:p>
            <a:r>
              <a:rPr lang="en-US" altLang="en-US" sz="2600" dirty="0"/>
              <a:t>Most adolescents avoid drugs</a:t>
            </a:r>
          </a:p>
          <a:p>
            <a:r>
              <a:rPr lang="en-US" altLang="en-US" sz="2600" dirty="0"/>
              <a:t>50% of teenagers drink </a:t>
            </a:r>
          </a:p>
          <a:p>
            <a:pPr lvl="1"/>
            <a:r>
              <a:rPr lang="en-US" altLang="en-US" dirty="0"/>
              <a:t>More likely when parents and peers drink</a:t>
            </a:r>
          </a:p>
          <a:p>
            <a:pPr lvl="1"/>
            <a:r>
              <a:rPr lang="en-US" altLang="en-US" dirty="0"/>
              <a:t>Coping with stress</a:t>
            </a:r>
          </a:p>
          <a:p>
            <a:r>
              <a:rPr lang="en-US" altLang="en-US" sz="2600" dirty="0"/>
              <a:t>Stopping teens from drinking before it becomes habitual is essential</a:t>
            </a:r>
          </a:p>
          <a:p>
            <a:r>
              <a:rPr lang="en-US" altLang="en-US" sz="2600" dirty="0"/>
              <a:t>Smoking usually begins between sixth and ninth grade</a:t>
            </a:r>
          </a:p>
          <a:p>
            <a:pPr lvl="1"/>
            <a:r>
              <a:rPr lang="en-US" altLang="en-US" dirty="0"/>
              <a:t>Comprehensive school and community programs can reduce teen </a:t>
            </a:r>
            <a:r>
              <a:rPr lang="en-US" altLang="en-US" dirty="0" smtClean="0"/>
              <a:t>smoking</a:t>
            </a:r>
            <a:endParaRPr lang="en-US" altLang="en-US" dirty="0"/>
          </a:p>
        </p:txBody>
      </p:sp>
    </p:spTree>
    <p:extLst>
      <p:ext uri="{BB962C8B-B14F-4D97-AF65-F5344CB8AC3E}">
        <p14:creationId xmlns:p14="http://schemas.microsoft.com/office/powerpoint/2010/main" val="205806352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Depression</a:t>
            </a:r>
            <a:endParaRPr lang="en-US" dirty="0"/>
          </a:p>
        </p:txBody>
      </p:sp>
      <p:sp>
        <p:nvSpPr>
          <p:cNvPr id="3" name="Content Placeholder 2"/>
          <p:cNvSpPr>
            <a:spLocks noGrp="1"/>
          </p:cNvSpPr>
          <p:nvPr>
            <p:ph idx="1"/>
          </p:nvPr>
        </p:nvSpPr>
        <p:spPr>
          <a:xfrm>
            <a:off x="457200" y="1484765"/>
            <a:ext cx="8229600" cy="4756832"/>
          </a:xfrm>
        </p:spPr>
        <p:txBody>
          <a:bodyPr/>
          <a:lstStyle/>
          <a:p>
            <a:pPr eaLnBrk="1" hangingPunct="1"/>
            <a:r>
              <a:rPr lang="en-US" altLang="en-US" sz="2600" dirty="0"/>
              <a:t>Depression during adolescence involves:</a:t>
            </a:r>
          </a:p>
          <a:p>
            <a:pPr lvl="1" eaLnBrk="1" hangingPunct="1"/>
            <a:r>
              <a:rPr lang="en-US" altLang="en-US" dirty="0"/>
              <a:t>Pervasive feelings of sadness, emptiness, irritability, anger, poor sleep, low self-esteem, and inability to concentrate</a:t>
            </a:r>
          </a:p>
          <a:p>
            <a:pPr lvl="1" eaLnBrk="1" hangingPunct="1"/>
            <a:r>
              <a:rPr lang="en-US" altLang="en-US" dirty="0"/>
              <a:t>Feeling lonely; believing family, classmates, and friends to be unfriendly</a:t>
            </a:r>
          </a:p>
          <a:p>
            <a:pPr eaLnBrk="1" hangingPunct="1"/>
            <a:r>
              <a:rPr lang="en-US" altLang="en-US" sz="2600" dirty="0"/>
              <a:t>Depression can result from heredity, negative events, feelings of lack of control</a:t>
            </a:r>
          </a:p>
          <a:p>
            <a:pPr eaLnBrk="1" hangingPunct="1"/>
            <a:r>
              <a:rPr lang="en-US" altLang="en-US" sz="2600" dirty="0"/>
              <a:t>Occurs in 5–10% of adolescents, and is more common in </a:t>
            </a:r>
            <a:r>
              <a:rPr lang="en-US" altLang="en-US" sz="2600" dirty="0" smtClean="0"/>
              <a:t>girls</a:t>
            </a:r>
            <a:endParaRPr lang="en-US" altLang="en-US" sz="2600" dirty="0"/>
          </a:p>
        </p:txBody>
      </p:sp>
    </p:spTree>
    <p:extLst>
      <p:ext uri="{BB962C8B-B14F-4D97-AF65-F5344CB8AC3E}">
        <p14:creationId xmlns:p14="http://schemas.microsoft.com/office/powerpoint/2010/main" val="15143167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The Search for Identity</a:t>
            </a:r>
            <a:endParaRPr lang="en-US" dirty="0"/>
          </a:p>
        </p:txBody>
      </p:sp>
      <p:sp>
        <p:nvSpPr>
          <p:cNvPr id="3" name="Content Placeholder 2"/>
          <p:cNvSpPr>
            <a:spLocks noGrp="1"/>
          </p:cNvSpPr>
          <p:nvPr>
            <p:ph idx="1"/>
          </p:nvPr>
        </p:nvSpPr>
        <p:spPr/>
        <p:txBody>
          <a:bodyPr/>
          <a:lstStyle/>
          <a:p>
            <a:r>
              <a:rPr lang="en-US" altLang="en-US" sz="2600" dirty="0"/>
              <a:t>Erikson: identity achievement vs. identity (role) confusion involves adolescents</a:t>
            </a:r>
            <a:r>
              <a:rPr lang="fr-FR" altLang="ja-JP" sz="2600" dirty="0"/>
              <a:t>’</a:t>
            </a:r>
            <a:r>
              <a:rPr lang="en-US" altLang="ja-JP" sz="2600" dirty="0"/>
              <a:t> </a:t>
            </a:r>
          </a:p>
          <a:p>
            <a:pPr lvl="1"/>
            <a:r>
              <a:rPr lang="en-US" altLang="en-US" dirty="0"/>
              <a:t>Balancing between selecting a single self versus trying out many possible selves</a:t>
            </a:r>
          </a:p>
          <a:p>
            <a:r>
              <a:rPr lang="en-US" altLang="en-US" sz="2600" dirty="0"/>
              <a:t>Via formal operational thought they imagine themselves in various roles</a:t>
            </a:r>
            <a:endParaRPr lang="en-US" altLang="ja-JP" sz="2600" dirty="0"/>
          </a:p>
          <a:p>
            <a:pPr lvl="1"/>
            <a:r>
              <a:rPr lang="en-US" altLang="en-US" dirty="0"/>
              <a:t>Strong focus on career roles</a:t>
            </a:r>
          </a:p>
          <a:p>
            <a:pPr lvl="1"/>
            <a:r>
              <a:rPr lang="en-US" altLang="en-US" dirty="0"/>
              <a:t>Also focus on talents, romance, friendships, religion, gender orientation</a:t>
            </a:r>
          </a:p>
          <a:p>
            <a:r>
              <a:rPr lang="en-US" altLang="en-US" sz="2600" dirty="0"/>
              <a:t>Adolescent thought becomes very </a:t>
            </a:r>
            <a:r>
              <a:rPr lang="en-US" altLang="en-US" sz="2600" dirty="0" smtClean="0"/>
              <a:t>self-oriented</a:t>
            </a:r>
            <a:endParaRPr lang="en-US" altLang="en-US" sz="2600" dirty="0"/>
          </a:p>
        </p:txBody>
      </p:sp>
    </p:spTree>
    <p:extLst>
      <p:ext uri="{BB962C8B-B14F-4D97-AF65-F5344CB8AC3E}">
        <p14:creationId xmlns:p14="http://schemas.microsoft.com/office/powerpoint/2010/main" val="281901436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Depression Risk Factors</a:t>
            </a:r>
            <a:endParaRPr lang="en-US" dirty="0"/>
          </a:p>
        </p:txBody>
      </p:sp>
      <p:sp>
        <p:nvSpPr>
          <p:cNvPr id="3" name="Content Placeholder 2"/>
          <p:cNvSpPr>
            <a:spLocks noGrp="1"/>
          </p:cNvSpPr>
          <p:nvPr>
            <p:ph idx="1"/>
          </p:nvPr>
        </p:nvSpPr>
        <p:spPr/>
        <p:txBody>
          <a:bodyPr/>
          <a:lstStyle/>
          <a:p>
            <a:r>
              <a:rPr lang="en-US" altLang="en-US" sz="2600" dirty="0"/>
              <a:t>Some risk factors for adolescent depression:</a:t>
            </a:r>
          </a:p>
          <a:p>
            <a:pPr lvl="1"/>
            <a:r>
              <a:rPr lang="en-US" altLang="en-US" dirty="0"/>
              <a:t>Poor emotion regulation</a:t>
            </a:r>
          </a:p>
          <a:p>
            <a:pPr lvl="1"/>
            <a:r>
              <a:rPr lang="en-US" altLang="en-US" dirty="0"/>
              <a:t>Extremely negative self-beliefs</a:t>
            </a:r>
          </a:p>
          <a:p>
            <a:pPr lvl="1"/>
            <a:r>
              <a:rPr lang="en-US" altLang="en-US" dirty="0"/>
              <a:t>Emotionally distant, uninvolved parents </a:t>
            </a:r>
          </a:p>
          <a:p>
            <a:pPr lvl="1"/>
            <a:r>
              <a:rPr lang="en-US" altLang="en-US" dirty="0"/>
              <a:t>Punitive discipline </a:t>
            </a:r>
            <a:endParaRPr lang="en-US" altLang="ja-JP" dirty="0"/>
          </a:p>
          <a:p>
            <a:pPr lvl="1"/>
            <a:r>
              <a:rPr lang="en-US" altLang="en-US" dirty="0"/>
              <a:t>Poverty </a:t>
            </a:r>
          </a:p>
          <a:p>
            <a:pPr lvl="1"/>
            <a:r>
              <a:rPr lang="en-US" altLang="en-US" dirty="0"/>
              <a:t>Disturbed levels of serotonin and/or </a:t>
            </a:r>
            <a:r>
              <a:rPr lang="en-US" altLang="en-US" dirty="0" smtClean="0"/>
              <a:t>norepinephrine</a:t>
            </a:r>
            <a:endParaRPr lang="en-US" altLang="en-US" dirty="0"/>
          </a:p>
        </p:txBody>
      </p:sp>
    </p:spTree>
    <p:extLst>
      <p:ext uri="{BB962C8B-B14F-4D97-AF65-F5344CB8AC3E}">
        <p14:creationId xmlns:p14="http://schemas.microsoft.com/office/powerpoint/2010/main" val="426442961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Treating Depression: Two Approaches</a:t>
            </a:r>
            <a:endParaRPr lang="en-US" dirty="0"/>
          </a:p>
        </p:txBody>
      </p:sp>
      <p:sp>
        <p:nvSpPr>
          <p:cNvPr id="3" name="Content Placeholder 2"/>
          <p:cNvSpPr>
            <a:spLocks noGrp="1"/>
          </p:cNvSpPr>
          <p:nvPr>
            <p:ph idx="1"/>
          </p:nvPr>
        </p:nvSpPr>
        <p:spPr/>
        <p:txBody>
          <a:bodyPr/>
          <a:lstStyle/>
          <a:p>
            <a:r>
              <a:rPr lang="en-US" altLang="en-US" sz="2600" dirty="0"/>
              <a:t>Antidepressant drugs correct imbalances in neurotransmitters, but increase suicide risk</a:t>
            </a:r>
          </a:p>
          <a:p>
            <a:r>
              <a:rPr lang="en-US" altLang="en-US" sz="2600" dirty="0"/>
              <a:t>Therapy needs to focus on rewarding social interactions and to correctly interpret them</a:t>
            </a:r>
          </a:p>
          <a:p>
            <a:r>
              <a:rPr lang="en-US" altLang="en-US" sz="2600" dirty="0"/>
              <a:t>Left untreated, depression can: </a:t>
            </a:r>
          </a:p>
          <a:p>
            <a:pPr lvl="1"/>
            <a:r>
              <a:rPr lang="en-US" altLang="en-US" dirty="0"/>
              <a:t>Disrupt school performance/relationships</a:t>
            </a:r>
          </a:p>
          <a:p>
            <a:pPr lvl="1"/>
            <a:r>
              <a:rPr lang="en-US" altLang="en-US" dirty="0"/>
              <a:t>Increase risk of adult depression</a:t>
            </a:r>
          </a:p>
          <a:p>
            <a:r>
              <a:rPr lang="en-US" altLang="en-US" sz="2600" dirty="0"/>
              <a:t>Prevention programs reduce high-risk youth</a:t>
            </a:r>
            <a:r>
              <a:rPr lang="fr-FR" altLang="ja-JP" sz="2600" dirty="0"/>
              <a:t>’</a:t>
            </a:r>
            <a:r>
              <a:rPr lang="en-US" altLang="ja-JP" sz="2600" dirty="0"/>
              <a:t>s number of depressive </a:t>
            </a:r>
            <a:r>
              <a:rPr lang="en-US" altLang="ja-JP" sz="2600" dirty="0" smtClean="0"/>
              <a:t>episodes</a:t>
            </a:r>
            <a:endParaRPr lang="en-US" altLang="en-US" sz="2600" dirty="0"/>
          </a:p>
        </p:txBody>
      </p:sp>
    </p:spTree>
    <p:extLst>
      <p:ext uri="{BB962C8B-B14F-4D97-AF65-F5344CB8AC3E}">
        <p14:creationId xmlns:p14="http://schemas.microsoft.com/office/powerpoint/2010/main" val="378205435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Preventing Teen Suicides</a:t>
            </a:r>
            <a:endParaRPr lang="en-US" dirty="0"/>
          </a:p>
        </p:txBody>
      </p:sp>
      <p:sp>
        <p:nvSpPr>
          <p:cNvPr id="3" name="Content Placeholder 2"/>
          <p:cNvSpPr>
            <a:spLocks noGrp="1"/>
          </p:cNvSpPr>
          <p:nvPr>
            <p:ph idx="1"/>
          </p:nvPr>
        </p:nvSpPr>
        <p:spPr/>
        <p:txBody>
          <a:bodyPr/>
          <a:lstStyle/>
          <a:p>
            <a:r>
              <a:rPr lang="en-US" altLang="en-US" sz="2600" dirty="0"/>
              <a:t>Suicide: Rare in girls (more likely to make an attempt); more frequent in older adolescent boys </a:t>
            </a:r>
          </a:p>
          <a:p>
            <a:r>
              <a:rPr lang="en-US" altLang="en-US" sz="2600" dirty="0"/>
              <a:t>Native Americans have the highest rate, while Asian and African Americans have the lowest</a:t>
            </a:r>
          </a:p>
          <a:p>
            <a:r>
              <a:rPr lang="en-US" altLang="en-US" sz="2600" dirty="0"/>
              <a:t>Signs of suicide:</a:t>
            </a:r>
          </a:p>
          <a:p>
            <a:pPr lvl="1"/>
            <a:r>
              <a:rPr lang="en-US" altLang="en-US" dirty="0"/>
              <a:t>Planning to hurt the self</a:t>
            </a:r>
          </a:p>
          <a:p>
            <a:pPr lvl="1"/>
            <a:r>
              <a:rPr lang="en-US" altLang="en-US" dirty="0"/>
              <a:t>Talking about death</a:t>
            </a:r>
          </a:p>
          <a:p>
            <a:r>
              <a:rPr lang="en-US" altLang="en-US" sz="2600" b="1" dirty="0"/>
              <a:t>Do not ignore signs; get help</a:t>
            </a:r>
            <a:r>
              <a:rPr lang="en-US" altLang="en-US" sz="2600" dirty="0"/>
              <a:t>	</a:t>
            </a:r>
          </a:p>
        </p:txBody>
      </p:sp>
    </p:spTree>
    <p:extLst>
      <p:ext uri="{BB962C8B-B14F-4D97-AF65-F5344CB8AC3E}">
        <p14:creationId xmlns:p14="http://schemas.microsoft.com/office/powerpoint/2010/main" val="100612342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Delinquency</a:t>
            </a:r>
            <a:endParaRPr lang="en-US" dirty="0"/>
          </a:p>
        </p:txBody>
      </p:sp>
      <p:sp>
        <p:nvSpPr>
          <p:cNvPr id="3" name="Content Placeholder 2"/>
          <p:cNvSpPr>
            <a:spLocks noGrp="1"/>
          </p:cNvSpPr>
          <p:nvPr>
            <p:ph idx="1"/>
          </p:nvPr>
        </p:nvSpPr>
        <p:spPr/>
        <p:txBody>
          <a:bodyPr/>
          <a:lstStyle/>
          <a:p>
            <a:r>
              <a:rPr lang="en-US" altLang="en-US" sz="2600" b="1" dirty="0"/>
              <a:t>Adolescent-limited antisocial behavior: </a:t>
            </a:r>
            <a:r>
              <a:rPr lang="en-US" altLang="en-US" sz="2600" dirty="0"/>
              <a:t>relatively minor criminal acts by those who </a:t>
            </a:r>
            <a:r>
              <a:rPr lang="en-US" altLang="en-US" sz="2600" dirty="0" smtClean="0"/>
              <a:t>aren't</a:t>
            </a:r>
            <a:r>
              <a:rPr lang="fr-FR" altLang="en-US" sz="2600" dirty="0"/>
              <a:t> </a:t>
            </a:r>
            <a:r>
              <a:rPr lang="en-US" altLang="ja-JP" sz="2600" dirty="0" smtClean="0"/>
              <a:t>consistently </a:t>
            </a:r>
            <a:r>
              <a:rPr lang="en-US" altLang="ja-JP" sz="2600" dirty="0"/>
              <a:t>antisocial</a:t>
            </a:r>
          </a:p>
          <a:p>
            <a:pPr lvl="1"/>
            <a:r>
              <a:rPr lang="en-US" altLang="en-US" dirty="0"/>
              <a:t>Short-lived, usually vanishing by late adolescence or early adulthood</a:t>
            </a:r>
          </a:p>
          <a:p>
            <a:r>
              <a:rPr lang="en-US" altLang="en-US" sz="2600" b="1" dirty="0"/>
              <a:t>Life-course persistent antisocial behavior: </a:t>
            </a:r>
            <a:r>
              <a:rPr lang="en-US" altLang="en-US" sz="2600" dirty="0"/>
              <a:t>antisocial behaviors that emerge at an early age and continue throughout life (e.g., hitting at 3, shoplifting at 12, and car theft at 16)</a:t>
            </a:r>
          </a:p>
          <a:p>
            <a:pPr lvl="1"/>
            <a:r>
              <a:rPr lang="en-US" altLang="en-US" dirty="0"/>
              <a:t>Fewer than 5% of youth fit this </a:t>
            </a:r>
            <a:r>
              <a:rPr lang="en-US" altLang="en-US" dirty="0" smtClean="0"/>
              <a:t>pattern</a:t>
            </a:r>
            <a:endParaRPr lang="en-US" altLang="en-US" dirty="0"/>
          </a:p>
        </p:txBody>
      </p:sp>
    </p:spTree>
    <p:extLst>
      <p:ext uri="{BB962C8B-B14F-4D97-AF65-F5344CB8AC3E}">
        <p14:creationId xmlns:p14="http://schemas.microsoft.com/office/powerpoint/2010/main" val="162641120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Causes of </a:t>
            </a:r>
            <a:r>
              <a:rPr lang="en-US" altLang="en-US" dirty="0" smtClean="0"/>
              <a:t>Delinquency:</a:t>
            </a:r>
            <a:r>
              <a:rPr lang="en-US" altLang="en-US" baseline="0" dirty="0" smtClean="0"/>
              <a:t> </a:t>
            </a:r>
            <a:r>
              <a:rPr lang="en-US" altLang="en-US" dirty="0" smtClean="0"/>
              <a:t>Biology </a:t>
            </a:r>
            <a:r>
              <a:rPr lang="en-US" altLang="en-US" dirty="0"/>
              <a:t>and Cognition</a:t>
            </a:r>
            <a:endParaRPr lang="en-US" dirty="0"/>
          </a:p>
        </p:txBody>
      </p:sp>
      <p:sp>
        <p:nvSpPr>
          <p:cNvPr id="3" name="Content Placeholder 2"/>
          <p:cNvSpPr>
            <a:spLocks noGrp="1"/>
          </p:cNvSpPr>
          <p:nvPr>
            <p:ph idx="1"/>
          </p:nvPr>
        </p:nvSpPr>
        <p:spPr/>
        <p:txBody>
          <a:bodyPr/>
          <a:lstStyle/>
          <a:p>
            <a:r>
              <a:rPr lang="en-US" altLang="en-US" sz="2600" dirty="0"/>
              <a:t>Contributors to life-course antisocial behavior:</a:t>
            </a:r>
          </a:p>
          <a:p>
            <a:pPr lvl="1"/>
            <a:r>
              <a:rPr lang="en-US" altLang="en-US" dirty="0"/>
              <a:t>Heredity (identical twins more similar than fraternal ones in physical aggressiveness)</a:t>
            </a:r>
          </a:p>
          <a:p>
            <a:pPr lvl="1"/>
            <a:r>
              <a:rPr lang="en-US" altLang="en-US" dirty="0"/>
              <a:t>Biology (being temperamentally difficult)</a:t>
            </a:r>
          </a:p>
          <a:p>
            <a:pPr lvl="1"/>
            <a:r>
              <a:rPr lang="en-US" altLang="en-US" dirty="0"/>
              <a:t>Cognitive processes</a:t>
            </a:r>
          </a:p>
          <a:p>
            <a:pPr lvl="1"/>
            <a:r>
              <a:rPr lang="en-US" altLang="ja-JP" dirty="0"/>
              <a:t>Family processes</a:t>
            </a:r>
          </a:p>
          <a:p>
            <a:pPr lvl="1"/>
            <a:r>
              <a:rPr lang="en-US" altLang="ja-JP" dirty="0"/>
              <a:t>Poverty	</a:t>
            </a:r>
            <a:endParaRPr lang="en-US" altLang="en-US" dirty="0"/>
          </a:p>
        </p:txBody>
      </p:sp>
    </p:spTree>
    <p:extLst>
      <p:ext uri="{BB962C8B-B14F-4D97-AF65-F5344CB8AC3E}">
        <p14:creationId xmlns:p14="http://schemas.microsoft.com/office/powerpoint/2010/main" val="22555179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Treatment and Prevention</a:t>
            </a:r>
            <a:endParaRPr lang="en-US" dirty="0"/>
          </a:p>
        </p:txBody>
      </p:sp>
      <p:sp>
        <p:nvSpPr>
          <p:cNvPr id="3" name="Content Placeholder 2"/>
          <p:cNvSpPr>
            <a:spLocks noGrp="1"/>
          </p:cNvSpPr>
          <p:nvPr>
            <p:ph idx="1"/>
          </p:nvPr>
        </p:nvSpPr>
        <p:spPr/>
        <p:txBody>
          <a:bodyPr/>
          <a:lstStyle/>
          <a:p>
            <a:r>
              <a:rPr lang="en-US" altLang="en-US" sz="2600" dirty="0"/>
              <a:t>Benefits of certain intervention programs outweigh their costs</a:t>
            </a:r>
          </a:p>
          <a:p>
            <a:r>
              <a:rPr lang="en-US" altLang="en-US" sz="2600" dirty="0"/>
              <a:t>Treatment and prevention must be addressed from several fronts simultaneously.</a:t>
            </a:r>
          </a:p>
          <a:p>
            <a:pPr lvl="1"/>
            <a:r>
              <a:rPr lang="en-US" altLang="en-US" dirty="0"/>
              <a:t>Nip aggressive behavior in the bud during elementary school years and teach academic and social skills</a:t>
            </a:r>
          </a:p>
          <a:p>
            <a:pPr lvl="1"/>
            <a:r>
              <a:rPr lang="en-US" altLang="en-US" dirty="0"/>
              <a:t>Teach parents skills for effective child rearing</a:t>
            </a:r>
          </a:p>
        </p:txBody>
      </p:sp>
    </p:spTree>
    <p:extLst>
      <p:ext uri="{BB962C8B-B14F-4D97-AF65-F5344CB8AC3E}">
        <p14:creationId xmlns:p14="http://schemas.microsoft.com/office/powerpoint/2010/main" val="30156883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Marcia’s Four Identity Statuses</a:t>
            </a:r>
            <a:endParaRPr lang="en-US" dirty="0"/>
          </a:p>
        </p:txBody>
      </p:sp>
      <p:sp>
        <p:nvSpPr>
          <p:cNvPr id="4" name="Content Placeholder 3"/>
          <p:cNvSpPr>
            <a:spLocks noGrp="1"/>
          </p:cNvSpPr>
          <p:nvPr>
            <p:ph idx="1"/>
          </p:nvPr>
        </p:nvSpPr>
        <p:spPr>
          <a:xfrm>
            <a:off x="457200" y="1338942"/>
            <a:ext cx="8534400" cy="761999"/>
          </a:xfrm>
        </p:spPr>
        <p:txBody>
          <a:bodyPr/>
          <a:lstStyle/>
          <a:p>
            <a:pPr marL="0" indent="0">
              <a:buNone/>
            </a:pPr>
            <a:r>
              <a:rPr lang="en-US" sz="2000" dirty="0" smtClean="0"/>
              <a:t>Table 9.1</a:t>
            </a:r>
          </a:p>
          <a:p>
            <a:pPr marL="0" indent="0">
              <a:buNone/>
            </a:pPr>
            <a:r>
              <a:rPr lang="en-US" sz="2000" dirty="0" smtClean="0"/>
              <a:t>Marcia’s Four Identity Statuses</a:t>
            </a:r>
            <a:endParaRPr lang="en-US" sz="2000" dirty="0"/>
          </a:p>
        </p:txBody>
      </p:sp>
      <p:graphicFrame>
        <p:nvGraphicFramePr>
          <p:cNvPr id="5" name="Table 4"/>
          <p:cNvGraphicFramePr>
            <a:graphicFrameLocks noGrp="1"/>
          </p:cNvGraphicFramePr>
          <p:nvPr>
            <p:extLst>
              <p:ext uri="{D42A27DB-BD31-4B8C-83A1-F6EECF244321}">
                <p14:modId xmlns:p14="http://schemas.microsoft.com/office/powerpoint/2010/main" val="68240211"/>
              </p:ext>
            </p:extLst>
          </p:nvPr>
        </p:nvGraphicFramePr>
        <p:xfrm>
          <a:off x="533400" y="2279251"/>
          <a:ext cx="8305800" cy="3831989"/>
        </p:xfrm>
        <a:graphic>
          <a:graphicData uri="http://schemas.openxmlformats.org/drawingml/2006/table">
            <a:tbl>
              <a:tblPr firstRow="1" bandRow="1">
                <a:tableStyleId>{5940675A-B579-460E-94D1-54222C63F5DA}</a:tableStyleId>
              </a:tblPr>
              <a:tblGrid>
                <a:gridCol w="1142999">
                  <a:extLst>
                    <a:ext uri="{9D8B030D-6E8A-4147-A177-3AD203B41FA5}">
                      <a16:colId xmlns:a16="http://schemas.microsoft.com/office/drawing/2014/main" val="20000"/>
                    </a:ext>
                  </a:extLst>
                </a:gridCol>
                <a:gridCol w="2743201">
                  <a:extLst>
                    <a:ext uri="{9D8B030D-6E8A-4147-A177-3AD203B41FA5}">
                      <a16:colId xmlns:a16="http://schemas.microsoft.com/office/drawing/2014/main" val="20001"/>
                    </a:ext>
                  </a:extLst>
                </a:gridCol>
                <a:gridCol w="4419600">
                  <a:extLst>
                    <a:ext uri="{9D8B030D-6E8A-4147-A177-3AD203B41FA5}">
                      <a16:colId xmlns:a16="http://schemas.microsoft.com/office/drawing/2014/main" val="20002"/>
                    </a:ext>
                  </a:extLst>
                </a:gridCol>
              </a:tblGrid>
              <a:tr h="0">
                <a:tc>
                  <a:txBody>
                    <a:bodyPr/>
                    <a:lstStyle/>
                    <a:p>
                      <a:pPr marL="0" marR="137160" algn="ctr">
                        <a:lnSpc>
                          <a:spcPts val="1060"/>
                        </a:lnSpc>
                        <a:spcBef>
                          <a:spcPts val="0"/>
                        </a:spcBef>
                        <a:spcAft>
                          <a:spcPts val="0"/>
                        </a:spcAft>
                      </a:pPr>
                      <a:r>
                        <a:rPr lang="en-US" sz="1200" b="1" kern="1200" dirty="0" smtClean="0">
                          <a:solidFill>
                            <a:schemeClr val="tx1"/>
                          </a:solidFill>
                          <a:effectLst/>
                          <a:latin typeface="Arial" pitchFamily="34" charset="0"/>
                          <a:ea typeface="+mn-ea"/>
                          <a:cs typeface="Arial" pitchFamily="34" charset="0"/>
                        </a:rPr>
                        <a:t>STATUS</a:t>
                      </a:r>
                      <a:endParaRPr lang="en-US" sz="900" b="1" dirty="0">
                        <a:effectLst/>
                        <a:latin typeface="Arial" pitchFamily="34" charset="0"/>
                        <a:ea typeface="Calibri"/>
                        <a:cs typeface="Arial" pitchFamily="34" charset="0"/>
                      </a:endParaRPr>
                    </a:p>
                  </a:txBody>
                  <a:tcPr anchor="ctr"/>
                </a:tc>
                <a:tc>
                  <a:txBody>
                    <a:bodyPr/>
                    <a:lstStyle/>
                    <a:p>
                      <a:pPr algn="ctr"/>
                      <a:r>
                        <a:rPr lang="en-US" sz="1200" b="1" dirty="0" smtClean="0">
                          <a:latin typeface="Arial" pitchFamily="34" charset="0"/>
                          <a:cs typeface="Arial" pitchFamily="34" charset="0"/>
                        </a:rPr>
                        <a:t>DEFINITION</a:t>
                      </a:r>
                      <a:endParaRPr lang="en-US" sz="1200" b="1" dirty="0">
                        <a:latin typeface="Arial" pitchFamily="34" charset="0"/>
                        <a:cs typeface="Arial" pitchFamily="34" charset="0"/>
                      </a:endParaRPr>
                    </a:p>
                  </a:txBody>
                  <a:tcPr anchor="ctr"/>
                </a:tc>
                <a:tc>
                  <a:txBody>
                    <a:bodyPr/>
                    <a:lstStyle/>
                    <a:p>
                      <a:pPr algn="ctr"/>
                      <a:r>
                        <a:rPr lang="en-US" sz="1200" b="1" dirty="0" smtClean="0">
                          <a:latin typeface="Arial" pitchFamily="34" charset="0"/>
                          <a:cs typeface="Arial" pitchFamily="34" charset="0"/>
                        </a:rPr>
                        <a:t>EXAMPLES</a:t>
                      </a:r>
                      <a:endParaRPr lang="en-US" sz="1200" b="1" dirty="0">
                        <a:latin typeface="Arial" pitchFamily="34" charset="0"/>
                        <a:cs typeface="Arial" pitchFamily="34" charset="0"/>
                      </a:endParaRPr>
                    </a:p>
                  </a:txBody>
                  <a:tcPr anchor="ctr"/>
                </a:tc>
                <a:extLst>
                  <a:ext uri="{0D108BD9-81ED-4DB2-BD59-A6C34878D82A}">
                    <a16:rowId xmlns:a16="http://schemas.microsoft.com/office/drawing/2014/main" val="10000"/>
                  </a:ext>
                </a:extLst>
              </a:tr>
              <a:tr h="602780">
                <a:tc>
                  <a:txBody>
                    <a:bodyPr/>
                    <a:lstStyle/>
                    <a:p>
                      <a:r>
                        <a:rPr lang="en-US" sz="1200" b="0" kern="1200" dirty="0" smtClean="0">
                          <a:solidFill>
                            <a:schemeClr val="tx1"/>
                          </a:solidFill>
                          <a:effectLst/>
                          <a:latin typeface="Arial" pitchFamily="34" charset="0"/>
                          <a:ea typeface="+mn-ea"/>
                          <a:cs typeface="Arial" pitchFamily="34" charset="0"/>
                        </a:rPr>
                        <a:t>Diffusion</a:t>
                      </a:r>
                      <a:endParaRPr lang="en-US" sz="1200" b="0" dirty="0">
                        <a:latin typeface="Arial" pitchFamily="34" charset="0"/>
                        <a:cs typeface="Arial"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0" kern="1200" dirty="0" smtClean="0">
                          <a:solidFill>
                            <a:schemeClr val="tx1"/>
                          </a:solidFill>
                          <a:effectLst/>
                          <a:latin typeface="Arial" pitchFamily="34" charset="0"/>
                          <a:ea typeface="+mn-ea"/>
                          <a:cs typeface="Arial" pitchFamily="34" charset="0"/>
                        </a:rPr>
                        <a:t>The Individual is overwhelmed by the task of achieving an identity and does little to accomplish the task.</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0" kern="1200" dirty="0" smtClean="0">
                          <a:solidFill>
                            <a:schemeClr val="tx1"/>
                          </a:solidFill>
                          <a:effectLst/>
                          <a:latin typeface="Arial" pitchFamily="34" charset="0"/>
                          <a:ea typeface="+mn-ea"/>
                          <a:cs typeface="Arial" pitchFamily="34" charset="0"/>
                        </a:rPr>
                        <a:t>Larry hates the Idea of deciding what to do with his future, so </a:t>
                      </a:r>
                      <a:r>
                        <a:rPr lang="en-US" sz="1200" b="0" i="0" kern="1200" dirty="0" smtClean="0">
                          <a:solidFill>
                            <a:schemeClr val="tx1"/>
                          </a:solidFill>
                          <a:effectLst/>
                          <a:latin typeface="Arial" pitchFamily="34" charset="0"/>
                          <a:ea typeface="+mn-ea"/>
                          <a:cs typeface="Arial" pitchFamily="34" charset="0"/>
                        </a:rPr>
                        <a:t>he</a:t>
                      </a:r>
                      <a:r>
                        <a:rPr lang="en-US" sz="1200" b="0" i="1" kern="1200" dirty="0" smtClean="0">
                          <a:solidFill>
                            <a:schemeClr val="tx1"/>
                          </a:solidFill>
                          <a:effectLst/>
                          <a:latin typeface="Arial" pitchFamily="34" charset="0"/>
                          <a:ea typeface="+mn-ea"/>
                          <a:cs typeface="Arial" pitchFamily="34" charset="0"/>
                        </a:rPr>
                        <a:t> </a:t>
                      </a:r>
                      <a:r>
                        <a:rPr lang="en-US" sz="1200" b="0" kern="1200" dirty="0" smtClean="0">
                          <a:solidFill>
                            <a:schemeClr val="tx1"/>
                          </a:solidFill>
                          <a:effectLst/>
                          <a:latin typeface="Arial" pitchFamily="34" charset="0"/>
                          <a:ea typeface="+mn-ea"/>
                          <a:cs typeface="Arial" pitchFamily="34" charset="0"/>
                        </a:rPr>
                        <a:t>spends most of his free time playing video games.</a:t>
                      </a:r>
                    </a:p>
                    <a:p>
                      <a:endParaRPr lang="en-US" sz="1200" b="0" dirty="0">
                        <a:latin typeface="Arial" pitchFamily="34" charset="0"/>
                        <a:cs typeface="Arial" pitchFamily="34" charset="0"/>
                      </a:endParaRPr>
                    </a:p>
                  </a:txBody>
                  <a:tcPr/>
                </a:tc>
                <a:extLst>
                  <a:ext uri="{0D108BD9-81ED-4DB2-BD59-A6C34878D82A}">
                    <a16:rowId xmlns:a16="http://schemas.microsoft.com/office/drawing/2014/main" val="10001"/>
                  </a:ext>
                </a:extLst>
              </a:tr>
              <a:tr h="840269">
                <a:tc>
                  <a:txBody>
                    <a:bodyPr/>
                    <a:lstStyle/>
                    <a:p>
                      <a:r>
                        <a:rPr lang="en-US" sz="1200" b="0" kern="1200" dirty="0" smtClean="0">
                          <a:solidFill>
                            <a:schemeClr val="tx1"/>
                          </a:solidFill>
                          <a:effectLst/>
                          <a:latin typeface="Arial" pitchFamily="34" charset="0"/>
                          <a:ea typeface="+mn-ea"/>
                          <a:cs typeface="Arial" pitchFamily="34" charset="0"/>
                        </a:rPr>
                        <a:t>Foreclosure</a:t>
                      </a:r>
                      <a:endParaRPr lang="en-US" sz="1200" b="0" dirty="0">
                        <a:latin typeface="Arial" pitchFamily="34" charset="0"/>
                        <a:cs typeface="Arial"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0" kern="1200" dirty="0" smtClean="0">
                          <a:solidFill>
                            <a:schemeClr val="tx1"/>
                          </a:solidFill>
                          <a:effectLst/>
                          <a:latin typeface="Arial" pitchFamily="34" charset="0"/>
                          <a:ea typeface="+mn-ea"/>
                          <a:cs typeface="Arial" pitchFamily="34" charset="0"/>
                        </a:rPr>
                        <a:t>The individual has a status determined by adults rather than by personal exploration.</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0" kern="1200" dirty="0" smtClean="0">
                          <a:solidFill>
                            <a:schemeClr val="tx1"/>
                          </a:solidFill>
                          <a:effectLst/>
                          <a:latin typeface="Arial" pitchFamily="34" charset="0"/>
                          <a:ea typeface="+mn-ea"/>
                          <a:cs typeface="Arial" pitchFamily="34" charset="0"/>
                        </a:rPr>
                        <a:t>For as long as she can remember, Sakura's parents have told her that she should be an attorney and join the family law firm. She plans to study prelaw in college, although she's never given the matter much thought.</a:t>
                      </a:r>
                    </a:p>
                  </a:txBody>
                  <a:tcPr/>
                </a:tc>
                <a:extLst>
                  <a:ext uri="{0D108BD9-81ED-4DB2-BD59-A6C34878D82A}">
                    <a16:rowId xmlns:a16="http://schemas.microsoft.com/office/drawing/2014/main" val="10002"/>
                  </a:ext>
                </a:extLst>
              </a:tr>
              <a:tr h="1071480">
                <a:tc>
                  <a:txBody>
                    <a:bodyPr/>
                    <a:lstStyle/>
                    <a:p>
                      <a:r>
                        <a:rPr lang="en-US" sz="1200" b="0" kern="1200" dirty="0" smtClean="0">
                          <a:solidFill>
                            <a:schemeClr val="tx1"/>
                          </a:solidFill>
                          <a:effectLst/>
                          <a:latin typeface="Arial" pitchFamily="34" charset="0"/>
                          <a:ea typeface="+mn-ea"/>
                          <a:cs typeface="Arial" pitchFamily="34" charset="0"/>
                        </a:rPr>
                        <a:t>Moratorium </a:t>
                      </a:r>
                      <a:endParaRPr lang="en-US" sz="1200" b="0" dirty="0">
                        <a:latin typeface="Arial" pitchFamily="34" charset="0"/>
                        <a:cs typeface="Arial"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0" kern="1200" dirty="0" smtClean="0">
                          <a:solidFill>
                            <a:schemeClr val="tx1"/>
                          </a:solidFill>
                          <a:effectLst/>
                          <a:latin typeface="Arial" pitchFamily="34" charset="0"/>
                          <a:ea typeface="+mn-ea"/>
                          <a:cs typeface="Arial" pitchFamily="34" charset="0"/>
                        </a:rPr>
                        <a:t>The individual is examining different alternatives but has yet to find one that's satisfactory.</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0" kern="1200" dirty="0" smtClean="0">
                          <a:solidFill>
                            <a:schemeClr val="tx1"/>
                          </a:solidFill>
                          <a:effectLst/>
                          <a:latin typeface="Arial" pitchFamily="34" charset="0"/>
                          <a:ea typeface="+mn-ea"/>
                          <a:cs typeface="Arial" pitchFamily="34" charset="0"/>
                        </a:rPr>
                        <a:t>Brad enjoys most of his high school classes. Some days he thinks it would be fun to be a chemist, some days he wants to be a novelist, and some days he'd like to be an elementary school teacher. He thinks it’s a little weird to change his mind so often, but he also enjoys thinking about different jobs.</a:t>
                      </a:r>
                    </a:p>
                  </a:txBody>
                  <a:tcPr/>
                </a:tc>
                <a:extLst>
                  <a:ext uri="{0D108BD9-81ED-4DB2-BD59-A6C34878D82A}">
                    <a16:rowId xmlns:a16="http://schemas.microsoft.com/office/drawing/2014/main" val="10003"/>
                  </a:ext>
                </a:extLst>
              </a:tr>
              <a:tr h="832721">
                <a:tc>
                  <a:txBody>
                    <a:bodyPr/>
                    <a:lstStyle/>
                    <a:p>
                      <a:r>
                        <a:rPr lang="en-US" sz="1200" b="0" kern="1200" dirty="0" smtClean="0">
                          <a:solidFill>
                            <a:schemeClr val="tx1"/>
                          </a:solidFill>
                          <a:effectLst/>
                          <a:latin typeface="Arial" pitchFamily="34" charset="0"/>
                          <a:ea typeface="+mn-ea"/>
                          <a:cs typeface="Arial" pitchFamily="34" charset="0"/>
                        </a:rPr>
                        <a:t>Achievement</a:t>
                      </a:r>
                      <a:endParaRPr lang="en-US" sz="1200" b="0" dirty="0">
                        <a:latin typeface="Arial" pitchFamily="34" charset="0"/>
                        <a:cs typeface="Arial"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0" kern="1200" dirty="0" smtClean="0">
                          <a:solidFill>
                            <a:schemeClr val="tx1"/>
                          </a:solidFill>
                          <a:effectLst/>
                          <a:latin typeface="Arial" pitchFamily="34" charset="0"/>
                          <a:ea typeface="+mn-ea"/>
                          <a:cs typeface="Arial" pitchFamily="34" charset="0"/>
                        </a:rPr>
                        <a:t>The Individual has explored alternatives and has deliberately chosen a specific  identity.</a:t>
                      </a:r>
                    </a:p>
                  </a:txBody>
                  <a:tcPr/>
                </a:tc>
                <a:tc>
                  <a:txBody>
                    <a:bodyPr/>
                    <a:lstStyle/>
                    <a:p>
                      <a:r>
                        <a:rPr lang="en-US" sz="1200" b="0" kern="1200" dirty="0" smtClean="0">
                          <a:solidFill>
                            <a:schemeClr val="tx1"/>
                          </a:solidFill>
                          <a:effectLst/>
                          <a:latin typeface="Arial" pitchFamily="34" charset="0"/>
                          <a:ea typeface="+mn-ea"/>
                          <a:cs typeface="Arial" pitchFamily="34" charset="0"/>
                        </a:rPr>
                        <a:t>Throughout middle school,</a:t>
                      </a:r>
                      <a:r>
                        <a:rPr lang="en-US" sz="1200" b="0" kern="1200" baseline="0" dirty="0" smtClean="0">
                          <a:solidFill>
                            <a:schemeClr val="tx1"/>
                          </a:solidFill>
                          <a:effectLst/>
                          <a:latin typeface="Arial" pitchFamily="34" charset="0"/>
                          <a:ea typeface="+mn-ea"/>
                          <a:cs typeface="Arial" pitchFamily="34" charset="0"/>
                        </a:rPr>
                        <a:t> </a:t>
                      </a:r>
                      <a:r>
                        <a:rPr lang="en-US" sz="1200" b="0" kern="1200" dirty="0" smtClean="0">
                          <a:solidFill>
                            <a:schemeClr val="tx1"/>
                          </a:solidFill>
                          <a:effectLst/>
                          <a:latin typeface="Arial" pitchFamily="34" charset="0"/>
                          <a:ea typeface="+mn-ea"/>
                          <a:cs typeface="Arial" pitchFamily="34" charset="0"/>
                        </a:rPr>
                        <a:t>Efrat wanted to play in the WNBA. During 9th and 10th grades, she thought it would be cool to be a physician. In 11th grade, she took a computing course and everything finally "clicked”—she'd found her niche. She knew that she wanted to study computer science in college.</a:t>
                      </a:r>
                      <a:endParaRPr lang="en-US" sz="1200" b="0" kern="1200" dirty="0">
                        <a:solidFill>
                          <a:schemeClr val="tx1"/>
                        </a:solidFill>
                        <a:effectLst/>
                        <a:latin typeface="Arial" pitchFamily="34" charset="0"/>
                        <a:ea typeface="+mn-ea"/>
                        <a:cs typeface="Arial" pitchFamily="34" charset="0"/>
                      </a:endParaRPr>
                    </a:p>
                  </a:txBody>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38756315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Characteristics of Adolescents’ Thinking</a:t>
            </a:r>
            <a:endParaRPr lang="en-US" dirty="0"/>
          </a:p>
        </p:txBody>
      </p:sp>
      <p:sp>
        <p:nvSpPr>
          <p:cNvPr id="3" name="Content Placeholder 2"/>
          <p:cNvSpPr>
            <a:spLocks noGrp="1"/>
          </p:cNvSpPr>
          <p:nvPr>
            <p:ph idx="1"/>
          </p:nvPr>
        </p:nvSpPr>
        <p:spPr>
          <a:xfrm>
            <a:off x="381000" y="1371600"/>
            <a:ext cx="8534400" cy="838201"/>
          </a:xfrm>
        </p:spPr>
        <p:txBody>
          <a:bodyPr/>
          <a:lstStyle/>
          <a:p>
            <a:pPr marL="0" indent="0">
              <a:buNone/>
            </a:pPr>
            <a:r>
              <a:rPr lang="en-US" sz="2400" dirty="0" smtClean="0"/>
              <a:t>Table 9.2</a:t>
            </a:r>
          </a:p>
          <a:p>
            <a:pPr marL="0" indent="0">
              <a:buNone/>
            </a:pPr>
            <a:r>
              <a:rPr lang="en-US" sz="2400" dirty="0" smtClean="0"/>
              <a:t>Characteristics of Adolescent’s Thinking</a:t>
            </a:r>
            <a:endParaRPr lang="en-US" sz="2400" dirty="0"/>
          </a:p>
        </p:txBody>
      </p:sp>
      <p:graphicFrame>
        <p:nvGraphicFramePr>
          <p:cNvPr id="5" name="Table 4"/>
          <p:cNvGraphicFramePr>
            <a:graphicFrameLocks noGrp="1"/>
          </p:cNvGraphicFramePr>
          <p:nvPr>
            <p:extLst>
              <p:ext uri="{D42A27DB-BD31-4B8C-83A1-F6EECF244321}">
                <p14:modId xmlns:p14="http://schemas.microsoft.com/office/powerpoint/2010/main" val="3354470963"/>
              </p:ext>
            </p:extLst>
          </p:nvPr>
        </p:nvGraphicFramePr>
        <p:xfrm>
          <a:off x="533400" y="2312045"/>
          <a:ext cx="8077200" cy="4088755"/>
        </p:xfrm>
        <a:graphic>
          <a:graphicData uri="http://schemas.openxmlformats.org/drawingml/2006/table">
            <a:tbl>
              <a:tblPr firstRow="1" bandRow="1">
                <a:tableStyleId>{5940675A-B579-460E-94D1-54222C63F5DA}</a:tableStyleId>
              </a:tblPr>
              <a:tblGrid>
                <a:gridCol w="1447800">
                  <a:extLst>
                    <a:ext uri="{9D8B030D-6E8A-4147-A177-3AD203B41FA5}">
                      <a16:colId xmlns:a16="http://schemas.microsoft.com/office/drawing/2014/main" val="20000"/>
                    </a:ext>
                  </a:extLst>
                </a:gridCol>
                <a:gridCol w="2209800">
                  <a:extLst>
                    <a:ext uri="{9D8B030D-6E8A-4147-A177-3AD203B41FA5}">
                      <a16:colId xmlns:a16="http://schemas.microsoft.com/office/drawing/2014/main" val="20001"/>
                    </a:ext>
                  </a:extLst>
                </a:gridCol>
                <a:gridCol w="4419600">
                  <a:extLst>
                    <a:ext uri="{9D8B030D-6E8A-4147-A177-3AD203B41FA5}">
                      <a16:colId xmlns:a16="http://schemas.microsoft.com/office/drawing/2014/main" val="20002"/>
                    </a:ext>
                  </a:extLst>
                </a:gridCol>
              </a:tblGrid>
              <a:tr h="461014">
                <a:tc>
                  <a:txBody>
                    <a:bodyPr/>
                    <a:lstStyle/>
                    <a:p>
                      <a:pPr marL="90805" marR="0" algn="ctr">
                        <a:spcBef>
                          <a:spcPts val="0"/>
                        </a:spcBef>
                        <a:spcAft>
                          <a:spcPts val="0"/>
                        </a:spcAft>
                      </a:pPr>
                      <a:r>
                        <a:rPr lang="en-US" sz="1200" b="1" spc="40" dirty="0">
                          <a:solidFill>
                            <a:schemeClr val="tx1"/>
                          </a:solidFill>
                          <a:effectLst/>
                          <a:latin typeface="Arial" pitchFamily="34" charset="0"/>
                          <a:ea typeface="Calibri"/>
                          <a:cs typeface="Arial" pitchFamily="34" charset="0"/>
                        </a:rPr>
                        <a:t>FEATURE</a:t>
                      </a:r>
                      <a:endParaRPr lang="en-US" sz="1200" b="1" dirty="0">
                        <a:solidFill>
                          <a:schemeClr val="tx1"/>
                        </a:solidFill>
                        <a:effectLst/>
                        <a:latin typeface="Arial" pitchFamily="34" charset="0"/>
                        <a:ea typeface="Calibri"/>
                        <a:cs typeface="Arial" pitchFamily="34" charset="0"/>
                      </a:endParaRPr>
                    </a:p>
                  </a:txBody>
                  <a:tcPr anchor="ctr"/>
                </a:tc>
                <a:tc>
                  <a:txBody>
                    <a:bodyPr/>
                    <a:lstStyle/>
                    <a:p>
                      <a:pPr marL="180340" marR="0" algn="ctr">
                        <a:spcBef>
                          <a:spcPts val="0"/>
                        </a:spcBef>
                        <a:spcAft>
                          <a:spcPts val="0"/>
                        </a:spcAft>
                      </a:pPr>
                      <a:r>
                        <a:rPr lang="en-US" sz="1200" b="1" spc="40">
                          <a:solidFill>
                            <a:schemeClr val="tx1"/>
                          </a:solidFill>
                          <a:effectLst/>
                          <a:latin typeface="Arial" pitchFamily="34" charset="0"/>
                          <a:ea typeface="Calibri"/>
                          <a:cs typeface="Arial" pitchFamily="34" charset="0"/>
                        </a:rPr>
                        <a:t>DEFINITION</a:t>
                      </a:r>
                      <a:endParaRPr lang="en-US" sz="1200" b="1">
                        <a:solidFill>
                          <a:schemeClr val="tx1"/>
                        </a:solidFill>
                        <a:effectLst/>
                        <a:latin typeface="Arial" pitchFamily="34" charset="0"/>
                        <a:ea typeface="Calibri"/>
                        <a:cs typeface="Arial" pitchFamily="34" charset="0"/>
                      </a:endParaRPr>
                    </a:p>
                  </a:txBody>
                  <a:tcPr anchor="ctr"/>
                </a:tc>
                <a:tc>
                  <a:txBody>
                    <a:bodyPr/>
                    <a:lstStyle/>
                    <a:p>
                      <a:pPr marL="27940" marR="0" algn="ctr">
                        <a:spcBef>
                          <a:spcPts val="0"/>
                        </a:spcBef>
                        <a:spcAft>
                          <a:spcPts val="0"/>
                        </a:spcAft>
                      </a:pPr>
                      <a:r>
                        <a:rPr lang="en-US" sz="1200" b="1" spc="50" dirty="0">
                          <a:solidFill>
                            <a:schemeClr val="tx1"/>
                          </a:solidFill>
                          <a:effectLst/>
                          <a:latin typeface="Arial" pitchFamily="34" charset="0"/>
                          <a:ea typeface="Calibri"/>
                          <a:cs typeface="Arial" pitchFamily="34" charset="0"/>
                        </a:rPr>
                        <a:t>EXAMPLE</a:t>
                      </a:r>
                      <a:endParaRPr lang="en-US" sz="1200" b="1" dirty="0">
                        <a:solidFill>
                          <a:schemeClr val="tx1"/>
                        </a:solidFill>
                        <a:effectLst/>
                        <a:latin typeface="Arial" pitchFamily="34" charset="0"/>
                        <a:ea typeface="Calibri"/>
                        <a:cs typeface="Arial" pitchFamily="34" charset="0"/>
                      </a:endParaRPr>
                    </a:p>
                  </a:txBody>
                  <a:tcPr anchor="ctr"/>
                </a:tc>
                <a:extLst>
                  <a:ext uri="{0D108BD9-81ED-4DB2-BD59-A6C34878D82A}">
                    <a16:rowId xmlns:a16="http://schemas.microsoft.com/office/drawing/2014/main" val="10000"/>
                  </a:ext>
                </a:extLst>
              </a:tr>
              <a:tr h="749287">
                <a:tc>
                  <a:txBody>
                    <a:bodyPr/>
                    <a:lstStyle/>
                    <a:p>
                      <a:pPr marL="90805" marR="0">
                        <a:spcBef>
                          <a:spcPts val="0"/>
                        </a:spcBef>
                        <a:spcAft>
                          <a:spcPts val="0"/>
                        </a:spcAft>
                      </a:pPr>
                      <a:r>
                        <a:rPr lang="en-US" sz="1200" spc="30" dirty="0">
                          <a:solidFill>
                            <a:schemeClr val="tx1"/>
                          </a:solidFill>
                          <a:effectLst/>
                          <a:latin typeface="Arial" pitchFamily="34" charset="0"/>
                          <a:ea typeface="Calibri"/>
                          <a:cs typeface="Arial" pitchFamily="34" charset="0"/>
                        </a:rPr>
                        <a:t>Adolescent egocentrism</a:t>
                      </a:r>
                      <a:endParaRPr lang="en-US" sz="1200" dirty="0">
                        <a:solidFill>
                          <a:schemeClr val="tx1"/>
                        </a:solidFill>
                        <a:effectLst/>
                        <a:latin typeface="Arial" pitchFamily="34" charset="0"/>
                        <a:ea typeface="Calibri"/>
                        <a:cs typeface="Arial" pitchFamily="34" charset="0"/>
                      </a:endParaRPr>
                    </a:p>
                  </a:txBody>
                  <a:tcPr/>
                </a:tc>
                <a:tc>
                  <a:txBody>
                    <a:bodyPr/>
                    <a:lstStyle/>
                    <a:p>
                      <a:pPr marL="182880" marR="182880">
                        <a:lnSpc>
                          <a:spcPct val="118000"/>
                        </a:lnSpc>
                        <a:spcBef>
                          <a:spcPts val="0"/>
                        </a:spcBef>
                        <a:spcAft>
                          <a:spcPts val="0"/>
                        </a:spcAft>
                      </a:pPr>
                      <a:r>
                        <a:rPr lang="en-US" sz="1200" spc="20" dirty="0">
                          <a:solidFill>
                            <a:schemeClr val="tx1"/>
                          </a:solidFill>
                          <a:effectLst/>
                          <a:latin typeface="Arial" pitchFamily="34" charset="0"/>
                          <a:ea typeface="Calibri"/>
                          <a:cs typeface="Arial" pitchFamily="34" charset="0"/>
                        </a:rPr>
                        <a:t>Adolescents are overly concerned with their </a:t>
                      </a:r>
                      <a:r>
                        <a:rPr lang="en-US" sz="1200" spc="30" dirty="0">
                          <a:solidFill>
                            <a:schemeClr val="tx1"/>
                          </a:solidFill>
                          <a:effectLst/>
                          <a:latin typeface="Arial" pitchFamily="34" charset="0"/>
                          <a:ea typeface="Calibri"/>
                          <a:cs typeface="Arial" pitchFamily="34" charset="0"/>
                        </a:rPr>
                        <a:t>own thoughts and feelings.</a:t>
                      </a:r>
                      <a:endParaRPr lang="en-US" sz="1200" dirty="0">
                        <a:solidFill>
                          <a:schemeClr val="tx1"/>
                        </a:solidFill>
                        <a:effectLst/>
                        <a:latin typeface="Arial" pitchFamily="34" charset="0"/>
                        <a:ea typeface="Calibri"/>
                        <a:cs typeface="Arial" pitchFamily="34" charset="0"/>
                      </a:endParaRPr>
                    </a:p>
                  </a:txBody>
                  <a:tcPr/>
                </a:tc>
                <a:tc>
                  <a:txBody>
                    <a:bodyPr/>
                    <a:lstStyle/>
                    <a:p>
                      <a:pPr marL="22860" marR="68580">
                        <a:lnSpc>
                          <a:spcPct val="117000"/>
                        </a:lnSpc>
                        <a:spcBef>
                          <a:spcPts val="360"/>
                        </a:spcBef>
                        <a:spcAft>
                          <a:spcPts val="0"/>
                        </a:spcAft>
                      </a:pPr>
                      <a:r>
                        <a:rPr lang="en-US" sz="1200" spc="30" dirty="0">
                          <a:solidFill>
                            <a:schemeClr val="tx1"/>
                          </a:solidFill>
                          <a:effectLst/>
                          <a:latin typeface="Arial" pitchFamily="34" charset="0"/>
                          <a:ea typeface="Calibri"/>
                          <a:cs typeface="Arial" pitchFamily="34" charset="0"/>
                        </a:rPr>
                        <a:t>When Levi's grandmother died </a:t>
                      </a:r>
                      <a:r>
                        <a:rPr lang="en-US" sz="1200" spc="30" dirty="0" smtClean="0">
                          <a:solidFill>
                            <a:schemeClr val="tx1"/>
                          </a:solidFill>
                          <a:effectLst/>
                          <a:latin typeface="Arial" pitchFamily="34" charset="0"/>
                          <a:ea typeface="Calibri"/>
                          <a:cs typeface="Arial" pitchFamily="34" charset="0"/>
                        </a:rPr>
                        <a:t>unexpectedly, </a:t>
                      </a:r>
                      <a:r>
                        <a:rPr lang="en-US" sz="1200" spc="30" dirty="0">
                          <a:solidFill>
                            <a:schemeClr val="tx1"/>
                          </a:solidFill>
                          <a:effectLst/>
                          <a:latin typeface="Arial" pitchFamily="34" charset="0"/>
                          <a:ea typeface="Calibri"/>
                          <a:cs typeface="Arial" pitchFamily="34" charset="0"/>
                        </a:rPr>
                        <a:t>Levi was </a:t>
                      </a:r>
                      <a:r>
                        <a:rPr lang="en-US" sz="1200" spc="55" dirty="0" smtClean="0">
                          <a:solidFill>
                            <a:schemeClr val="tx1"/>
                          </a:solidFill>
                          <a:effectLst/>
                          <a:latin typeface="Arial" pitchFamily="34" charset="0"/>
                          <a:ea typeface="Calibri"/>
                          <a:cs typeface="Arial" pitchFamily="34" charset="0"/>
                        </a:rPr>
                        <a:t>preoccupied </a:t>
                      </a:r>
                      <a:r>
                        <a:rPr lang="en-US" sz="1200" spc="55" dirty="0">
                          <a:solidFill>
                            <a:schemeClr val="tx1"/>
                          </a:solidFill>
                          <a:effectLst/>
                          <a:latin typeface="Arial" pitchFamily="34" charset="0"/>
                          <a:ea typeface="Calibri"/>
                          <a:cs typeface="Arial" pitchFamily="34" charset="0"/>
                        </a:rPr>
                        <a:t>with how the funeral would affect his </a:t>
                      </a:r>
                      <a:r>
                        <a:rPr lang="en-US" sz="1200" spc="25" dirty="0">
                          <a:solidFill>
                            <a:schemeClr val="tx1"/>
                          </a:solidFill>
                          <a:effectLst/>
                          <a:latin typeface="Arial" pitchFamily="34" charset="0"/>
                          <a:ea typeface="Calibri"/>
                          <a:cs typeface="Arial" pitchFamily="34" charset="0"/>
                        </a:rPr>
                        <a:t>weekend plans and ignored how upset his mother was by </a:t>
                      </a:r>
                      <a:r>
                        <a:rPr lang="en-US" sz="1200" spc="20" dirty="0">
                          <a:solidFill>
                            <a:schemeClr val="tx1"/>
                          </a:solidFill>
                          <a:effectLst/>
                          <a:latin typeface="Arial" pitchFamily="34" charset="0"/>
                          <a:ea typeface="Calibri"/>
                          <a:cs typeface="Arial" pitchFamily="34" charset="0"/>
                        </a:rPr>
                        <a:t>her own mother's death.</a:t>
                      </a:r>
                      <a:endParaRPr lang="en-US" sz="1200" dirty="0">
                        <a:solidFill>
                          <a:schemeClr val="tx1"/>
                        </a:solidFill>
                        <a:effectLst/>
                        <a:latin typeface="Arial" pitchFamily="34" charset="0"/>
                        <a:ea typeface="Calibri"/>
                        <a:cs typeface="Arial" pitchFamily="34" charset="0"/>
                      </a:endParaRPr>
                    </a:p>
                  </a:txBody>
                  <a:tcPr/>
                </a:tc>
                <a:extLst>
                  <a:ext uri="{0D108BD9-81ED-4DB2-BD59-A6C34878D82A}">
                    <a16:rowId xmlns:a16="http://schemas.microsoft.com/office/drawing/2014/main" val="10001"/>
                  </a:ext>
                </a:extLst>
              </a:tr>
              <a:tr h="648195">
                <a:tc>
                  <a:txBody>
                    <a:bodyPr/>
                    <a:lstStyle/>
                    <a:p>
                      <a:pPr marL="90805" marR="0">
                        <a:spcBef>
                          <a:spcPts val="0"/>
                        </a:spcBef>
                        <a:spcAft>
                          <a:spcPts val="0"/>
                        </a:spcAft>
                      </a:pPr>
                      <a:r>
                        <a:rPr lang="en-US" sz="1200" spc="30" dirty="0">
                          <a:solidFill>
                            <a:schemeClr val="tx1"/>
                          </a:solidFill>
                          <a:effectLst/>
                          <a:latin typeface="Arial" pitchFamily="34" charset="0"/>
                          <a:ea typeface="Calibri"/>
                          <a:cs typeface="Arial" pitchFamily="34" charset="0"/>
                        </a:rPr>
                        <a:t>Imaginary audience</a:t>
                      </a:r>
                      <a:endParaRPr lang="en-US" sz="1200" dirty="0">
                        <a:solidFill>
                          <a:schemeClr val="tx1"/>
                        </a:solidFill>
                        <a:effectLst/>
                        <a:latin typeface="Arial" pitchFamily="34" charset="0"/>
                        <a:ea typeface="Calibri"/>
                        <a:cs typeface="Arial" pitchFamily="34" charset="0"/>
                      </a:endParaRPr>
                    </a:p>
                  </a:txBody>
                  <a:tcPr/>
                </a:tc>
                <a:tc>
                  <a:txBody>
                    <a:bodyPr/>
                    <a:lstStyle/>
                    <a:p>
                      <a:pPr marL="182880" marR="160020">
                        <a:lnSpc>
                          <a:spcPct val="125000"/>
                        </a:lnSpc>
                        <a:spcBef>
                          <a:spcPts val="0"/>
                        </a:spcBef>
                        <a:spcAft>
                          <a:spcPts val="0"/>
                        </a:spcAft>
                      </a:pPr>
                      <a:r>
                        <a:rPr lang="en-US" sz="1200" spc="15" dirty="0">
                          <a:solidFill>
                            <a:schemeClr val="tx1"/>
                          </a:solidFill>
                          <a:effectLst/>
                          <a:latin typeface="Arial" pitchFamily="34" charset="0"/>
                          <a:ea typeface="Calibri"/>
                          <a:cs typeface="Arial" pitchFamily="34" charset="0"/>
                        </a:rPr>
                        <a:t>Adolescents believe that others are watching </a:t>
                      </a:r>
                      <a:r>
                        <a:rPr lang="en-US" sz="1200" spc="30" dirty="0">
                          <a:solidFill>
                            <a:schemeClr val="tx1"/>
                          </a:solidFill>
                          <a:effectLst/>
                          <a:latin typeface="Arial" pitchFamily="34" charset="0"/>
                          <a:ea typeface="Calibri"/>
                          <a:cs typeface="Arial" pitchFamily="34" charset="0"/>
                        </a:rPr>
                        <a:t>them </a:t>
                      </a:r>
                      <a:r>
                        <a:rPr lang="en-US" sz="1200" spc="30" dirty="0" smtClean="0">
                          <a:solidFill>
                            <a:schemeClr val="tx1"/>
                          </a:solidFill>
                          <a:effectLst/>
                          <a:latin typeface="Arial" pitchFamily="34" charset="0"/>
                          <a:ea typeface="Calibri"/>
                          <a:cs typeface="Arial" pitchFamily="34" charset="0"/>
                        </a:rPr>
                        <a:t>constantly</a:t>
                      </a:r>
                      <a:r>
                        <a:rPr lang="en-US" sz="1200" spc="30" dirty="0">
                          <a:solidFill>
                            <a:schemeClr val="tx1"/>
                          </a:solidFill>
                          <a:effectLst/>
                          <a:latin typeface="Arial" pitchFamily="34" charset="0"/>
                          <a:ea typeface="Calibri"/>
                          <a:cs typeface="Arial" pitchFamily="34" charset="0"/>
                        </a:rPr>
                        <a:t>.</a:t>
                      </a:r>
                      <a:endParaRPr lang="en-US" sz="1200" dirty="0">
                        <a:solidFill>
                          <a:schemeClr val="tx1"/>
                        </a:solidFill>
                        <a:effectLst/>
                        <a:latin typeface="Arial" pitchFamily="34" charset="0"/>
                        <a:ea typeface="Calibri"/>
                        <a:cs typeface="Arial" pitchFamily="34" charset="0"/>
                      </a:endParaRPr>
                    </a:p>
                  </a:txBody>
                  <a:tcPr/>
                </a:tc>
                <a:tc>
                  <a:txBody>
                    <a:bodyPr/>
                    <a:lstStyle/>
                    <a:p>
                      <a:pPr marL="22860" marR="45720">
                        <a:lnSpc>
                          <a:spcPct val="115000"/>
                        </a:lnSpc>
                        <a:spcBef>
                          <a:spcPts val="180"/>
                        </a:spcBef>
                        <a:spcAft>
                          <a:spcPts val="0"/>
                        </a:spcAft>
                      </a:pPr>
                      <a:r>
                        <a:rPr lang="en-US" sz="1200" spc="30" dirty="0">
                          <a:solidFill>
                            <a:schemeClr val="tx1"/>
                          </a:solidFill>
                          <a:effectLst/>
                          <a:latin typeface="Arial" pitchFamily="34" charset="0"/>
                          <a:ea typeface="Calibri"/>
                          <a:cs typeface="Arial" pitchFamily="34" charset="0"/>
                        </a:rPr>
                        <a:t>Tom had to ride his bike to football practice because his </a:t>
                      </a:r>
                      <a:r>
                        <a:rPr lang="en-US" sz="1200" spc="25" dirty="0">
                          <a:solidFill>
                            <a:schemeClr val="tx1"/>
                          </a:solidFill>
                          <a:effectLst/>
                          <a:latin typeface="Arial" pitchFamily="34" charset="0"/>
                          <a:ea typeface="Calibri"/>
                          <a:cs typeface="Arial" pitchFamily="34" charset="0"/>
                        </a:rPr>
                        <a:t>dad wouldn't let him have the </a:t>
                      </a:r>
                      <a:r>
                        <a:rPr lang="en-US" sz="1200" spc="25" dirty="0" smtClean="0">
                          <a:solidFill>
                            <a:schemeClr val="tx1"/>
                          </a:solidFill>
                          <a:effectLst/>
                          <a:latin typeface="Arial" pitchFamily="34" charset="0"/>
                          <a:ea typeface="Calibri"/>
                          <a:cs typeface="Arial" pitchFamily="34" charset="0"/>
                        </a:rPr>
                        <a:t>car;</a:t>
                      </a:r>
                      <a:r>
                        <a:rPr lang="en-US" sz="1200" spc="25" baseline="0" dirty="0" smtClean="0">
                          <a:solidFill>
                            <a:schemeClr val="tx1"/>
                          </a:solidFill>
                          <a:effectLst/>
                          <a:latin typeface="Arial" pitchFamily="34" charset="0"/>
                          <a:ea typeface="Calibri"/>
                          <a:cs typeface="Arial" pitchFamily="34" charset="0"/>
                        </a:rPr>
                        <a:t> </a:t>
                      </a:r>
                      <a:r>
                        <a:rPr lang="en-US" sz="1200" spc="25" dirty="0" smtClean="0">
                          <a:solidFill>
                            <a:schemeClr val="tx1"/>
                          </a:solidFill>
                          <a:effectLst/>
                          <a:latin typeface="Arial" pitchFamily="34" charset="0"/>
                          <a:ea typeface="Calibri"/>
                          <a:cs typeface="Arial" pitchFamily="34" charset="0"/>
                        </a:rPr>
                        <a:t>he </a:t>
                      </a:r>
                      <a:r>
                        <a:rPr lang="en-US" sz="1200" spc="25" dirty="0">
                          <a:solidFill>
                            <a:schemeClr val="tx1"/>
                          </a:solidFill>
                          <a:effectLst/>
                          <a:latin typeface="Arial" pitchFamily="34" charset="0"/>
                          <a:ea typeface="Calibri"/>
                          <a:cs typeface="Arial" pitchFamily="34" charset="0"/>
                        </a:rPr>
                        <a:t>was sure that all his </a:t>
                      </a:r>
                      <a:r>
                        <a:rPr lang="en-US" sz="1200" spc="20" dirty="0" smtClean="0">
                          <a:solidFill>
                            <a:schemeClr val="tx1"/>
                          </a:solidFill>
                          <a:effectLst/>
                          <a:latin typeface="Arial" pitchFamily="34" charset="0"/>
                          <a:ea typeface="Calibri"/>
                          <a:cs typeface="Arial" pitchFamily="34" charset="0"/>
                        </a:rPr>
                        <a:t>car-driving </a:t>
                      </a:r>
                      <a:r>
                        <a:rPr lang="en-US" sz="1200" spc="20" dirty="0">
                          <a:solidFill>
                            <a:schemeClr val="tx1"/>
                          </a:solidFill>
                          <a:effectLst/>
                          <a:latin typeface="Arial" pitchFamily="34" charset="0"/>
                          <a:ea typeface="Calibri"/>
                          <a:cs typeface="Arial" pitchFamily="34" charset="0"/>
                        </a:rPr>
                        <a:t>friends would </a:t>
                      </a:r>
                      <a:r>
                        <a:rPr lang="en-US" sz="1200" i="1" spc="70" dirty="0">
                          <a:solidFill>
                            <a:schemeClr val="tx1"/>
                          </a:solidFill>
                          <a:effectLst/>
                          <a:latin typeface="Arial" pitchFamily="34" charset="0"/>
                          <a:ea typeface="Calibri"/>
                          <a:cs typeface="Arial" pitchFamily="34" charset="0"/>
                        </a:rPr>
                        <a:t>see </a:t>
                      </a:r>
                      <a:r>
                        <a:rPr lang="en-US" sz="1200" spc="20" dirty="0">
                          <a:solidFill>
                            <a:schemeClr val="tx1"/>
                          </a:solidFill>
                          <a:effectLst/>
                          <a:latin typeface="Arial" pitchFamily="34" charset="0"/>
                          <a:ea typeface="Calibri"/>
                          <a:cs typeface="Arial" pitchFamily="34" charset="0"/>
                        </a:rPr>
                        <a:t>and make fun of him.</a:t>
                      </a:r>
                      <a:endParaRPr lang="en-US" sz="1200" dirty="0">
                        <a:solidFill>
                          <a:schemeClr val="tx1"/>
                        </a:solidFill>
                        <a:effectLst/>
                        <a:latin typeface="Arial" pitchFamily="34" charset="0"/>
                        <a:ea typeface="Calibri"/>
                        <a:cs typeface="Arial" pitchFamily="34" charset="0"/>
                      </a:endParaRPr>
                    </a:p>
                  </a:txBody>
                  <a:tcPr/>
                </a:tc>
                <a:extLst>
                  <a:ext uri="{0D108BD9-81ED-4DB2-BD59-A6C34878D82A}">
                    <a16:rowId xmlns:a16="http://schemas.microsoft.com/office/drawing/2014/main" val="10002"/>
                  </a:ext>
                </a:extLst>
              </a:tr>
              <a:tr h="670610">
                <a:tc>
                  <a:txBody>
                    <a:bodyPr/>
                    <a:lstStyle/>
                    <a:p>
                      <a:pPr marL="90805" marR="0">
                        <a:spcBef>
                          <a:spcPts val="0"/>
                        </a:spcBef>
                        <a:spcAft>
                          <a:spcPts val="0"/>
                        </a:spcAft>
                      </a:pPr>
                      <a:r>
                        <a:rPr lang="en-US" sz="1200" spc="30" dirty="0">
                          <a:solidFill>
                            <a:schemeClr val="tx1"/>
                          </a:solidFill>
                          <a:effectLst/>
                          <a:latin typeface="Arial" pitchFamily="34" charset="0"/>
                          <a:ea typeface="Calibri"/>
                          <a:cs typeface="Arial" pitchFamily="34" charset="0"/>
                        </a:rPr>
                        <a:t>Personal fable</a:t>
                      </a:r>
                      <a:endParaRPr lang="en-US" sz="1200" dirty="0">
                        <a:solidFill>
                          <a:schemeClr val="tx1"/>
                        </a:solidFill>
                        <a:effectLst/>
                        <a:latin typeface="Arial" pitchFamily="34" charset="0"/>
                        <a:ea typeface="Calibri"/>
                        <a:cs typeface="Arial" pitchFamily="34" charset="0"/>
                      </a:endParaRPr>
                    </a:p>
                  </a:txBody>
                  <a:tcPr/>
                </a:tc>
                <a:tc>
                  <a:txBody>
                    <a:bodyPr/>
                    <a:lstStyle/>
                    <a:p>
                      <a:pPr marL="182880" marR="251460">
                        <a:lnSpc>
                          <a:spcPct val="116000"/>
                        </a:lnSpc>
                        <a:spcBef>
                          <a:spcPts val="0"/>
                        </a:spcBef>
                        <a:spcAft>
                          <a:spcPts val="0"/>
                        </a:spcAft>
                      </a:pPr>
                      <a:r>
                        <a:rPr lang="en-US" sz="1200" spc="20" dirty="0">
                          <a:solidFill>
                            <a:schemeClr val="tx1"/>
                          </a:solidFill>
                          <a:effectLst/>
                          <a:latin typeface="Arial" pitchFamily="34" charset="0"/>
                          <a:ea typeface="Calibri"/>
                          <a:cs typeface="Arial" pitchFamily="34" charset="0"/>
                        </a:rPr>
                        <a:t>Adolescents believe that their experiences </a:t>
                      </a:r>
                      <a:r>
                        <a:rPr lang="en-US" sz="1200" spc="30" dirty="0">
                          <a:solidFill>
                            <a:schemeClr val="tx1"/>
                          </a:solidFill>
                          <a:effectLst/>
                          <a:latin typeface="Arial" pitchFamily="34" charset="0"/>
                          <a:ea typeface="Calibri"/>
                          <a:cs typeface="Arial" pitchFamily="34" charset="0"/>
                        </a:rPr>
                        <a:t>and feelings </a:t>
                      </a:r>
                      <a:r>
                        <a:rPr lang="en-US" sz="1200" spc="30" dirty="0" smtClean="0">
                          <a:solidFill>
                            <a:schemeClr val="tx1"/>
                          </a:solidFill>
                          <a:effectLst/>
                          <a:latin typeface="Arial" pitchFamily="34" charset="0"/>
                          <a:ea typeface="Calibri"/>
                          <a:cs typeface="Arial" pitchFamily="34" charset="0"/>
                        </a:rPr>
                        <a:t>are</a:t>
                      </a:r>
                      <a:r>
                        <a:rPr lang="en-US" sz="1200" spc="30" baseline="0" dirty="0" smtClean="0">
                          <a:solidFill>
                            <a:schemeClr val="tx1"/>
                          </a:solidFill>
                          <a:effectLst/>
                          <a:latin typeface="Arial" pitchFamily="34" charset="0"/>
                          <a:ea typeface="Calibri"/>
                          <a:cs typeface="Arial" pitchFamily="34" charset="0"/>
                        </a:rPr>
                        <a:t> </a:t>
                      </a:r>
                      <a:r>
                        <a:rPr lang="en-US" sz="1200" spc="30" dirty="0" smtClean="0">
                          <a:solidFill>
                            <a:schemeClr val="tx1"/>
                          </a:solidFill>
                          <a:effectLst/>
                          <a:latin typeface="Arial" pitchFamily="34" charset="0"/>
                          <a:ea typeface="Calibri"/>
                          <a:cs typeface="Arial" pitchFamily="34" charset="0"/>
                        </a:rPr>
                        <a:t>unique</a:t>
                      </a:r>
                      <a:r>
                        <a:rPr lang="en-US" sz="1200" spc="30" dirty="0">
                          <a:solidFill>
                            <a:schemeClr val="tx1"/>
                          </a:solidFill>
                          <a:effectLst/>
                          <a:latin typeface="Arial" pitchFamily="34" charset="0"/>
                          <a:ea typeface="Calibri"/>
                          <a:cs typeface="Arial" pitchFamily="34" charset="0"/>
                        </a:rPr>
                        <a:t>.</a:t>
                      </a:r>
                      <a:endParaRPr lang="en-US" sz="1200" dirty="0">
                        <a:solidFill>
                          <a:schemeClr val="tx1"/>
                        </a:solidFill>
                        <a:effectLst/>
                        <a:latin typeface="Arial" pitchFamily="34" charset="0"/>
                        <a:ea typeface="Calibri"/>
                        <a:cs typeface="Arial" pitchFamily="34" charset="0"/>
                      </a:endParaRPr>
                    </a:p>
                  </a:txBody>
                  <a:tcPr/>
                </a:tc>
                <a:tc>
                  <a:txBody>
                    <a:bodyPr/>
                    <a:lstStyle/>
                    <a:p>
                      <a:pPr marL="22860" marR="45720" algn="just">
                        <a:lnSpc>
                          <a:spcPct val="120000"/>
                        </a:lnSpc>
                        <a:spcBef>
                          <a:spcPts val="180"/>
                        </a:spcBef>
                        <a:spcAft>
                          <a:spcPts val="0"/>
                        </a:spcAft>
                      </a:pPr>
                      <a:r>
                        <a:rPr lang="en-US" sz="1200" spc="25" dirty="0">
                          <a:solidFill>
                            <a:schemeClr val="tx1"/>
                          </a:solidFill>
                          <a:effectLst/>
                          <a:latin typeface="Arial" pitchFamily="34" charset="0"/>
                          <a:ea typeface="Calibri"/>
                          <a:cs typeface="Arial" pitchFamily="34" charset="0"/>
                        </a:rPr>
                        <a:t>When Rosa's boyfriend decided to date another </a:t>
                      </a:r>
                      <a:r>
                        <a:rPr lang="en-US" sz="1200" spc="25" dirty="0" smtClean="0">
                          <a:solidFill>
                            <a:schemeClr val="tx1"/>
                          </a:solidFill>
                          <a:effectLst/>
                          <a:latin typeface="Arial" pitchFamily="34" charset="0"/>
                          <a:ea typeface="Calibri"/>
                          <a:cs typeface="Arial" pitchFamily="34" charset="0"/>
                        </a:rPr>
                        <a:t>girl, </a:t>
                      </a:r>
                      <a:r>
                        <a:rPr lang="en-US" sz="1200" spc="25" dirty="0">
                          <a:solidFill>
                            <a:schemeClr val="tx1"/>
                          </a:solidFill>
                          <a:effectLst/>
                          <a:latin typeface="Arial" pitchFamily="34" charset="0"/>
                          <a:ea typeface="Calibri"/>
                          <a:cs typeface="Arial" pitchFamily="34" charset="0"/>
                        </a:rPr>
                        <a:t>Rosa </a:t>
                      </a:r>
                      <a:r>
                        <a:rPr lang="en-US" sz="1200" spc="15" dirty="0">
                          <a:solidFill>
                            <a:schemeClr val="tx1"/>
                          </a:solidFill>
                          <a:effectLst/>
                          <a:latin typeface="Arial" pitchFamily="34" charset="0"/>
                          <a:ea typeface="Calibri"/>
                          <a:cs typeface="Arial" pitchFamily="34" charset="0"/>
                        </a:rPr>
                        <a:t>cried and cried. She couldn't believe how sad she </a:t>
                      </a:r>
                      <a:r>
                        <a:rPr lang="en-US" sz="1200" spc="15" dirty="0" smtClean="0">
                          <a:solidFill>
                            <a:schemeClr val="tx1"/>
                          </a:solidFill>
                          <a:effectLst/>
                          <a:latin typeface="Arial" pitchFamily="34" charset="0"/>
                          <a:ea typeface="Calibri"/>
                          <a:cs typeface="Arial" pitchFamily="34" charset="0"/>
                        </a:rPr>
                        <a:t>was, </a:t>
                      </a:r>
                      <a:r>
                        <a:rPr lang="en-US" sz="1200" spc="15" dirty="0">
                          <a:solidFill>
                            <a:schemeClr val="tx1"/>
                          </a:solidFill>
                          <a:effectLst/>
                          <a:latin typeface="Arial" pitchFamily="34" charset="0"/>
                          <a:ea typeface="Calibri"/>
                          <a:cs typeface="Arial" pitchFamily="34" charset="0"/>
                        </a:rPr>
                        <a:t>and </a:t>
                      </a:r>
                      <a:r>
                        <a:rPr lang="en-US" sz="1200" spc="20" dirty="0">
                          <a:solidFill>
                            <a:schemeClr val="tx1"/>
                          </a:solidFill>
                          <a:effectLst/>
                          <a:latin typeface="Arial" pitchFamily="34" charset="0"/>
                          <a:ea typeface="Calibri"/>
                          <a:cs typeface="Arial" pitchFamily="34" charset="0"/>
                        </a:rPr>
                        <a:t>she was sure that her mom had never felt this way.</a:t>
                      </a:r>
                      <a:endParaRPr lang="en-US" sz="1200" dirty="0">
                        <a:solidFill>
                          <a:schemeClr val="tx1"/>
                        </a:solidFill>
                        <a:effectLst/>
                        <a:latin typeface="Arial" pitchFamily="34" charset="0"/>
                        <a:ea typeface="Calibri"/>
                        <a:cs typeface="Arial" pitchFamily="34" charset="0"/>
                      </a:endParaRPr>
                    </a:p>
                  </a:txBody>
                  <a:tcPr/>
                </a:tc>
                <a:extLst>
                  <a:ext uri="{0D108BD9-81ED-4DB2-BD59-A6C34878D82A}">
                    <a16:rowId xmlns:a16="http://schemas.microsoft.com/office/drawing/2014/main" val="10003"/>
                  </a:ext>
                </a:extLst>
              </a:tr>
              <a:tr h="955915">
                <a:tc>
                  <a:txBody>
                    <a:bodyPr/>
                    <a:lstStyle/>
                    <a:p>
                      <a:pPr marL="90805" marR="0">
                        <a:spcBef>
                          <a:spcPts val="0"/>
                        </a:spcBef>
                        <a:spcAft>
                          <a:spcPts val="0"/>
                        </a:spcAft>
                      </a:pPr>
                      <a:r>
                        <a:rPr lang="en-US" sz="1200" spc="25" dirty="0">
                          <a:solidFill>
                            <a:schemeClr val="tx1"/>
                          </a:solidFill>
                          <a:effectLst/>
                          <a:latin typeface="Arial" pitchFamily="34" charset="0"/>
                          <a:ea typeface="Calibri"/>
                          <a:cs typeface="Arial" pitchFamily="34" charset="0"/>
                        </a:rPr>
                        <a:t>Illusion of Invulnerability</a:t>
                      </a:r>
                      <a:endParaRPr lang="en-US" sz="1200" dirty="0">
                        <a:solidFill>
                          <a:schemeClr val="tx1"/>
                        </a:solidFill>
                        <a:effectLst/>
                        <a:latin typeface="Arial" pitchFamily="34" charset="0"/>
                        <a:ea typeface="Calibri"/>
                        <a:cs typeface="Arial" pitchFamily="34" charset="0"/>
                      </a:endParaRPr>
                    </a:p>
                  </a:txBody>
                  <a:tcPr/>
                </a:tc>
                <a:tc>
                  <a:txBody>
                    <a:bodyPr/>
                    <a:lstStyle/>
                    <a:p>
                      <a:pPr marL="182880" marR="205740">
                        <a:lnSpc>
                          <a:spcPct val="122000"/>
                        </a:lnSpc>
                        <a:spcBef>
                          <a:spcPts val="0"/>
                        </a:spcBef>
                        <a:spcAft>
                          <a:spcPts val="0"/>
                        </a:spcAft>
                      </a:pPr>
                      <a:r>
                        <a:rPr lang="en-US" sz="1200" spc="25" dirty="0">
                          <a:solidFill>
                            <a:schemeClr val="tx1"/>
                          </a:solidFill>
                          <a:effectLst/>
                          <a:latin typeface="Arial" pitchFamily="34" charset="0"/>
                          <a:ea typeface="Calibri"/>
                          <a:cs typeface="Arial" pitchFamily="34" charset="0"/>
                        </a:rPr>
                        <a:t>Adolescents think that misfortune happens </a:t>
                      </a:r>
                      <a:r>
                        <a:rPr lang="en-US" sz="1200" spc="20" dirty="0">
                          <a:solidFill>
                            <a:schemeClr val="tx1"/>
                          </a:solidFill>
                          <a:effectLst/>
                          <a:latin typeface="Arial" pitchFamily="34" charset="0"/>
                          <a:ea typeface="Calibri"/>
                          <a:cs typeface="Arial" pitchFamily="34" charset="0"/>
                        </a:rPr>
                        <a:t>only to others.</a:t>
                      </a:r>
                      <a:endParaRPr lang="en-US" sz="1200" dirty="0">
                        <a:solidFill>
                          <a:schemeClr val="tx1"/>
                        </a:solidFill>
                        <a:effectLst/>
                        <a:latin typeface="Arial" pitchFamily="34" charset="0"/>
                        <a:ea typeface="Calibri"/>
                        <a:cs typeface="Arial" pitchFamily="34" charset="0"/>
                      </a:endParaRPr>
                    </a:p>
                  </a:txBody>
                  <a:tcPr/>
                </a:tc>
                <a:tc>
                  <a:txBody>
                    <a:bodyPr/>
                    <a:lstStyle/>
                    <a:p>
                      <a:pPr marL="22860" marR="45720" algn="just">
                        <a:lnSpc>
                          <a:spcPct val="118000"/>
                        </a:lnSpc>
                        <a:spcBef>
                          <a:spcPts val="180"/>
                        </a:spcBef>
                        <a:spcAft>
                          <a:spcPts val="0"/>
                        </a:spcAft>
                      </a:pPr>
                      <a:r>
                        <a:rPr lang="en-US" sz="1200" spc="30" dirty="0">
                          <a:solidFill>
                            <a:schemeClr val="tx1"/>
                          </a:solidFill>
                          <a:effectLst/>
                          <a:latin typeface="Arial" pitchFamily="34" charset="0"/>
                          <a:ea typeface="Calibri"/>
                          <a:cs typeface="Arial" pitchFamily="34" charset="0"/>
                        </a:rPr>
                        <a:t>Kumares and his girlfriend had been having sex for about six months. Although she thought it would be a good idea </a:t>
                      </a:r>
                      <a:r>
                        <a:rPr lang="en-US" sz="1200" spc="20" dirty="0">
                          <a:solidFill>
                            <a:schemeClr val="tx1"/>
                          </a:solidFill>
                          <a:effectLst/>
                          <a:latin typeface="Arial" pitchFamily="34" charset="0"/>
                          <a:ea typeface="Calibri"/>
                          <a:cs typeface="Arial" pitchFamily="34" charset="0"/>
                        </a:rPr>
                        <a:t>to use birth </a:t>
                      </a:r>
                      <a:r>
                        <a:rPr lang="en-US" sz="1200" spc="20" dirty="0" smtClean="0">
                          <a:solidFill>
                            <a:schemeClr val="tx1"/>
                          </a:solidFill>
                          <a:effectLst/>
                          <a:latin typeface="Arial" pitchFamily="34" charset="0"/>
                          <a:ea typeface="Calibri"/>
                          <a:cs typeface="Arial" pitchFamily="34" charset="0"/>
                        </a:rPr>
                        <a:t>control, </a:t>
                      </a:r>
                      <a:r>
                        <a:rPr lang="en-US" sz="1200" spc="20" dirty="0">
                          <a:solidFill>
                            <a:schemeClr val="tx1"/>
                          </a:solidFill>
                          <a:effectLst/>
                          <a:latin typeface="Arial" pitchFamily="34" charset="0"/>
                          <a:ea typeface="Calibri"/>
                          <a:cs typeface="Arial" pitchFamily="34" charset="0"/>
                        </a:rPr>
                        <a:t>he thought It was unnecessary: There </a:t>
                      </a:r>
                      <a:r>
                        <a:rPr lang="en-US" sz="1200" spc="35" dirty="0">
                          <a:solidFill>
                            <a:schemeClr val="tx1"/>
                          </a:solidFill>
                          <a:effectLst/>
                          <a:latin typeface="Arial" pitchFamily="34" charset="0"/>
                          <a:ea typeface="Calibri"/>
                          <a:cs typeface="Arial" pitchFamily="34" charset="0"/>
                        </a:rPr>
                        <a:t>was no way his girlfriend would get </a:t>
                      </a:r>
                      <a:r>
                        <a:rPr lang="en-US" sz="1200" spc="35" dirty="0" smtClean="0">
                          <a:solidFill>
                            <a:schemeClr val="tx1"/>
                          </a:solidFill>
                          <a:effectLst/>
                          <a:latin typeface="Arial" pitchFamily="34" charset="0"/>
                          <a:ea typeface="Calibri"/>
                          <a:cs typeface="Arial" pitchFamily="34" charset="0"/>
                        </a:rPr>
                        <a:t>pregnant.</a:t>
                      </a:r>
                      <a:endParaRPr lang="en-US" sz="1200" dirty="0">
                        <a:solidFill>
                          <a:schemeClr val="tx1"/>
                        </a:solidFill>
                        <a:effectLst/>
                        <a:latin typeface="Arial" pitchFamily="34" charset="0"/>
                        <a:ea typeface="Calibri"/>
                        <a:cs typeface="Arial" pitchFamily="34" charset="0"/>
                      </a:endParaRPr>
                    </a:p>
                  </a:txBody>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30066981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Ethnic </a:t>
            </a:r>
            <a:r>
              <a:rPr lang="en-US" altLang="en-US" dirty="0" smtClean="0"/>
              <a:t>Identity (1 of 2)</a:t>
            </a:r>
            <a:endParaRPr lang="en-US" dirty="0"/>
          </a:p>
        </p:txBody>
      </p:sp>
      <p:sp>
        <p:nvSpPr>
          <p:cNvPr id="3" name="Content Placeholder 2"/>
          <p:cNvSpPr>
            <a:spLocks noGrp="1"/>
          </p:cNvSpPr>
          <p:nvPr>
            <p:ph idx="1"/>
          </p:nvPr>
        </p:nvSpPr>
        <p:spPr/>
        <p:txBody>
          <a:bodyPr/>
          <a:lstStyle/>
          <a:p>
            <a:r>
              <a:rPr lang="en-US" altLang="en-US" sz="2600" b="1" dirty="0"/>
              <a:t>Ethnic identity</a:t>
            </a:r>
            <a:r>
              <a:rPr lang="en-US" altLang="en-US" sz="2600" dirty="0"/>
              <a:t> is developed by members of ethnic minority groups</a:t>
            </a:r>
          </a:p>
          <a:p>
            <a:pPr lvl="1"/>
            <a:r>
              <a:rPr lang="en-US" altLang="en-US" dirty="0"/>
              <a:t>A feeling of belonging and learning the special customs and traditions of their group’s culture and heritage</a:t>
            </a:r>
            <a:endParaRPr lang="en-US" altLang="en-US" sz="2000" dirty="0"/>
          </a:p>
          <a:p>
            <a:r>
              <a:rPr lang="en-US" altLang="en-US" sz="2600" dirty="0"/>
              <a:t>Three phases to achieving this identity:</a:t>
            </a:r>
          </a:p>
          <a:p>
            <a:pPr lvl="1"/>
            <a:r>
              <a:rPr lang="en-US" altLang="en-US" dirty="0"/>
              <a:t>Disinterest</a:t>
            </a:r>
          </a:p>
          <a:p>
            <a:pPr lvl="1"/>
            <a:r>
              <a:rPr lang="en-US" altLang="en-US" dirty="0"/>
              <a:t>Exploration</a:t>
            </a:r>
          </a:p>
          <a:p>
            <a:pPr lvl="1"/>
            <a:r>
              <a:rPr lang="en-US" altLang="en-US" dirty="0"/>
              <a:t>Identity </a:t>
            </a:r>
            <a:r>
              <a:rPr lang="en-US" altLang="en-US" dirty="0" smtClean="0"/>
              <a:t>achievement</a:t>
            </a:r>
            <a:endParaRPr lang="en-US" altLang="en-US" dirty="0"/>
          </a:p>
        </p:txBody>
      </p:sp>
    </p:spTree>
    <p:extLst>
      <p:ext uri="{BB962C8B-B14F-4D97-AF65-F5344CB8AC3E}">
        <p14:creationId xmlns:p14="http://schemas.microsoft.com/office/powerpoint/2010/main" val="23021920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Ethnic Identity </a:t>
            </a:r>
            <a:r>
              <a:rPr lang="en-US" altLang="en-US" dirty="0" smtClean="0"/>
              <a:t>(2 </a:t>
            </a:r>
            <a:r>
              <a:rPr lang="en-US" altLang="en-US" dirty="0"/>
              <a:t>of 2)</a:t>
            </a:r>
            <a:endParaRPr lang="en-US" dirty="0"/>
          </a:p>
        </p:txBody>
      </p:sp>
      <p:sp>
        <p:nvSpPr>
          <p:cNvPr id="3" name="Content Placeholder 2"/>
          <p:cNvSpPr>
            <a:spLocks noGrp="1"/>
          </p:cNvSpPr>
          <p:nvPr>
            <p:ph idx="1"/>
          </p:nvPr>
        </p:nvSpPr>
        <p:spPr/>
        <p:txBody>
          <a:bodyPr/>
          <a:lstStyle/>
          <a:p>
            <a:r>
              <a:rPr lang="en-US" altLang="en-US" sz="2600" dirty="0"/>
              <a:t>Ethnic minorities benefit from a strong ethnic identity</a:t>
            </a:r>
          </a:p>
          <a:p>
            <a:pPr lvl="1"/>
            <a:r>
              <a:rPr lang="en-US" altLang="en-US" dirty="0"/>
              <a:t>interactions with family and friends more satisfying</a:t>
            </a:r>
          </a:p>
          <a:p>
            <a:pPr lvl="1"/>
            <a:r>
              <a:rPr lang="en-US" altLang="en-US" dirty="0"/>
              <a:t>happier and worry less  </a:t>
            </a:r>
          </a:p>
          <a:p>
            <a:r>
              <a:rPr lang="en-US" altLang="en-US" sz="2600" dirty="0"/>
              <a:t>When parents of immigrant adolescents cling to “the old ways,” problems can develop</a:t>
            </a:r>
          </a:p>
          <a:p>
            <a:r>
              <a:rPr lang="en-US" altLang="en-US" sz="2600" dirty="0"/>
              <a:t>Youths shifting racial identities tend to have lower self-esteem</a:t>
            </a:r>
          </a:p>
        </p:txBody>
      </p:sp>
    </p:spTree>
    <p:extLst>
      <p:ext uri="{BB962C8B-B14F-4D97-AF65-F5344CB8AC3E}">
        <p14:creationId xmlns:p14="http://schemas.microsoft.com/office/powerpoint/2010/main" val="27303182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Self-Esteem in Adolescence</a:t>
            </a:r>
            <a:endParaRPr lang="en-US" dirty="0"/>
          </a:p>
        </p:txBody>
      </p:sp>
      <p:sp>
        <p:nvSpPr>
          <p:cNvPr id="3" name="Content Placeholder 2"/>
          <p:cNvSpPr>
            <a:spLocks noGrp="1"/>
          </p:cNvSpPr>
          <p:nvPr>
            <p:ph idx="1"/>
          </p:nvPr>
        </p:nvSpPr>
        <p:spPr/>
        <p:txBody>
          <a:bodyPr/>
          <a:lstStyle/>
          <a:p>
            <a:r>
              <a:rPr lang="en-US" altLang="en-US" sz="2600" dirty="0"/>
              <a:t>Children’s self-esteem declines gradually during elementary school years</a:t>
            </a:r>
          </a:p>
          <a:p>
            <a:r>
              <a:rPr lang="en-US" altLang="en-US" sz="2600" dirty="0"/>
              <a:t>As children adjust to this new </a:t>
            </a:r>
            <a:r>
              <a:rPr lang="en-US" altLang="en-US" sz="2600" dirty="0" smtClean="0"/>
              <a:t>“</a:t>
            </a:r>
            <a:r>
              <a:rPr lang="en-US" altLang="ja-JP" sz="2600" dirty="0" smtClean="0"/>
              <a:t>pecking </a:t>
            </a:r>
            <a:r>
              <a:rPr lang="en-US" altLang="ja-JP" sz="2600" dirty="0"/>
              <a:t>order</a:t>
            </a:r>
            <a:r>
              <a:rPr lang="en-US" altLang="ja-JP" sz="2600" dirty="0" smtClean="0"/>
              <a:t>,” </a:t>
            </a:r>
            <a:r>
              <a:rPr lang="en-US" altLang="ja-JP" sz="2600" dirty="0"/>
              <a:t>their self-esteem increases and then stabilizes during adolescence</a:t>
            </a:r>
          </a:p>
          <a:p>
            <a:r>
              <a:rPr lang="en-US" altLang="en-US" sz="2600" dirty="0"/>
              <a:t>Adolescents particularly differentiate their social self-esteem (e.g., positive about parent, but negative about romantic relationships)</a:t>
            </a:r>
          </a:p>
          <a:p>
            <a:r>
              <a:rPr lang="en-US" altLang="en-US" sz="2600" dirty="0"/>
              <a:t>Self-worth is ethnicity- and age-dependent</a:t>
            </a:r>
          </a:p>
        </p:txBody>
      </p:sp>
    </p:spTree>
    <p:extLst>
      <p:ext uri="{BB962C8B-B14F-4D97-AF65-F5344CB8AC3E}">
        <p14:creationId xmlns:p14="http://schemas.microsoft.com/office/powerpoint/2010/main" val="24263535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3222" y="88632"/>
            <a:ext cx="6559778" cy="1054368"/>
          </a:xfrm>
        </p:spPr>
        <p:txBody>
          <a:bodyPr/>
          <a:lstStyle/>
          <a:p>
            <a:r>
              <a:rPr lang="en-US" altLang="en-US" dirty="0"/>
              <a:t>Influences on Adolescents</a:t>
            </a:r>
            <a:r>
              <a:rPr lang="fr-FR" altLang="ja-JP" dirty="0" smtClean="0"/>
              <a:t>’</a:t>
            </a:r>
            <a:r>
              <a:rPr lang="en-US" altLang="ja-JP" baseline="0" dirty="0" smtClean="0"/>
              <a:t> </a:t>
            </a:r>
            <a:r>
              <a:rPr lang="en-US" altLang="ja-JP" dirty="0" smtClean="0"/>
              <a:t>Self-Esteem</a:t>
            </a:r>
            <a:endParaRPr lang="en-US" dirty="0"/>
          </a:p>
        </p:txBody>
      </p:sp>
      <p:sp>
        <p:nvSpPr>
          <p:cNvPr id="3" name="Content Placeholder 2"/>
          <p:cNvSpPr>
            <a:spLocks noGrp="1"/>
          </p:cNvSpPr>
          <p:nvPr>
            <p:ph idx="1"/>
          </p:nvPr>
        </p:nvSpPr>
        <p:spPr/>
        <p:txBody>
          <a:bodyPr/>
          <a:lstStyle/>
          <a:p>
            <a:r>
              <a:rPr lang="en-US" altLang="en-US" sz="2600" dirty="0"/>
              <a:t>Adolescents</a:t>
            </a:r>
            <a:r>
              <a:rPr lang="fr-FR" altLang="ja-JP" sz="2600" dirty="0"/>
              <a:t>’</a:t>
            </a:r>
            <a:r>
              <a:rPr lang="en-US" altLang="ja-JP" sz="2600" dirty="0"/>
              <a:t> self-worth is higher when:</a:t>
            </a:r>
          </a:p>
          <a:p>
            <a:pPr lvl="1"/>
            <a:r>
              <a:rPr lang="en-US" altLang="en-US" dirty="0"/>
              <a:t>They are skilled in domains they value</a:t>
            </a:r>
          </a:p>
          <a:p>
            <a:pPr lvl="1"/>
            <a:r>
              <a:rPr lang="en-US" altLang="en-US" dirty="0"/>
              <a:t>Parents view them positively, being affectionate and involved</a:t>
            </a:r>
          </a:p>
          <a:p>
            <a:pPr lvl="1"/>
            <a:r>
              <a:rPr lang="en-US" altLang="en-US" dirty="0"/>
              <a:t>Parents set reasonable expectations and are willing to discuss rules and discipline</a:t>
            </a:r>
          </a:p>
          <a:p>
            <a:pPr lvl="1"/>
            <a:r>
              <a:rPr lang="en-US" altLang="en-US" dirty="0"/>
              <a:t>They believe peers think highly of them</a:t>
            </a:r>
          </a:p>
        </p:txBody>
      </p:sp>
    </p:spTree>
    <p:extLst>
      <p:ext uri="{BB962C8B-B14F-4D97-AF65-F5344CB8AC3E}">
        <p14:creationId xmlns:p14="http://schemas.microsoft.com/office/powerpoint/2010/main" val="4240544467"/>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PVERSION" val="5"/>
  <p:tag name="TPFULLVERSION" val="5.3.1.3337"/>
  <p:tag name="PPTVERSION" val="15"/>
  <p:tag name="TPOS" val="2"/>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9270</TotalTime>
  <Words>2197</Words>
  <Application>Microsoft Office PowerPoint</Application>
  <PresentationFormat>On-screen Show (4:3)</PresentationFormat>
  <Paragraphs>257</Paragraphs>
  <Slides>35</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35</vt:i4>
      </vt:variant>
    </vt:vector>
  </HeadingPairs>
  <TitlesOfParts>
    <vt:vector size="40" baseType="lpstr">
      <vt:lpstr>ＭＳ Ｐゴシック</vt:lpstr>
      <vt:lpstr>ＭＳ Ｐゴシック</vt:lpstr>
      <vt:lpstr>Arial</vt:lpstr>
      <vt:lpstr>Calibri</vt:lpstr>
      <vt:lpstr>Office Theme</vt:lpstr>
      <vt:lpstr>Chapter Nine</vt:lpstr>
      <vt:lpstr>9.1 Identity &amp; Self-Esteem: Learning Objectives</vt:lpstr>
      <vt:lpstr>The Search for Identity</vt:lpstr>
      <vt:lpstr>Marcia’s Four Identity Statuses</vt:lpstr>
      <vt:lpstr>Characteristics of Adolescents’ Thinking</vt:lpstr>
      <vt:lpstr>Ethnic Identity (1 of 2)</vt:lpstr>
      <vt:lpstr>Ethnic Identity (2 of 2)</vt:lpstr>
      <vt:lpstr>Self-Esteem in Adolescence</vt:lpstr>
      <vt:lpstr>Influences on Adolescents’ Self-Esteem</vt:lpstr>
      <vt:lpstr>The Myth of Storm and Stress</vt:lpstr>
      <vt:lpstr>9.2 Romantic Relationships and Sexuality: Learning Objectives</vt:lpstr>
      <vt:lpstr>Romantic Relationships</vt:lpstr>
      <vt:lpstr>Sexual Behavior </vt:lpstr>
      <vt:lpstr>Sexual Behavior in Girls and Boys</vt:lpstr>
      <vt:lpstr>Sexually Transmitted Diseases (STDs)</vt:lpstr>
      <vt:lpstr>Teenage Pregnancy and Contraception</vt:lpstr>
      <vt:lpstr>Sexual Minority Youth (1 of 2)</vt:lpstr>
      <vt:lpstr>Sexual Minority Youth (2 of 2)</vt:lpstr>
      <vt:lpstr>Dating Violence</vt:lpstr>
      <vt:lpstr>Harmful Consequences of Dating Violence</vt:lpstr>
      <vt:lpstr>9.3 The World of Work: Learning Objectives</vt:lpstr>
      <vt:lpstr>Career Development</vt:lpstr>
      <vt:lpstr>Personality-Type Theory</vt:lpstr>
      <vt:lpstr>Personality Types in Holland’s Theory</vt:lpstr>
      <vt:lpstr>Social Cognitive Career Theory</vt:lpstr>
      <vt:lpstr>Part-Time Employment</vt:lpstr>
      <vt:lpstr>9.4 The Dark Side: Learning Objectives</vt:lpstr>
      <vt:lpstr>Drug Use</vt:lpstr>
      <vt:lpstr>Depression</vt:lpstr>
      <vt:lpstr>Depression Risk Factors</vt:lpstr>
      <vt:lpstr>Treating Depression: Two Approaches</vt:lpstr>
      <vt:lpstr>Preventing Teen Suicides</vt:lpstr>
      <vt:lpstr>Delinquency</vt:lpstr>
      <vt:lpstr>Causes of Delinquency: Biology and Cognition</vt:lpstr>
      <vt:lpstr>Treatment and Prevention</vt:lpstr>
    </vt:vector>
  </TitlesOfParts>
  <Company>Thomson Wadsworth</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9 Moving into the Adult Social World: Socioemotional Development in Adolescence</dc:title>
  <dc:creator>Kail</dc:creator>
  <cp:lastModifiedBy>Melanie Govender</cp:lastModifiedBy>
  <cp:revision>283</cp:revision>
  <dcterms:created xsi:type="dcterms:W3CDTF">2011-07-04T21:25:17Z</dcterms:created>
  <dcterms:modified xsi:type="dcterms:W3CDTF">2021-03-30T13:15:31Z</dcterms:modified>
</cp:coreProperties>
</file>