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D5C4D275-BE3E-4B37-B52E-0261F9864C91}" type="datetimeFigureOut">
              <a:rPr lang="en-ZA" smtClean="0"/>
              <a:t>2022/07/25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402472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5C4D275-BE3E-4B37-B52E-0261F9864C91}" type="datetimeFigureOut">
              <a:rPr lang="en-ZA" smtClean="0"/>
              <a:t>2022/07/25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22902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5C4D275-BE3E-4B37-B52E-0261F9864C91}" type="datetimeFigureOut">
              <a:rPr lang="en-ZA" smtClean="0"/>
              <a:t>2022/07/25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18970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5C4D275-BE3E-4B37-B52E-0261F9864C91}" type="datetimeFigureOut">
              <a:rPr lang="en-ZA" smtClean="0"/>
              <a:t>2022/07/25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374302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C4D275-BE3E-4B37-B52E-0261F9864C91}" type="datetimeFigureOut">
              <a:rPr lang="en-ZA" smtClean="0"/>
              <a:t>2022/07/25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447445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D5C4D275-BE3E-4B37-B52E-0261F9864C91}" type="datetimeFigureOut">
              <a:rPr lang="en-ZA" smtClean="0"/>
              <a:t>2022/07/25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3782828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D5C4D275-BE3E-4B37-B52E-0261F9864C91}" type="datetimeFigureOut">
              <a:rPr lang="en-ZA" smtClean="0"/>
              <a:t>2022/07/25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424800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D5C4D275-BE3E-4B37-B52E-0261F9864C91}" type="datetimeFigureOut">
              <a:rPr lang="en-ZA" smtClean="0"/>
              <a:t>2022/07/25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84743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4D275-BE3E-4B37-B52E-0261F9864C91}" type="datetimeFigureOut">
              <a:rPr lang="en-ZA" smtClean="0"/>
              <a:t>2022/07/25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106769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C4D275-BE3E-4B37-B52E-0261F9864C91}" type="datetimeFigureOut">
              <a:rPr lang="en-ZA" smtClean="0"/>
              <a:t>2022/07/25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288377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C4D275-BE3E-4B37-B52E-0261F9864C91}" type="datetimeFigureOut">
              <a:rPr lang="en-ZA" smtClean="0"/>
              <a:t>2022/07/25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0B80D83-2379-4030-9460-62C61EB437C8}" type="slidenum">
              <a:rPr lang="en-ZA" smtClean="0"/>
              <a:t>‹#›</a:t>
            </a:fld>
            <a:endParaRPr lang="en-ZA"/>
          </a:p>
        </p:txBody>
      </p:sp>
    </p:spTree>
    <p:extLst>
      <p:ext uri="{BB962C8B-B14F-4D97-AF65-F5344CB8AC3E}">
        <p14:creationId xmlns:p14="http://schemas.microsoft.com/office/powerpoint/2010/main" val="412439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4D275-BE3E-4B37-B52E-0261F9864C91}" type="datetimeFigureOut">
              <a:rPr lang="en-ZA" smtClean="0"/>
              <a:t>2022/07/25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80D83-2379-4030-9460-62C61EB437C8}" type="slidenum">
              <a:rPr lang="en-ZA" smtClean="0"/>
              <a:t>‹#›</a:t>
            </a:fld>
            <a:endParaRPr lang="en-ZA"/>
          </a:p>
        </p:txBody>
      </p:sp>
    </p:spTree>
    <p:extLst>
      <p:ext uri="{BB962C8B-B14F-4D97-AF65-F5344CB8AC3E}">
        <p14:creationId xmlns:p14="http://schemas.microsoft.com/office/powerpoint/2010/main" val="3040122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Essay Concerning Human Understanding</a:t>
            </a:r>
          </a:p>
        </p:txBody>
      </p:sp>
      <p:sp>
        <p:nvSpPr>
          <p:cNvPr id="3" name="Subtitle 2"/>
          <p:cNvSpPr>
            <a:spLocks noGrp="1"/>
          </p:cNvSpPr>
          <p:nvPr>
            <p:ph type="subTitle" idx="1"/>
          </p:nvPr>
        </p:nvSpPr>
        <p:spPr/>
        <p:txBody>
          <a:bodyPr/>
          <a:lstStyle/>
          <a:p>
            <a:r>
              <a:rPr lang="en-ZA" dirty="0"/>
              <a:t>BOOK II</a:t>
            </a:r>
          </a:p>
        </p:txBody>
      </p:sp>
    </p:spTree>
    <p:extLst>
      <p:ext uri="{BB962C8B-B14F-4D97-AF65-F5344CB8AC3E}">
        <p14:creationId xmlns:p14="http://schemas.microsoft.com/office/powerpoint/2010/main" val="252285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273"/>
          </a:xfrm>
        </p:spPr>
        <p:txBody>
          <a:bodyPr/>
          <a:lstStyle/>
          <a:p>
            <a:pPr algn="ctr"/>
            <a:r>
              <a:rPr lang="en-ZA" b="1" dirty="0"/>
              <a:t>Simple and Complex Ideas</a:t>
            </a:r>
          </a:p>
        </p:txBody>
      </p:sp>
      <p:sp>
        <p:nvSpPr>
          <p:cNvPr id="3" name="Content Placeholder 2"/>
          <p:cNvSpPr>
            <a:spLocks noGrp="1"/>
          </p:cNvSpPr>
          <p:nvPr>
            <p:ph idx="1"/>
          </p:nvPr>
        </p:nvSpPr>
        <p:spPr>
          <a:xfrm>
            <a:off x="0" y="979714"/>
            <a:ext cx="11353800" cy="5878286"/>
          </a:xfrm>
        </p:spPr>
        <p:txBody>
          <a:bodyPr/>
          <a:lstStyle/>
          <a:p>
            <a:r>
              <a:rPr lang="en-ZA" dirty="0">
                <a:latin typeface="Garamond" panose="02020404030301010803" pitchFamily="18" charset="0"/>
              </a:rPr>
              <a:t>Knowledge is built up from ideas. Ideas come in two basic types: simple and complex.</a:t>
            </a:r>
          </a:p>
          <a:p>
            <a:pPr marL="0" indent="0">
              <a:buNone/>
            </a:pPr>
            <a:r>
              <a:rPr lang="en-ZA" b="1" dirty="0">
                <a:latin typeface="Garamond" panose="02020404030301010803" pitchFamily="18" charset="0"/>
              </a:rPr>
              <a:t> Simple ideas</a:t>
            </a:r>
          </a:p>
          <a:p>
            <a:r>
              <a:rPr lang="en-ZA" dirty="0">
                <a:latin typeface="Garamond" panose="02020404030301010803" pitchFamily="18" charset="0"/>
              </a:rPr>
              <a:t>There are only two ways in which a simple idea can find its way into a human mind: through </a:t>
            </a:r>
            <a:r>
              <a:rPr lang="en-ZA" b="1" dirty="0">
                <a:latin typeface="Garamond" panose="02020404030301010803" pitchFamily="18" charset="0"/>
              </a:rPr>
              <a:t>sensation</a:t>
            </a:r>
            <a:r>
              <a:rPr lang="en-ZA" dirty="0">
                <a:latin typeface="Garamond" panose="02020404030301010803" pitchFamily="18" charset="0"/>
              </a:rPr>
              <a:t>, or by </a:t>
            </a:r>
            <a:r>
              <a:rPr lang="en-ZA" b="1" dirty="0">
                <a:latin typeface="Garamond" panose="02020404030301010803" pitchFamily="18" charset="0"/>
              </a:rPr>
              <a:t>reflection</a:t>
            </a:r>
            <a:r>
              <a:rPr lang="en-ZA" dirty="0">
                <a:latin typeface="Garamond" panose="02020404030301010803" pitchFamily="18" charset="0"/>
              </a:rPr>
              <a:t>. </a:t>
            </a:r>
          </a:p>
          <a:p>
            <a:r>
              <a:rPr lang="en-ZA" dirty="0">
                <a:latin typeface="Garamond" panose="02020404030301010803" pitchFamily="18" charset="0"/>
              </a:rPr>
              <a:t>In sensation the mind turns outward to the world and receives ideas through the faculties of sight, hearing, touch, smell, and taste. </a:t>
            </a:r>
          </a:p>
          <a:p>
            <a:r>
              <a:rPr lang="en-ZA" dirty="0">
                <a:latin typeface="Garamond" panose="02020404030301010803" pitchFamily="18" charset="0"/>
              </a:rPr>
              <a:t>In reflection the mind turns toward its own operations, receiving such ideas as "thinking," "willing," "believing," "doubting” etc.</a:t>
            </a:r>
          </a:p>
          <a:p>
            <a:endParaRPr lang="en-ZA" dirty="0"/>
          </a:p>
        </p:txBody>
      </p:sp>
    </p:spTree>
    <p:extLst>
      <p:ext uri="{BB962C8B-B14F-4D97-AF65-F5344CB8AC3E}">
        <p14:creationId xmlns:p14="http://schemas.microsoft.com/office/powerpoint/2010/main" val="285894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766" y="-522514"/>
            <a:ext cx="10515600" cy="1690688"/>
          </a:xfrm>
        </p:spPr>
        <p:txBody>
          <a:bodyPr/>
          <a:lstStyle/>
          <a:p>
            <a:endParaRPr lang="en-ZA" dirty="0"/>
          </a:p>
        </p:txBody>
      </p:sp>
      <p:sp>
        <p:nvSpPr>
          <p:cNvPr id="3" name="Content Placeholder 2"/>
          <p:cNvSpPr>
            <a:spLocks noGrp="1"/>
          </p:cNvSpPr>
          <p:nvPr>
            <p:ph idx="1"/>
          </p:nvPr>
        </p:nvSpPr>
        <p:spPr>
          <a:xfrm>
            <a:off x="0" y="1397726"/>
            <a:ext cx="11353800" cy="5460274"/>
          </a:xfrm>
        </p:spPr>
        <p:txBody>
          <a:bodyPr/>
          <a:lstStyle/>
          <a:p>
            <a:pPr marL="0" indent="0">
              <a:buNone/>
            </a:pPr>
            <a:r>
              <a:rPr lang="en-ZA" b="1" dirty="0">
                <a:latin typeface="Garamond" panose="02020404030301010803" pitchFamily="18" charset="0"/>
              </a:rPr>
              <a:t>Complex Ideas</a:t>
            </a:r>
          </a:p>
          <a:p>
            <a:endParaRPr lang="en-ZA" dirty="0">
              <a:latin typeface="Garamond" panose="02020404030301010803" pitchFamily="18" charset="0"/>
            </a:endParaRPr>
          </a:p>
          <a:p>
            <a:r>
              <a:rPr lang="en-ZA" dirty="0">
                <a:latin typeface="Garamond" panose="02020404030301010803" pitchFamily="18" charset="0"/>
              </a:rPr>
              <a:t>Complex ideas are built from simple ideas. </a:t>
            </a:r>
          </a:p>
          <a:p>
            <a:r>
              <a:rPr lang="en-ZA" dirty="0">
                <a:latin typeface="Garamond" panose="02020404030301010803" pitchFamily="18" charset="0"/>
              </a:rPr>
              <a:t>The mind makes complex ideas out of simple ideas by </a:t>
            </a:r>
            <a:r>
              <a:rPr lang="en-ZA" b="1" dirty="0">
                <a:latin typeface="Garamond" panose="02020404030301010803" pitchFamily="18" charset="0"/>
              </a:rPr>
              <a:t>repeating, comparing and uniting them. </a:t>
            </a:r>
          </a:p>
          <a:p>
            <a:r>
              <a:rPr lang="en-ZA" dirty="0">
                <a:latin typeface="Garamond" panose="02020404030301010803" pitchFamily="18" charset="0"/>
              </a:rPr>
              <a:t>Thus, the mind is passive in respect of the acquisition of simple ideas, but active in the making of complex ones.</a:t>
            </a:r>
          </a:p>
          <a:p>
            <a:r>
              <a:rPr lang="en-ZA" dirty="0">
                <a:latin typeface="Garamond" panose="02020404030301010803" pitchFamily="18" charset="0"/>
              </a:rPr>
              <a:t>All knowledge, therefore, traces back to simple ideas, and simple ideas come exclusively through experience.</a:t>
            </a:r>
          </a:p>
          <a:p>
            <a:endParaRPr lang="en-ZA" dirty="0">
              <a:latin typeface="Garamond" panose="02020404030301010803" pitchFamily="18" charset="0"/>
            </a:endParaRPr>
          </a:p>
          <a:p>
            <a:endParaRPr lang="en-ZA" dirty="0"/>
          </a:p>
        </p:txBody>
      </p:sp>
    </p:spTree>
    <p:extLst>
      <p:ext uri="{BB962C8B-B14F-4D97-AF65-F5344CB8AC3E}">
        <p14:creationId xmlns:p14="http://schemas.microsoft.com/office/powerpoint/2010/main" val="4269807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05393"/>
          </a:xfrm>
        </p:spPr>
        <p:txBody>
          <a:bodyPr/>
          <a:lstStyle/>
          <a:p>
            <a:endParaRPr lang="en-ZA" dirty="0"/>
          </a:p>
        </p:txBody>
      </p:sp>
      <p:sp>
        <p:nvSpPr>
          <p:cNvPr id="3" name="Content Placeholder 2"/>
          <p:cNvSpPr>
            <a:spLocks noGrp="1"/>
          </p:cNvSpPr>
          <p:nvPr>
            <p:ph idx="1"/>
          </p:nvPr>
        </p:nvSpPr>
        <p:spPr>
          <a:xfrm>
            <a:off x="0" y="849086"/>
            <a:ext cx="11353800" cy="6008914"/>
          </a:xfrm>
        </p:spPr>
        <p:txBody>
          <a:bodyPr/>
          <a:lstStyle/>
          <a:p>
            <a:r>
              <a:rPr lang="en-ZA" dirty="0">
                <a:latin typeface="Garamond" panose="02020404030301010803" pitchFamily="18" charset="0"/>
              </a:rPr>
              <a:t>Locke further breaks simple ideas down into four categories: </a:t>
            </a:r>
          </a:p>
          <a:p>
            <a:r>
              <a:rPr lang="en-ZA" dirty="0">
                <a:latin typeface="Garamond" panose="02020404030301010803" pitchFamily="18" charset="0"/>
              </a:rPr>
              <a:t>i) the ideas we receive from a single sense, such as from sight or touch. The idea of blue and of the sound of a trumpet would be examples of ideas from this category.</a:t>
            </a:r>
          </a:p>
          <a:p>
            <a:r>
              <a:rPr lang="en-ZA" dirty="0">
                <a:latin typeface="Garamond" panose="02020404030301010803" pitchFamily="18" charset="0"/>
              </a:rPr>
              <a:t>ii) ideas that we get from more than one sense: </a:t>
            </a:r>
            <a:r>
              <a:rPr lang="en-ZA" b="1" dirty="0">
                <a:latin typeface="Garamond" panose="02020404030301010803" pitchFamily="18" charset="0"/>
              </a:rPr>
              <a:t>Shape</a:t>
            </a:r>
            <a:r>
              <a:rPr lang="en-ZA" dirty="0">
                <a:latin typeface="Garamond" panose="02020404030301010803" pitchFamily="18" charset="0"/>
              </a:rPr>
              <a:t> and </a:t>
            </a:r>
            <a:r>
              <a:rPr lang="en-ZA" b="1" dirty="0">
                <a:latin typeface="Garamond" panose="02020404030301010803" pitchFamily="18" charset="0"/>
              </a:rPr>
              <a:t>size</a:t>
            </a:r>
            <a:r>
              <a:rPr lang="en-ZA" dirty="0">
                <a:latin typeface="Garamond" panose="02020404030301010803" pitchFamily="18" charset="0"/>
              </a:rPr>
              <a:t>, for instance, are ideas that arise both from our sense of sight and from our sense of touch. </a:t>
            </a:r>
            <a:endParaRPr lang="en-ZA" b="1" dirty="0">
              <a:latin typeface="Garamond" panose="02020404030301010803" pitchFamily="18" charset="0"/>
            </a:endParaRPr>
          </a:p>
          <a:p>
            <a:r>
              <a:rPr lang="en-ZA" dirty="0">
                <a:latin typeface="Garamond" panose="02020404030301010803" pitchFamily="18" charset="0"/>
              </a:rPr>
              <a:t> iii) Ideas we get from reflection: existence, right to life, liberty etc.</a:t>
            </a:r>
          </a:p>
          <a:p>
            <a:r>
              <a:rPr lang="en-ZA" dirty="0">
                <a:latin typeface="Garamond" panose="02020404030301010803" pitchFamily="18" charset="0"/>
              </a:rPr>
              <a:t>iv) Ideas that are a product of both sensation and reflection. Examples of this type are the ideas of unity, existence, pleasure, pain, and substance.</a:t>
            </a:r>
          </a:p>
          <a:p>
            <a:endParaRPr lang="en-ZA" dirty="0"/>
          </a:p>
        </p:txBody>
      </p:sp>
    </p:spTree>
    <p:extLst>
      <p:ext uri="{BB962C8B-B14F-4D97-AF65-F5344CB8AC3E}">
        <p14:creationId xmlns:p14="http://schemas.microsoft.com/office/powerpoint/2010/main" val="111273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6205"/>
          </a:xfrm>
        </p:spPr>
        <p:txBody>
          <a:bodyPr>
            <a:normAutofit fontScale="90000"/>
          </a:bodyPr>
          <a:lstStyle/>
          <a:p>
            <a:endParaRPr lang="en-ZA" dirty="0"/>
          </a:p>
        </p:txBody>
      </p:sp>
      <p:sp>
        <p:nvSpPr>
          <p:cNvPr id="3" name="Content Placeholder 2"/>
          <p:cNvSpPr>
            <a:spLocks noGrp="1"/>
          </p:cNvSpPr>
          <p:nvPr>
            <p:ph idx="1"/>
          </p:nvPr>
        </p:nvSpPr>
        <p:spPr>
          <a:xfrm>
            <a:off x="169817" y="783770"/>
            <a:ext cx="11183983" cy="6074229"/>
          </a:xfrm>
        </p:spPr>
        <p:txBody>
          <a:bodyPr/>
          <a:lstStyle/>
          <a:p>
            <a:r>
              <a:rPr lang="en-ZA" dirty="0">
                <a:latin typeface="Garamond" panose="02020404030301010803" pitchFamily="18" charset="0"/>
              </a:rPr>
              <a:t>Introducing the notion of simple ideas, Locke claims that we can break all of our experiences down into their fundamental parts. If we see a cat, for instance, we can break that sensation down into blackness, softness, shininess, a certain size, a certain shape, etc.</a:t>
            </a:r>
          </a:p>
          <a:p>
            <a:endParaRPr lang="en-ZA" dirty="0">
              <a:latin typeface="Garamond" panose="02020404030301010803" pitchFamily="18" charset="0"/>
            </a:endParaRPr>
          </a:p>
          <a:p>
            <a:r>
              <a:rPr lang="en-ZA" dirty="0">
                <a:latin typeface="Garamond" panose="02020404030301010803" pitchFamily="18" charset="0"/>
              </a:rPr>
              <a:t>Fundamental bits, those that are "uncompounded, without parts," and cannot be broken down any further, are the simple ideas. </a:t>
            </a:r>
          </a:p>
          <a:p>
            <a:endParaRPr lang="en-ZA" dirty="0">
              <a:latin typeface="Garamond" panose="02020404030301010803" pitchFamily="18" charset="0"/>
            </a:endParaRPr>
          </a:p>
          <a:p>
            <a:r>
              <a:rPr lang="en-ZA" dirty="0">
                <a:latin typeface="Garamond" panose="02020404030301010803" pitchFamily="18" charset="0"/>
              </a:rPr>
              <a:t>At first glance this definition of simple ideas seems plausible. </a:t>
            </a:r>
          </a:p>
          <a:p>
            <a:endParaRPr lang="en-ZA" dirty="0"/>
          </a:p>
          <a:p>
            <a:endParaRPr lang="en-ZA" dirty="0"/>
          </a:p>
        </p:txBody>
      </p:sp>
    </p:spTree>
    <p:extLst>
      <p:ext uri="{BB962C8B-B14F-4D97-AF65-F5344CB8AC3E}">
        <p14:creationId xmlns:p14="http://schemas.microsoft.com/office/powerpoint/2010/main" val="3163848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endParaRPr lang="en-ZA" dirty="0"/>
          </a:p>
        </p:txBody>
      </p:sp>
      <p:sp>
        <p:nvSpPr>
          <p:cNvPr id="3" name="Content Placeholder 2"/>
          <p:cNvSpPr>
            <a:spLocks noGrp="1"/>
          </p:cNvSpPr>
          <p:nvPr>
            <p:ph idx="1"/>
          </p:nvPr>
        </p:nvSpPr>
        <p:spPr>
          <a:xfrm>
            <a:off x="0" y="914400"/>
            <a:ext cx="11353800" cy="6100354"/>
          </a:xfrm>
        </p:spPr>
        <p:txBody>
          <a:bodyPr/>
          <a:lstStyle/>
          <a:p>
            <a:pPr algn="just" fontAlgn="base"/>
            <a:endParaRPr lang="en-ZA" dirty="0">
              <a:latin typeface="Garamond" panose="02020404030301010803" pitchFamily="18" charset="0"/>
            </a:endParaRPr>
          </a:p>
          <a:p>
            <a:pPr algn="just" fontAlgn="base"/>
            <a:r>
              <a:rPr lang="en-ZA" dirty="0">
                <a:latin typeface="Garamond" panose="02020404030301010803" pitchFamily="18" charset="0"/>
              </a:rPr>
              <a:t>Take a solid blue wall, for instance. Surely looking at this wall would yield a single simple idea. It is a prime example of something uniform and uncompounded. Consider, however, the shadows that would inevitably be cast across the wall, as well as the other minute variations in shade that would inevitably be present. Now it is not so clear whether the wall yields a single simple idea or many. One has to wonder whether there really can be an end to this analysis of experience down into component parts, whether there are any fundamental parts that cannot be broken down any further.</a:t>
            </a:r>
          </a:p>
          <a:p>
            <a:endParaRPr lang="en-ZA" dirty="0"/>
          </a:p>
          <a:p>
            <a:r>
              <a:rPr lang="en-ZA" dirty="0"/>
              <a:t>Another example is the taste of wine:</a:t>
            </a:r>
          </a:p>
        </p:txBody>
      </p:sp>
    </p:spTree>
    <p:extLst>
      <p:ext uri="{BB962C8B-B14F-4D97-AF65-F5344CB8AC3E}">
        <p14:creationId xmlns:p14="http://schemas.microsoft.com/office/powerpoint/2010/main" val="138192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53142"/>
          </a:xfrm>
        </p:spPr>
        <p:txBody>
          <a:bodyPr>
            <a:normAutofit fontScale="90000"/>
          </a:bodyPr>
          <a:lstStyle/>
          <a:p>
            <a:endParaRPr lang="en-ZA" dirty="0"/>
          </a:p>
        </p:txBody>
      </p:sp>
      <p:sp>
        <p:nvSpPr>
          <p:cNvPr id="3" name="Content Placeholder 2"/>
          <p:cNvSpPr>
            <a:spLocks noGrp="1"/>
          </p:cNvSpPr>
          <p:nvPr>
            <p:ph idx="1"/>
          </p:nvPr>
        </p:nvSpPr>
        <p:spPr>
          <a:xfrm>
            <a:off x="0" y="757646"/>
            <a:ext cx="11353800" cy="5956663"/>
          </a:xfrm>
        </p:spPr>
        <p:txBody>
          <a:bodyPr/>
          <a:lstStyle/>
          <a:p>
            <a:endParaRPr lang="en-ZA" dirty="0">
              <a:latin typeface="Garamond" panose="02020404030301010803" pitchFamily="18" charset="0"/>
            </a:endParaRPr>
          </a:p>
          <a:p>
            <a:r>
              <a:rPr lang="en-ZA" dirty="0">
                <a:latin typeface="Garamond" panose="02020404030301010803" pitchFamily="18" charset="0"/>
              </a:rPr>
              <a:t>Locke makes some interesting points about attention to and judgement of sensations. He notes that if we are paying attention to something there are often sensations such as sounds that we fail to discern. He concludes from this that the only cases where we have 'Sense, or Perception' are those where 'some Idea is actually produced, and present in the Understanding' (II. IX. 4. 15-16.: 144). This suggests that Locke is familiar enough with phenomena which we might call unconscious. He is simply focusing on conscious phenomena</a:t>
            </a:r>
            <a:endParaRPr lang="en-ZA" dirty="0"/>
          </a:p>
        </p:txBody>
      </p:sp>
    </p:spTree>
    <p:extLst>
      <p:ext uri="{BB962C8B-B14F-4D97-AF65-F5344CB8AC3E}">
        <p14:creationId xmlns:p14="http://schemas.microsoft.com/office/powerpoint/2010/main" val="3546111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629</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Garamond</vt:lpstr>
      <vt:lpstr>Office Theme</vt:lpstr>
      <vt:lpstr>Essay Concerning Human Understanding</vt:lpstr>
      <vt:lpstr>Simple and Complex Ideas</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Siphiwe Ndlovu</dc:creator>
  <cp:lastModifiedBy>Siphiwe Ndlovu</cp:lastModifiedBy>
  <cp:revision>31</cp:revision>
  <dcterms:created xsi:type="dcterms:W3CDTF">2019-07-29T09:50:57Z</dcterms:created>
  <dcterms:modified xsi:type="dcterms:W3CDTF">2022-07-25T08:58:06Z</dcterms:modified>
</cp:coreProperties>
</file>