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488BECD-6E9E-4FFC-BF54-2585D2C86994}" type="datetimeFigureOut">
              <a:rPr lang="en-ZA" smtClean="0"/>
              <a:t>2015/05/14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232020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488BECD-6E9E-4FFC-BF54-2585D2C86994}" type="datetimeFigureOut">
              <a:rPr lang="en-ZA" smtClean="0"/>
              <a:t>2015/05/14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387951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488BECD-6E9E-4FFC-BF54-2585D2C86994}" type="datetimeFigureOut">
              <a:rPr lang="en-ZA" smtClean="0"/>
              <a:t>2015/05/14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351044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488BECD-6E9E-4FFC-BF54-2585D2C86994}" type="datetimeFigureOut">
              <a:rPr lang="en-ZA" smtClean="0"/>
              <a:t>2015/05/14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163017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8BECD-6E9E-4FFC-BF54-2585D2C86994}" type="datetimeFigureOut">
              <a:rPr lang="en-ZA" smtClean="0"/>
              <a:t>2015/05/14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381502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488BECD-6E9E-4FFC-BF54-2585D2C86994}" type="datetimeFigureOut">
              <a:rPr lang="en-ZA" smtClean="0"/>
              <a:t>2015/05/14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389426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488BECD-6E9E-4FFC-BF54-2585D2C86994}" type="datetimeFigureOut">
              <a:rPr lang="en-ZA" smtClean="0"/>
              <a:t>2015/05/14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418326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488BECD-6E9E-4FFC-BF54-2585D2C86994}" type="datetimeFigureOut">
              <a:rPr lang="en-ZA" smtClean="0"/>
              <a:t>2015/05/14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149420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8BECD-6E9E-4FFC-BF54-2585D2C86994}" type="datetimeFigureOut">
              <a:rPr lang="en-ZA" smtClean="0"/>
              <a:t>2015/05/14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198984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8BECD-6E9E-4FFC-BF54-2585D2C86994}" type="datetimeFigureOut">
              <a:rPr lang="en-ZA" smtClean="0"/>
              <a:t>2015/05/14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423851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8BECD-6E9E-4FFC-BF54-2585D2C86994}" type="datetimeFigureOut">
              <a:rPr lang="en-ZA" smtClean="0"/>
              <a:t>2015/05/14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C2A8A7-4B66-4602-9E4A-BAE849F7FF00}" type="slidenum">
              <a:rPr lang="en-ZA" smtClean="0"/>
              <a:t>‹#›</a:t>
            </a:fld>
            <a:endParaRPr lang="en-ZA"/>
          </a:p>
        </p:txBody>
      </p:sp>
    </p:spTree>
    <p:extLst>
      <p:ext uri="{BB962C8B-B14F-4D97-AF65-F5344CB8AC3E}">
        <p14:creationId xmlns:p14="http://schemas.microsoft.com/office/powerpoint/2010/main" val="606132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8BECD-6E9E-4FFC-BF54-2585D2C86994}" type="datetimeFigureOut">
              <a:rPr lang="en-ZA" smtClean="0"/>
              <a:t>2015/05/14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2A8A7-4B66-4602-9E4A-BAE849F7FF00}" type="slidenum">
              <a:rPr lang="en-ZA" smtClean="0"/>
              <a:t>‹#›</a:t>
            </a:fld>
            <a:endParaRPr lang="en-ZA"/>
          </a:p>
        </p:txBody>
      </p:sp>
    </p:spTree>
    <p:extLst>
      <p:ext uri="{BB962C8B-B14F-4D97-AF65-F5344CB8AC3E}">
        <p14:creationId xmlns:p14="http://schemas.microsoft.com/office/powerpoint/2010/main" val="415664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Felicity Conditions</a:t>
            </a:r>
            <a:endParaRPr lang="en-ZA" dirty="0"/>
          </a:p>
        </p:txBody>
      </p:sp>
      <p:sp>
        <p:nvSpPr>
          <p:cNvPr id="3" name="Subtitle 2"/>
          <p:cNvSpPr>
            <a:spLocks noGrp="1"/>
          </p:cNvSpPr>
          <p:nvPr>
            <p:ph type="subTitle" idx="1"/>
          </p:nvPr>
        </p:nvSpPr>
        <p:spPr/>
        <p:txBody>
          <a:bodyPr/>
          <a:lstStyle/>
          <a:p>
            <a:r>
              <a:rPr lang="en-ZA" dirty="0" smtClean="0"/>
              <a:t>AENG311</a:t>
            </a:r>
            <a:endParaRPr lang="en-ZA" dirty="0"/>
          </a:p>
        </p:txBody>
      </p:sp>
    </p:spTree>
    <p:extLst>
      <p:ext uri="{BB962C8B-B14F-4D97-AF65-F5344CB8AC3E}">
        <p14:creationId xmlns:p14="http://schemas.microsoft.com/office/powerpoint/2010/main" val="256921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Exercise</a:t>
            </a:r>
            <a:endParaRPr lang="en-ZA" dirty="0"/>
          </a:p>
        </p:txBody>
      </p:sp>
      <p:sp>
        <p:nvSpPr>
          <p:cNvPr id="3" name="Content Placeholder 2"/>
          <p:cNvSpPr>
            <a:spLocks noGrp="1"/>
          </p:cNvSpPr>
          <p:nvPr>
            <p:ph idx="1"/>
          </p:nvPr>
        </p:nvSpPr>
        <p:spPr>
          <a:xfrm>
            <a:off x="457200" y="919261"/>
            <a:ext cx="8229600" cy="4525963"/>
          </a:xfrm>
        </p:spPr>
        <p:txBody>
          <a:bodyPr>
            <a:normAutofit fontScale="25000" lnSpcReduction="20000"/>
          </a:bodyPr>
          <a:lstStyle/>
          <a:p>
            <a:pPr marL="0" indent="0">
              <a:buNone/>
            </a:pPr>
            <a:r>
              <a:rPr lang="en-ZA" b="1" dirty="0" smtClean="0"/>
              <a:t>(</a:t>
            </a:r>
            <a:r>
              <a:rPr lang="en-ZA" sz="7200" b="1" dirty="0" smtClean="0"/>
              <a:t>3) greeting:</a:t>
            </a:r>
          </a:p>
          <a:p>
            <a:r>
              <a:rPr lang="en-ZA" sz="7200" dirty="0" smtClean="0"/>
              <a:t>(a) The speaker and the hearer must be of different sex.</a:t>
            </a:r>
          </a:p>
          <a:p>
            <a:r>
              <a:rPr lang="en-ZA" sz="7200" dirty="0" smtClean="0"/>
              <a:t>(b) The speaker and the hearer must not be in the middle of a conversation.</a:t>
            </a:r>
          </a:p>
          <a:p>
            <a:r>
              <a:rPr lang="en-ZA" sz="7200" dirty="0" smtClean="0"/>
              <a:t>(c) The speaker must believe the hearer to have recently suffered a loss.</a:t>
            </a:r>
          </a:p>
          <a:p>
            <a:r>
              <a:rPr lang="en-ZA" sz="7200" dirty="0" smtClean="0"/>
              <a:t>(d) The speaker feels some respect and/or sense of community (however slight) with the hearer.</a:t>
            </a:r>
          </a:p>
          <a:p>
            <a:pPr marL="0" indent="0">
              <a:buNone/>
            </a:pPr>
            <a:r>
              <a:rPr lang="en-ZA" sz="7200" b="1" dirty="0" smtClean="0"/>
              <a:t>(4) naming:</a:t>
            </a:r>
          </a:p>
          <a:p>
            <a:r>
              <a:rPr lang="en-ZA" sz="7200" dirty="0" smtClean="0"/>
              <a:t>(a) The thing or person named must not already have a recognized name known to the speaker.</a:t>
            </a:r>
          </a:p>
          <a:p>
            <a:r>
              <a:rPr lang="en-ZA" sz="7200" dirty="0"/>
              <a:t>(b) The speaker must be recognized by his community as </a:t>
            </a:r>
            <a:r>
              <a:rPr lang="en-ZA" sz="7200" dirty="0" smtClean="0"/>
              <a:t>having authority </a:t>
            </a:r>
            <a:r>
              <a:rPr lang="en-ZA" sz="7200" dirty="0"/>
              <a:t>to name.</a:t>
            </a:r>
          </a:p>
          <a:p>
            <a:r>
              <a:rPr lang="en-ZA" sz="7200" dirty="0"/>
              <a:t>(c) The thing or person named must belong to the speaker.</a:t>
            </a:r>
          </a:p>
          <a:p>
            <a:r>
              <a:rPr lang="en-ZA" sz="7200" dirty="0"/>
              <a:t>(d) The thing or person named must be held in considerable respect </a:t>
            </a:r>
            <a:r>
              <a:rPr lang="en-ZA" sz="7200" dirty="0" smtClean="0"/>
              <a:t>by the </a:t>
            </a:r>
            <a:r>
              <a:rPr lang="en-ZA" sz="7200" dirty="0"/>
              <a:t>community.</a:t>
            </a:r>
          </a:p>
          <a:p>
            <a:pPr marL="0" indent="0">
              <a:buNone/>
            </a:pPr>
            <a:r>
              <a:rPr lang="en-ZA" sz="7200" b="1" dirty="0"/>
              <a:t>(5) protesting:</a:t>
            </a:r>
          </a:p>
          <a:p>
            <a:r>
              <a:rPr lang="en-ZA" sz="7200" dirty="0"/>
              <a:t>(a) The speaker and the hearer must have recently been in conflict </a:t>
            </a:r>
            <a:r>
              <a:rPr lang="en-ZA" sz="7200" dirty="0" smtClean="0"/>
              <a:t>with each </a:t>
            </a:r>
            <a:r>
              <a:rPr lang="en-ZA" sz="7200" dirty="0"/>
              <a:t>other.</a:t>
            </a:r>
          </a:p>
          <a:p>
            <a:r>
              <a:rPr lang="en-ZA" sz="7200" dirty="0"/>
              <a:t>(b) The speaker must disapprove of the state of affairs protested at.</a:t>
            </a:r>
          </a:p>
          <a:p>
            <a:r>
              <a:rPr lang="en-ZA" sz="7200" dirty="0"/>
              <a:t>(c) The state of affairs protested at must be disapproved of by </a:t>
            </a:r>
            <a:r>
              <a:rPr lang="en-ZA" sz="7200" dirty="0" smtClean="0"/>
              <a:t>the community </a:t>
            </a:r>
            <a:r>
              <a:rPr lang="en-ZA" sz="7200" dirty="0"/>
              <a:t>generally.</a:t>
            </a:r>
          </a:p>
          <a:p>
            <a:r>
              <a:rPr lang="en-ZA" sz="7200" dirty="0"/>
              <a:t>(d) The hearer must be held to be responsible (by the speaker) for </a:t>
            </a:r>
            <a:r>
              <a:rPr lang="en-ZA" sz="7200" dirty="0" smtClean="0"/>
              <a:t>the state </a:t>
            </a:r>
            <a:r>
              <a:rPr lang="en-ZA" sz="7200" dirty="0"/>
              <a:t>of affairs protested at.</a:t>
            </a:r>
            <a:endParaRPr lang="en-ZA" sz="7200" dirty="0" smtClean="0"/>
          </a:p>
          <a:p>
            <a:endParaRPr lang="en-ZA" dirty="0"/>
          </a:p>
        </p:txBody>
      </p:sp>
      <p:cxnSp>
        <p:nvCxnSpPr>
          <p:cNvPr id="5" name="Straight Connector 4"/>
          <p:cNvCxnSpPr/>
          <p:nvPr/>
        </p:nvCxnSpPr>
        <p:spPr>
          <a:xfrm>
            <a:off x="1259632" y="1700808"/>
            <a:ext cx="67687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59632" y="2276872"/>
            <a:ext cx="712879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3068960"/>
            <a:ext cx="748883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3501008"/>
            <a:ext cx="684076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59632" y="5589240"/>
            <a:ext cx="604867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87624" y="6309320"/>
            <a:ext cx="7128792"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2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additive="base">
                                        <p:cTn id="5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additive="base">
                                        <p:cTn id="5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additive="base">
                                        <p:cTn id="6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additive="base">
                                        <p:cTn id="6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additive="base">
                                        <p:cTn id="7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fade">
                                      <p:cBhvr>
                                        <p:cTn id="81" dur="1000"/>
                                        <p:tgtEl>
                                          <p:spTgt spid="9"/>
                                        </p:tgtEl>
                                      </p:cBhvr>
                                    </p:animEffect>
                                    <p:anim calcmode="lin" valueType="num">
                                      <p:cBhvr>
                                        <p:cTn id="82" dur="1000" fill="hold"/>
                                        <p:tgtEl>
                                          <p:spTgt spid="9"/>
                                        </p:tgtEl>
                                        <p:attrNameLst>
                                          <p:attrName>ppt_x</p:attrName>
                                        </p:attrNameLst>
                                      </p:cBhvr>
                                      <p:tavLst>
                                        <p:tav tm="0">
                                          <p:val>
                                            <p:strVal val="#ppt_x"/>
                                          </p:val>
                                        </p:tav>
                                        <p:tav tm="100000">
                                          <p:val>
                                            <p:strVal val="#ppt_x"/>
                                          </p:val>
                                        </p:tav>
                                      </p:tavLst>
                                    </p:anim>
                                    <p:anim calcmode="lin" valueType="num">
                                      <p:cBhvr>
                                        <p:cTn id="8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11"/>
                                        </p:tgtEl>
                                        <p:attrNameLst>
                                          <p:attrName>style.visibility</p:attrName>
                                        </p:attrNameLst>
                                      </p:cBhvr>
                                      <p:to>
                                        <p:strVal val="visible"/>
                                      </p:to>
                                    </p:set>
                                    <p:animEffect transition="in" filter="fade">
                                      <p:cBhvr>
                                        <p:cTn id="88" dur="1000"/>
                                        <p:tgtEl>
                                          <p:spTgt spid="11"/>
                                        </p:tgtEl>
                                      </p:cBhvr>
                                    </p:animEffect>
                                    <p:anim calcmode="lin" valueType="num">
                                      <p:cBhvr>
                                        <p:cTn id="89" dur="1000" fill="hold"/>
                                        <p:tgtEl>
                                          <p:spTgt spid="11"/>
                                        </p:tgtEl>
                                        <p:attrNameLst>
                                          <p:attrName>ppt_x</p:attrName>
                                        </p:attrNameLst>
                                      </p:cBhvr>
                                      <p:tavLst>
                                        <p:tav tm="0">
                                          <p:val>
                                            <p:strVal val="#ppt_x"/>
                                          </p:val>
                                        </p:tav>
                                        <p:tav tm="100000">
                                          <p:val>
                                            <p:strVal val="#ppt_x"/>
                                          </p:val>
                                        </p:tav>
                                      </p:tavLst>
                                    </p:anim>
                                    <p:anim calcmode="lin" valueType="num">
                                      <p:cBhvr>
                                        <p:cTn id="9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3">
                                            <p:txEl>
                                              <p:pRg st="10" end="10"/>
                                            </p:txEl>
                                          </p:spTgt>
                                        </p:tgtEl>
                                        <p:attrNameLst>
                                          <p:attrName>style.visibility</p:attrName>
                                        </p:attrNameLst>
                                      </p:cBhvr>
                                      <p:to>
                                        <p:strVal val="visible"/>
                                      </p:to>
                                    </p:set>
                                    <p:anim calcmode="lin" valueType="num">
                                      <p:cBhvr additive="base">
                                        <p:cTn id="9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
                                            <p:txEl>
                                              <p:pRg st="11" end="11"/>
                                            </p:txEl>
                                          </p:spTgt>
                                        </p:tgtEl>
                                        <p:attrNameLst>
                                          <p:attrName>style.visibility</p:attrName>
                                        </p:attrNameLst>
                                      </p:cBhvr>
                                      <p:to>
                                        <p:strVal val="visible"/>
                                      </p:to>
                                    </p:set>
                                    <p:anim calcmode="lin" valueType="num">
                                      <p:cBhvr additive="base">
                                        <p:cTn id="10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
                                            <p:txEl>
                                              <p:pRg st="12" end="12"/>
                                            </p:txEl>
                                          </p:spTgt>
                                        </p:tgtEl>
                                        <p:attrNameLst>
                                          <p:attrName>style.visibility</p:attrName>
                                        </p:attrNameLst>
                                      </p:cBhvr>
                                      <p:to>
                                        <p:strVal val="visible"/>
                                      </p:to>
                                    </p:set>
                                    <p:anim calcmode="lin" valueType="num">
                                      <p:cBhvr additive="base">
                                        <p:cTn id="10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3">
                                            <p:txEl>
                                              <p:pRg st="13" end="13"/>
                                            </p:txEl>
                                          </p:spTgt>
                                        </p:tgtEl>
                                        <p:attrNameLst>
                                          <p:attrName>style.visibility</p:attrName>
                                        </p:attrNameLst>
                                      </p:cBhvr>
                                      <p:to>
                                        <p:strVal val="visible"/>
                                      </p:to>
                                    </p:set>
                                    <p:anim calcmode="lin" valueType="num">
                                      <p:cBhvr additive="base">
                                        <p:cTn id="11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3">
                                            <p:txEl>
                                              <p:pRg st="14" end="14"/>
                                            </p:txEl>
                                          </p:spTgt>
                                        </p:tgtEl>
                                        <p:attrNameLst>
                                          <p:attrName>style.visibility</p:attrName>
                                        </p:attrNameLst>
                                      </p:cBhvr>
                                      <p:to>
                                        <p:strVal val="visible"/>
                                      </p:to>
                                    </p:set>
                                    <p:anim calcmode="lin" valueType="num">
                                      <p:cBhvr additive="base">
                                        <p:cTn id="11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13"/>
                                        </p:tgtEl>
                                        <p:attrNameLst>
                                          <p:attrName>style.visibility</p:attrName>
                                        </p:attrNameLst>
                                      </p:cBhvr>
                                      <p:to>
                                        <p:strVal val="visible"/>
                                      </p:to>
                                    </p:set>
                                    <p:animEffect transition="in" filter="fade">
                                      <p:cBhvr>
                                        <p:cTn id="125" dur="1000"/>
                                        <p:tgtEl>
                                          <p:spTgt spid="13"/>
                                        </p:tgtEl>
                                      </p:cBhvr>
                                    </p:animEffect>
                                    <p:anim calcmode="lin" valueType="num">
                                      <p:cBhvr>
                                        <p:cTn id="126" dur="1000" fill="hold"/>
                                        <p:tgtEl>
                                          <p:spTgt spid="13"/>
                                        </p:tgtEl>
                                        <p:attrNameLst>
                                          <p:attrName>ppt_x</p:attrName>
                                        </p:attrNameLst>
                                      </p:cBhvr>
                                      <p:tavLst>
                                        <p:tav tm="0">
                                          <p:val>
                                            <p:strVal val="#ppt_x"/>
                                          </p:val>
                                        </p:tav>
                                        <p:tav tm="100000">
                                          <p:val>
                                            <p:strVal val="#ppt_x"/>
                                          </p:val>
                                        </p:tav>
                                      </p:tavLst>
                                    </p:anim>
                                    <p:anim calcmode="lin" valueType="num">
                                      <p:cBhvr>
                                        <p:cTn id="1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fade">
                                      <p:cBhvr>
                                        <p:cTn id="132" dur="1000"/>
                                        <p:tgtEl>
                                          <p:spTgt spid="15"/>
                                        </p:tgtEl>
                                      </p:cBhvr>
                                    </p:animEffect>
                                    <p:anim calcmode="lin" valueType="num">
                                      <p:cBhvr>
                                        <p:cTn id="133" dur="1000" fill="hold"/>
                                        <p:tgtEl>
                                          <p:spTgt spid="15"/>
                                        </p:tgtEl>
                                        <p:attrNameLst>
                                          <p:attrName>ppt_x</p:attrName>
                                        </p:attrNameLst>
                                      </p:cBhvr>
                                      <p:tavLst>
                                        <p:tav tm="0">
                                          <p:val>
                                            <p:strVal val="#ppt_x"/>
                                          </p:val>
                                        </p:tav>
                                        <p:tav tm="100000">
                                          <p:val>
                                            <p:strVal val="#ppt_x"/>
                                          </p:val>
                                        </p:tav>
                                      </p:tavLst>
                                    </p:anim>
                                    <p:anim calcmode="lin" valueType="num">
                                      <p:cBhvr>
                                        <p:cTn id="1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are Felicity Conditions?</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This refers to the expected or appropriate circumstances for the speech act to be recognised as intended.</a:t>
            </a:r>
          </a:p>
          <a:p>
            <a:r>
              <a:rPr lang="en-ZA" dirty="0" smtClean="0"/>
              <a:t>That is, FELICITY CONDITIONS of the illocutionary act are conditions that must be fulfilled in the situation in which the act is carried out if the act is to be said to be carried out properly, or felicitously.</a:t>
            </a:r>
          </a:p>
          <a:p>
            <a:r>
              <a:rPr lang="en-ZA" dirty="0" smtClean="0"/>
              <a:t>There are five felicity conditions: general, content, preparatory, sincerity, and essential.</a:t>
            </a:r>
            <a:endParaRPr lang="en-Z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44" y="1196752"/>
            <a:ext cx="9085256" cy="558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908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General Conditions</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General conditions on the participants mean that the language being used is understood and that they are not play-acting or being nonsensical.</a:t>
            </a:r>
          </a:p>
          <a:p>
            <a:r>
              <a:rPr lang="en-ZA" b="1" dirty="0" smtClean="0"/>
              <a:t>Example</a:t>
            </a:r>
            <a:r>
              <a:rPr lang="en-ZA" dirty="0" smtClean="0"/>
              <a:t>:</a:t>
            </a:r>
          </a:p>
          <a:p>
            <a:r>
              <a:rPr lang="en-ZA" b="1" dirty="0" smtClean="0"/>
              <a:t>Parrot</a:t>
            </a:r>
            <a:r>
              <a:rPr lang="en-ZA" dirty="0" smtClean="0"/>
              <a:t>: Get out of here!</a:t>
            </a:r>
          </a:p>
          <a:p>
            <a:r>
              <a:rPr lang="en-ZA" b="1" dirty="0" smtClean="0"/>
              <a:t>Explanation</a:t>
            </a:r>
            <a:r>
              <a:rPr lang="en-ZA" dirty="0" smtClean="0"/>
              <a:t>: The parrot does not understand that it has used a language and the hearer would be stupid to respond to what the parrot has said.</a:t>
            </a:r>
          </a:p>
          <a:p>
            <a:r>
              <a:rPr lang="en-ZA" dirty="0" smtClean="0"/>
              <a:t>The illocutionary act would therefore be said to be infelicitous.</a:t>
            </a:r>
            <a:endParaRPr lang="en-ZA" dirty="0"/>
          </a:p>
        </p:txBody>
      </p:sp>
    </p:spTree>
    <p:extLst>
      <p:ext uri="{BB962C8B-B14F-4D97-AF65-F5344CB8AC3E}">
        <p14:creationId xmlns:p14="http://schemas.microsoft.com/office/powerpoint/2010/main" val="172045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 Conditions</a:t>
            </a:r>
            <a:endParaRPr lang="en-ZA" dirty="0"/>
          </a:p>
        </p:txBody>
      </p:sp>
      <p:sp>
        <p:nvSpPr>
          <p:cNvPr id="3" name="Content Placeholder 2"/>
          <p:cNvSpPr>
            <a:spLocks noGrp="1"/>
          </p:cNvSpPr>
          <p:nvPr>
            <p:ph idx="1"/>
          </p:nvPr>
        </p:nvSpPr>
        <p:spPr/>
        <p:txBody>
          <a:bodyPr/>
          <a:lstStyle/>
          <a:p>
            <a:r>
              <a:rPr lang="en-ZA" dirty="0" smtClean="0"/>
              <a:t>This means the content of the utterance much match the act being carried out.</a:t>
            </a:r>
          </a:p>
          <a:p>
            <a:r>
              <a:rPr lang="en-ZA" dirty="0" smtClean="0"/>
              <a:t>For example, for promises and warning the content of the utterance must be about a future event.</a:t>
            </a:r>
          </a:p>
          <a:p>
            <a:r>
              <a:rPr lang="en-ZA" dirty="0" smtClean="0"/>
              <a:t>A promise requires that the future event be the act by the speaker. </a:t>
            </a:r>
            <a:endParaRPr lang="en-ZA" dirty="0"/>
          </a:p>
        </p:txBody>
      </p:sp>
    </p:spTree>
    <p:extLst>
      <p:ext uri="{BB962C8B-B14F-4D97-AF65-F5344CB8AC3E}">
        <p14:creationId xmlns:p14="http://schemas.microsoft.com/office/powerpoint/2010/main" val="306243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Preparatory Conditions</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This has to do with pre-existing conditions about the event.</a:t>
            </a:r>
          </a:p>
          <a:p>
            <a:r>
              <a:rPr lang="en-ZA" b="1" dirty="0" smtClean="0"/>
              <a:t>For example</a:t>
            </a:r>
            <a:r>
              <a:rPr lang="en-ZA" dirty="0" smtClean="0"/>
              <a:t>:</a:t>
            </a:r>
          </a:p>
          <a:p>
            <a:pPr marL="514350" indent="-514350">
              <a:buFont typeface="+mj-lt"/>
              <a:buAutoNum type="alphaLcPeriod"/>
            </a:pPr>
            <a:r>
              <a:rPr lang="en-ZA" dirty="0" smtClean="0"/>
              <a:t>Preparatory conditions for a promise mean that the event will not happen by itself;</a:t>
            </a:r>
          </a:p>
          <a:p>
            <a:pPr marL="514350" indent="-514350">
              <a:buFont typeface="+mj-lt"/>
              <a:buAutoNum type="alphaLcPeriod"/>
            </a:pPr>
            <a:r>
              <a:rPr lang="en-ZA" dirty="0" smtClean="0"/>
              <a:t>The event will be beneficial.</a:t>
            </a:r>
          </a:p>
          <a:p>
            <a:pPr>
              <a:buFont typeface="Wingdings" panose="05000000000000000000" pitchFamily="2" charset="2"/>
              <a:buChar char="Ø"/>
            </a:pPr>
            <a:r>
              <a:rPr lang="en-ZA" dirty="0" smtClean="0"/>
              <a:t>Preparatory conditions for a warning means that it’s not clear if the hearer knows that the event will occur;</a:t>
            </a:r>
          </a:p>
          <a:p>
            <a:pPr>
              <a:buFont typeface="Wingdings" panose="05000000000000000000" pitchFamily="2" charset="2"/>
              <a:buChar char="Ø"/>
            </a:pPr>
            <a:r>
              <a:rPr lang="en-ZA" dirty="0" smtClean="0"/>
              <a:t>The event will not have a beneficial effect.  </a:t>
            </a:r>
            <a:endParaRPr lang="en-ZA" dirty="0"/>
          </a:p>
        </p:txBody>
      </p:sp>
    </p:spTree>
    <p:extLst>
      <p:ext uri="{BB962C8B-B14F-4D97-AF65-F5344CB8AC3E}">
        <p14:creationId xmlns:p14="http://schemas.microsoft.com/office/powerpoint/2010/main" val="308902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Preparatory Conditions</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This also means that a person performing the act must have the right to do so.</a:t>
            </a:r>
          </a:p>
          <a:p>
            <a:r>
              <a:rPr lang="en-ZA" dirty="0" smtClean="0"/>
              <a:t>In other words, the occasion of utterance must be appropriate to the act.</a:t>
            </a:r>
          </a:p>
          <a:p>
            <a:r>
              <a:rPr lang="en-ZA" b="1" dirty="0" smtClean="0"/>
              <a:t>Example</a:t>
            </a:r>
            <a:r>
              <a:rPr lang="en-ZA" dirty="0" smtClean="0"/>
              <a:t>:</a:t>
            </a:r>
          </a:p>
          <a:p>
            <a:r>
              <a:rPr lang="en-ZA" dirty="0" smtClean="0"/>
              <a:t>I can’t promise if I’m unable to fulfil it.</a:t>
            </a:r>
          </a:p>
          <a:p>
            <a:r>
              <a:rPr lang="en-ZA" b="1" dirty="0" smtClean="0"/>
              <a:t>A man to his friend’s wife</a:t>
            </a:r>
            <a:r>
              <a:rPr lang="en-ZA" dirty="0" smtClean="0"/>
              <a:t>: I hereby divorce you.</a:t>
            </a:r>
          </a:p>
          <a:p>
            <a:r>
              <a:rPr lang="en-ZA" b="1" dirty="0" smtClean="0"/>
              <a:t>Explanation</a:t>
            </a:r>
            <a:r>
              <a:rPr lang="en-ZA" dirty="0" smtClean="0"/>
              <a:t>: This act is infelicitous because you can’t divorce a person you are not married to. </a:t>
            </a:r>
          </a:p>
          <a:p>
            <a:r>
              <a:rPr lang="en-ZA" dirty="0" smtClean="0"/>
              <a:t>Preparatory condition for divorce requires that you be married to the person you are divorcing.</a:t>
            </a:r>
          </a:p>
          <a:p>
            <a:endParaRPr lang="en-ZA" dirty="0"/>
          </a:p>
        </p:txBody>
      </p:sp>
    </p:spTree>
    <p:extLst>
      <p:ext uri="{BB962C8B-B14F-4D97-AF65-F5344CB8AC3E}">
        <p14:creationId xmlns:p14="http://schemas.microsoft.com/office/powerpoint/2010/main" val="94909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Sincerity Conditions</a:t>
            </a:r>
            <a:endParaRPr lang="en-ZA" dirty="0"/>
          </a:p>
        </p:txBody>
      </p:sp>
      <p:sp>
        <p:nvSpPr>
          <p:cNvPr id="3" name="Content Placeholder 2"/>
          <p:cNvSpPr>
            <a:spLocks noGrp="1"/>
          </p:cNvSpPr>
          <p:nvPr>
            <p:ph idx="1"/>
          </p:nvPr>
        </p:nvSpPr>
        <p:spPr/>
        <p:txBody>
          <a:bodyPr>
            <a:normAutofit fontScale="92500"/>
          </a:bodyPr>
          <a:lstStyle/>
          <a:p>
            <a:r>
              <a:rPr lang="en-ZA" dirty="0" smtClean="0"/>
              <a:t>This has to do with the attitude of the speaker.</a:t>
            </a:r>
          </a:p>
          <a:p>
            <a:r>
              <a:rPr lang="en-ZA" dirty="0" smtClean="0"/>
              <a:t>In other words, a person who is performing the act must be genuine that he will carry it out.</a:t>
            </a:r>
          </a:p>
          <a:p>
            <a:r>
              <a:rPr lang="en-ZA" dirty="0" smtClean="0"/>
              <a:t>For example, sincerity conditions for a promise requires that the speaker genuinely intends to carry out the future action.</a:t>
            </a:r>
          </a:p>
          <a:p>
            <a:r>
              <a:rPr lang="en-ZA" dirty="0" smtClean="0"/>
              <a:t>Sincerity conditions for a warning requires that the speaker genuinely believes the future event will not have a beneficial effect.</a:t>
            </a:r>
            <a:endParaRPr lang="en-ZA" dirty="0"/>
          </a:p>
        </p:txBody>
      </p:sp>
    </p:spTree>
    <p:extLst>
      <p:ext uri="{BB962C8B-B14F-4D97-AF65-F5344CB8AC3E}">
        <p14:creationId xmlns:p14="http://schemas.microsoft.com/office/powerpoint/2010/main" val="216237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Essential Conditions</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This means that the person performing the act is committing himself to carry out the act.</a:t>
            </a:r>
          </a:p>
          <a:p>
            <a:r>
              <a:rPr lang="en-ZA" dirty="0" smtClean="0"/>
              <a:t>In other words, essential conditions mean change of state in the speaker.</a:t>
            </a:r>
          </a:p>
          <a:p>
            <a:r>
              <a:rPr lang="en-ZA" dirty="0" smtClean="0"/>
              <a:t>That is, the utterance changes the state of the speaker from non-obligation to obligation.</a:t>
            </a:r>
          </a:p>
          <a:p>
            <a:r>
              <a:rPr lang="en-ZA" dirty="0" smtClean="0"/>
              <a:t>For example, the essential condition for a promise means that you are obliging yourself to keep that promise.</a:t>
            </a:r>
          </a:p>
          <a:p>
            <a:r>
              <a:rPr lang="en-ZA" dirty="0" smtClean="0"/>
              <a:t>Similarly, a warning under essential conditions changes the state of the speaker from non-informing of a bad future event to informing.</a:t>
            </a:r>
            <a:endParaRPr lang="en-ZA" dirty="0"/>
          </a:p>
        </p:txBody>
      </p:sp>
    </p:spTree>
    <p:extLst>
      <p:ext uri="{BB962C8B-B14F-4D97-AF65-F5344CB8AC3E}">
        <p14:creationId xmlns:p14="http://schemas.microsoft.com/office/powerpoint/2010/main" val="405693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Exercise </a:t>
            </a:r>
            <a:endParaRPr lang="en-ZA" dirty="0"/>
          </a:p>
        </p:txBody>
      </p:sp>
      <p:sp>
        <p:nvSpPr>
          <p:cNvPr id="3" name="Content Placeholder 2"/>
          <p:cNvSpPr>
            <a:spLocks noGrp="1"/>
          </p:cNvSpPr>
          <p:nvPr>
            <p:ph idx="1"/>
          </p:nvPr>
        </p:nvSpPr>
        <p:spPr/>
        <p:txBody>
          <a:bodyPr>
            <a:noAutofit/>
          </a:bodyPr>
          <a:lstStyle/>
          <a:p>
            <a:pPr marL="0" indent="0">
              <a:buNone/>
            </a:pPr>
            <a:r>
              <a:rPr lang="en-ZA" sz="1600" dirty="0"/>
              <a:t>Given below are illocutionary acts, and for each act there are four </a:t>
            </a:r>
            <a:r>
              <a:rPr lang="en-ZA" sz="1600" dirty="0" smtClean="0"/>
              <a:t>suggested felicity </a:t>
            </a:r>
            <a:r>
              <a:rPr lang="en-ZA" sz="1600" dirty="0"/>
              <a:t>conditions. </a:t>
            </a:r>
            <a:r>
              <a:rPr lang="en-ZA" sz="1600" dirty="0" smtClean="0"/>
              <a:t>In each </a:t>
            </a:r>
            <a:r>
              <a:rPr lang="en-ZA" sz="1600" dirty="0"/>
              <a:t>case only two of the felicity conditions </a:t>
            </a:r>
            <a:r>
              <a:rPr lang="en-ZA" sz="1600" dirty="0" smtClean="0"/>
              <a:t>are actually </a:t>
            </a:r>
            <a:r>
              <a:rPr lang="en-ZA" sz="1600" dirty="0"/>
              <a:t>correct. Indicate the correct </a:t>
            </a:r>
            <a:r>
              <a:rPr lang="en-ZA" sz="1600" dirty="0" smtClean="0"/>
              <a:t>felicity conditions </a:t>
            </a:r>
          </a:p>
          <a:p>
            <a:pPr marL="0" indent="0">
              <a:buNone/>
            </a:pPr>
            <a:r>
              <a:rPr lang="en-ZA" sz="2000" b="1" dirty="0" smtClean="0"/>
              <a:t>(</a:t>
            </a:r>
            <a:r>
              <a:rPr lang="en-ZA" sz="2000" b="1" dirty="0"/>
              <a:t>1) promising:</a:t>
            </a:r>
          </a:p>
          <a:p>
            <a:r>
              <a:rPr lang="en-ZA" sz="2000" dirty="0"/>
              <a:t>(a) The speaker must intend to carry out the thing promised.</a:t>
            </a:r>
          </a:p>
          <a:p>
            <a:r>
              <a:rPr lang="en-ZA" sz="2000" dirty="0"/>
              <a:t>(b) The speaker must be inferior in status to the hearer.</a:t>
            </a:r>
          </a:p>
          <a:p>
            <a:r>
              <a:rPr lang="en-ZA" sz="2000" dirty="0"/>
              <a:t>(c) The thing promised must be something that the hearer wants </a:t>
            </a:r>
            <a:r>
              <a:rPr lang="en-ZA" sz="2000" dirty="0" smtClean="0"/>
              <a:t>to happen</a:t>
            </a:r>
            <a:r>
              <a:rPr lang="en-ZA" sz="2000" dirty="0"/>
              <a:t>.</a:t>
            </a:r>
          </a:p>
          <a:p>
            <a:r>
              <a:rPr lang="en-ZA" sz="2000" dirty="0"/>
              <a:t>(d) The thing promised must be morally wrong</a:t>
            </a:r>
            <a:r>
              <a:rPr lang="en-ZA" sz="2000" dirty="0" smtClean="0"/>
              <a:t>.</a:t>
            </a:r>
            <a:endParaRPr lang="en-ZA" sz="2000" dirty="0"/>
          </a:p>
          <a:p>
            <a:pPr marL="0" indent="0">
              <a:buNone/>
            </a:pPr>
            <a:r>
              <a:rPr lang="en-ZA" sz="2000" b="1" dirty="0"/>
              <a:t>(2) apologizing:</a:t>
            </a:r>
          </a:p>
          <a:p>
            <a:r>
              <a:rPr lang="en-ZA" sz="2000" dirty="0"/>
              <a:t>(a) The speaker must be responsible for the thing apologized for.</a:t>
            </a:r>
          </a:p>
          <a:p>
            <a:r>
              <a:rPr lang="en-ZA" sz="2000" dirty="0"/>
              <a:t>(b) The thing apologized for must be (or must have been) unavoidable.</a:t>
            </a:r>
          </a:p>
          <a:p>
            <a:r>
              <a:rPr lang="en-ZA" sz="2000" dirty="0"/>
              <a:t>(c) The thing apologized for must be morally wrong.</a:t>
            </a:r>
          </a:p>
          <a:p>
            <a:r>
              <a:rPr lang="en-ZA" sz="2000" dirty="0"/>
              <a:t>(d) The hearer must not want the thing apologized for to happen (or </a:t>
            </a:r>
            <a:r>
              <a:rPr lang="en-ZA" sz="2000" dirty="0" smtClean="0"/>
              <a:t>to have </a:t>
            </a:r>
            <a:r>
              <a:rPr lang="en-ZA" sz="2000" dirty="0"/>
              <a:t>happened</a:t>
            </a:r>
            <a:r>
              <a:rPr lang="en-ZA" sz="2000" dirty="0" smtClean="0"/>
              <a:t>).</a:t>
            </a:r>
            <a:endParaRPr lang="en-ZA" sz="2000" dirty="0"/>
          </a:p>
        </p:txBody>
      </p:sp>
      <p:cxnSp>
        <p:nvCxnSpPr>
          <p:cNvPr id="5" name="Straight Connector 4"/>
          <p:cNvCxnSpPr/>
          <p:nvPr/>
        </p:nvCxnSpPr>
        <p:spPr>
          <a:xfrm>
            <a:off x="1259632" y="3068960"/>
            <a:ext cx="59046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87624" y="3861048"/>
            <a:ext cx="669674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5229200"/>
            <a:ext cx="633670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6309320"/>
            <a:ext cx="698477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93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925</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Felicity Conditions</vt:lpstr>
      <vt:lpstr>What are Felicity Conditions?</vt:lpstr>
      <vt:lpstr>General Conditions</vt:lpstr>
      <vt:lpstr>Content Conditions</vt:lpstr>
      <vt:lpstr>Preparatory Conditions</vt:lpstr>
      <vt:lpstr>Preparatory Conditions</vt:lpstr>
      <vt:lpstr>Sincerity Conditions</vt:lpstr>
      <vt:lpstr>Essential Conditions</vt:lpstr>
      <vt:lpstr>Exercise </vt:lpstr>
      <vt:lpstr>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Felicity Conditions</dc:title>
  <dc:creator>Author</dc:creator>
  <cp:lastModifiedBy>Author</cp:lastModifiedBy>
  <cp:revision>12</cp:revision>
  <dcterms:created xsi:type="dcterms:W3CDTF">2015-05-14T06:05:39Z</dcterms:created>
  <dcterms:modified xsi:type="dcterms:W3CDTF">2015-05-14T09:23:03Z</dcterms:modified>
</cp:coreProperties>
</file>