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D3DCBB2-B3E5-45D2-B531-8A9CE8908C72}" v="2" dt="2023-11-06T11:58:26.2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camisile Majola" userId="2b3d43bf-ab31-41ce-a833-4b9b6400766c" providerId="ADAL" clId="{ED3DCBB2-B3E5-45D2-B531-8A9CE8908C72}"/>
    <pc:docChg chg="modSld">
      <pc:chgData name="Ncamisile Majola" userId="2b3d43bf-ab31-41ce-a833-4b9b6400766c" providerId="ADAL" clId="{ED3DCBB2-B3E5-45D2-B531-8A9CE8908C72}" dt="2023-11-06T11:58:26.241" v="1" actId="20577"/>
      <pc:docMkLst>
        <pc:docMk/>
      </pc:docMkLst>
      <pc:sldChg chg="modSp">
        <pc:chgData name="Ncamisile Majola" userId="2b3d43bf-ab31-41ce-a833-4b9b6400766c" providerId="ADAL" clId="{ED3DCBB2-B3E5-45D2-B531-8A9CE8908C72}" dt="2023-11-06T11:58:26.241" v="1" actId="20577"/>
        <pc:sldMkLst>
          <pc:docMk/>
          <pc:sldMk cId="3235590287" sldId="257"/>
        </pc:sldMkLst>
        <pc:spChg chg="mod">
          <ac:chgData name="Ncamisile Majola" userId="2b3d43bf-ab31-41ce-a833-4b9b6400766c" providerId="ADAL" clId="{ED3DCBB2-B3E5-45D2-B531-8A9CE8908C72}" dt="2023-11-06T11:58:26.241" v="1" actId="20577"/>
          <ac:spMkLst>
            <pc:docMk/>
            <pc:sldMk cId="3235590287" sldId="257"/>
            <ac:spMk id="3" creationId="{5858301E-6D2E-4703-BE6A-32A22CD839B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82C9F-9D24-41B5-8730-1255ECFA58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22B08E-C145-43A6-93A7-370FE4A3CB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453F56-2653-44DE-A3FE-4460F2530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79DCE-DF2F-45CA-9665-90A7BA6FB94D}" type="datetimeFigureOut">
              <a:rPr lang="en-ZA" smtClean="0"/>
              <a:t>2023/11/06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885768-F69B-4BDE-82CF-497C78916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EC4202-DEAC-4CF5-99CF-69D58BBE1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144CC-4AA4-4E0E-B9A4-7E00547D4D8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14899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3E0582-18FE-4103-94E6-A15035C23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D4B9D5-7CA3-44B3-9C84-EF7694B5AB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4824F3-4DFF-4FD7-9338-FC21FA1ED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79DCE-DF2F-45CA-9665-90A7BA6FB94D}" type="datetimeFigureOut">
              <a:rPr lang="en-ZA" smtClean="0"/>
              <a:t>2023/11/06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C74657-DE5F-44DC-9502-4A475DA2C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BAEF1-9C34-47FE-A04F-0286C4C4D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144CC-4AA4-4E0E-B9A4-7E00547D4D8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74084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086831-6979-4E49-9284-AF39F035DB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F245F7-F677-4EA0-84E5-CC8EAB665F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FEA15A-1F0E-436A-9D60-9F5C19401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79DCE-DF2F-45CA-9665-90A7BA6FB94D}" type="datetimeFigureOut">
              <a:rPr lang="en-ZA" smtClean="0"/>
              <a:t>2023/11/06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EABA1B-358C-4EE3-99DA-C1E5A9AE3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097CC6-229A-4A1A-8C14-A21471AC8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144CC-4AA4-4E0E-B9A4-7E00547D4D8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764979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548D70-4957-4A6D-99BA-592197043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595BA-CF52-457E-A8C8-A42C01AAD4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0FB7E5-FE04-4EFD-B7A4-01834FB56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79DCE-DF2F-45CA-9665-90A7BA6FB94D}" type="datetimeFigureOut">
              <a:rPr lang="en-ZA" smtClean="0"/>
              <a:t>2023/11/06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3F82D5-CDB5-42E2-88B5-104D59802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060C58-B7DE-40E6-A30D-E74E4BCD3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144CC-4AA4-4E0E-B9A4-7E00547D4D8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10393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B76332-50C3-4469-A654-1DB7EA23ED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4A3E1D-020A-4669-BA17-D41B0A0908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DC90D0-4E31-4D06-AB17-6391C52C8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79DCE-DF2F-45CA-9665-90A7BA6FB94D}" type="datetimeFigureOut">
              <a:rPr lang="en-ZA" smtClean="0"/>
              <a:t>2023/11/06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2E20ED-98C9-44EA-BB2E-2D7C7F3B5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F6675B-F6E2-4342-8D0E-E0CAC50F7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144CC-4AA4-4E0E-B9A4-7E00547D4D8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16700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D2202B-1F69-47F3-8FEA-0F29713E2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359EFA-F3C5-4819-868D-E08B44599C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5CE27B-B485-4D09-A619-3E83D8FEF4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EA42B7-6E25-47F6-9C32-BE418E5CF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79DCE-DF2F-45CA-9665-90A7BA6FB94D}" type="datetimeFigureOut">
              <a:rPr lang="en-ZA" smtClean="0"/>
              <a:t>2023/11/06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7EB0D5-86E3-425D-9A09-85595F675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BE5D7B-1CF6-4466-A46A-853CC88AF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144CC-4AA4-4E0E-B9A4-7E00547D4D8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705200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57F939-8302-4AE5-9CB7-EC577A53CF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A8348A-9068-43D4-93FE-6BD660283F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F925A2-F72B-41DC-9AED-56402C0400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F8FB1D-E306-4E5D-98A4-4C7CBDBEDB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220B5B-C8BD-4266-BF39-8906E7AE23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B1C0C3-6AAF-469C-B1C9-A7F172FB8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79DCE-DF2F-45CA-9665-90A7BA6FB94D}" type="datetimeFigureOut">
              <a:rPr lang="en-ZA" smtClean="0"/>
              <a:t>2023/11/06</a:t>
            </a:fld>
            <a:endParaRPr lang="en-Z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DC99D18-0945-437F-88FF-96D2B1F3E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AAFBD82-6D93-4C7E-B366-34E6E88B8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144CC-4AA4-4E0E-B9A4-7E00547D4D8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97852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02438D-EB41-492F-B576-128AC9E00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FE79A7-3538-4E39-A9C4-B88A8079A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79DCE-DF2F-45CA-9665-90A7BA6FB94D}" type="datetimeFigureOut">
              <a:rPr lang="en-ZA" smtClean="0"/>
              <a:t>2023/11/06</a:t>
            </a:fld>
            <a:endParaRPr lang="en-Z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0F93F0-2EDA-47FE-96C8-C3CC89F7F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81775A-D2BF-4181-8958-1820C2913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144CC-4AA4-4E0E-B9A4-7E00547D4D8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29286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55173C-2B74-4662-B61A-5D8CFBC45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79DCE-DF2F-45CA-9665-90A7BA6FB94D}" type="datetimeFigureOut">
              <a:rPr lang="en-ZA" smtClean="0"/>
              <a:t>2023/11/06</a:t>
            </a:fld>
            <a:endParaRPr lang="en-Z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B37241-FDB9-43D6-8FA8-413EF127F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2138BE-9A22-4826-B7C8-778473AD8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144CC-4AA4-4E0E-B9A4-7E00547D4D8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26619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0A151D-8EC6-496C-B89C-1235F43B9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63F5AE-691D-4193-A0C6-F5E8A21A3C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645D0B-6596-453A-83E7-B6A6B9D3E4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F515C7-380D-4419-986F-A0B109F36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79DCE-DF2F-45CA-9665-90A7BA6FB94D}" type="datetimeFigureOut">
              <a:rPr lang="en-ZA" smtClean="0"/>
              <a:t>2023/11/06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B7E692-CDED-40FD-B99C-4B038C4DE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FFA6E4-7D0D-49CA-BB99-662A4B156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144CC-4AA4-4E0E-B9A4-7E00547D4D8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93278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25AF1A-D6D3-478D-B840-C930EC26B1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76EDBDF-7C3B-49C0-A18F-D66738741B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222C9C-472B-45C4-B9D0-3BDACAC4AC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7A99BA-E3C6-4672-AF31-4DBB8A529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79DCE-DF2F-45CA-9665-90A7BA6FB94D}" type="datetimeFigureOut">
              <a:rPr lang="en-ZA" smtClean="0"/>
              <a:t>2023/11/06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0CC1CC-24A8-4B73-8F2D-45F17FC24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A09C0B-B20B-428E-8D45-CDFE3791B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144CC-4AA4-4E0E-B9A4-7E00547D4D8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74358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BC1F283-F7D2-4661-9575-A2A61E12A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EAA676-1880-4063-9C00-7409DBF6B7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11CB80-D238-4F90-9291-06AD9CEE3C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979DCE-DF2F-45CA-9665-90A7BA6FB94D}" type="datetimeFigureOut">
              <a:rPr lang="en-ZA" smtClean="0"/>
              <a:t>2023/11/06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81903F-1B4E-4A19-8A99-1679DB7212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625862-36AD-48EE-AACE-74BD329C43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0144CC-4AA4-4E0E-B9A4-7E00547D4D8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127217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7D087B-0464-47FF-9922-29F563494E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ZA" dirty="0">
                <a:solidFill>
                  <a:schemeClr val="accent1">
                    <a:lumMod val="75000"/>
                  </a:schemeClr>
                </a:solidFill>
              </a:rPr>
              <a:t>Biographies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FB3E4B-13C3-49C0-93AC-5A42C5EA9D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07041" y="3984172"/>
            <a:ext cx="1720330" cy="1218377"/>
          </a:xfrm>
        </p:spPr>
        <p:txBody>
          <a:bodyPr/>
          <a:lstStyle/>
          <a:p>
            <a:endParaRPr lang="en-ZA" dirty="0"/>
          </a:p>
        </p:txBody>
      </p:sp>
      <p:pic>
        <p:nvPicPr>
          <p:cNvPr id="1026" name="Picture 2" descr="Image result for university of zulula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6058" y="648153"/>
            <a:ext cx="3148148" cy="1781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1959429" y="3709851"/>
            <a:ext cx="8164285" cy="13063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103120" y="5447211"/>
            <a:ext cx="786384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92366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56928-8627-4A8E-B2D6-06975EE25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>
                <a:solidFill>
                  <a:srgbClr val="C00000"/>
                </a:solidFill>
              </a:rPr>
              <a:t>B) </a:t>
            </a:r>
            <a:r>
              <a:rPr lang="en-ZA" b="1" dirty="0">
                <a:solidFill>
                  <a:srgbClr val="0070C0"/>
                </a:solidFill>
              </a:rPr>
              <a:t>National or regional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EE34D1-773D-46C6-A52F-40C90816E2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ZA" dirty="0"/>
              <a:t>Collected biographies which are limited to particular countries or regions have smaller geographical parameters than the general collected biographies. </a:t>
            </a:r>
          </a:p>
          <a:p>
            <a:r>
              <a:rPr lang="en-ZA" dirty="0"/>
              <a:t>Useful when one is looking for information on an individual who is not necessarily universally famous. </a:t>
            </a:r>
          </a:p>
          <a:p>
            <a:r>
              <a:rPr lang="en-ZA" dirty="0"/>
              <a:t>People who have made a particular contribution in a certain country (for example South Africa, or Sweden) or region (for example southern Africa,) are listed. </a:t>
            </a:r>
          </a:p>
          <a:p>
            <a:r>
              <a:rPr lang="en-ZA" dirty="0"/>
              <a:t>It is not a requirement that the </a:t>
            </a:r>
            <a:r>
              <a:rPr lang="en-ZA" dirty="0" err="1"/>
              <a:t>biographees</a:t>
            </a:r>
            <a:r>
              <a:rPr lang="en-ZA" dirty="0"/>
              <a:t> should be born in that country or region, only that they should be famous or well known for their involvement in affairs which relate to the area.</a:t>
            </a:r>
          </a:p>
        </p:txBody>
      </p:sp>
    </p:spTree>
    <p:extLst>
      <p:ext uri="{BB962C8B-B14F-4D97-AF65-F5344CB8AC3E}">
        <p14:creationId xmlns:p14="http://schemas.microsoft.com/office/powerpoint/2010/main" val="1119158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4FC17B-D2C1-4170-A26E-00D45F350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>
                <a:solidFill>
                  <a:srgbClr val="0070C0"/>
                </a:solidFill>
              </a:rPr>
              <a:t>National or regional </a:t>
            </a:r>
            <a:r>
              <a:rPr lang="en-ZA" b="1" dirty="0" err="1">
                <a:solidFill>
                  <a:srgbClr val="0070C0"/>
                </a:solidFill>
              </a:rPr>
              <a:t>cont</a:t>
            </a:r>
            <a:r>
              <a:rPr lang="en-ZA" b="1" dirty="0">
                <a:solidFill>
                  <a:srgbClr val="0070C0"/>
                </a:solidFill>
              </a:rPr>
              <a:t>…</a:t>
            </a:r>
            <a:endParaRPr lang="en-ZA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58563D-D717-4455-9A17-41E07FF493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/>
              <a:t>It is most common for a country to have a retrospective collected biography, which lists the most famous deceased people relating to that country, and a current collected biography of the Who's who type. </a:t>
            </a:r>
          </a:p>
          <a:p>
            <a:r>
              <a:rPr lang="en-ZA" dirty="0">
                <a:solidFill>
                  <a:srgbClr val="0070C0"/>
                </a:solidFill>
              </a:rPr>
              <a:t>Retrospective biographies </a:t>
            </a:r>
            <a:r>
              <a:rPr lang="en-ZA" dirty="0"/>
              <a:t>are usually multi-volume sources which contain lengthy articles on the famous people. </a:t>
            </a:r>
          </a:p>
          <a:p>
            <a:r>
              <a:rPr lang="en-ZA" dirty="0">
                <a:solidFill>
                  <a:srgbClr val="0070C0"/>
                </a:solidFill>
              </a:rPr>
              <a:t>Current biographies </a:t>
            </a:r>
            <a:r>
              <a:rPr lang="en-ZA" dirty="0"/>
              <a:t>tend to contain brief facts on individuals and are published regularly (usually annually). </a:t>
            </a:r>
          </a:p>
          <a:p>
            <a:r>
              <a:rPr lang="en-ZA" dirty="0"/>
              <a:t>Both types of source usually contain photographs of the </a:t>
            </a:r>
            <a:r>
              <a:rPr lang="en-ZA" dirty="0" err="1"/>
              <a:t>biographees</a:t>
            </a:r>
            <a:r>
              <a:rPr lang="en-ZA" dirty="0"/>
              <a:t>.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3969755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0001EF-FAD9-49AB-AD45-2F2584045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>
                <a:solidFill>
                  <a:srgbClr val="C00000"/>
                </a:solidFill>
              </a:rPr>
              <a:t>C) </a:t>
            </a:r>
            <a:r>
              <a:rPr lang="en-ZA" b="1" dirty="0">
                <a:solidFill>
                  <a:srgbClr val="0070C0"/>
                </a:solidFill>
              </a:rPr>
              <a:t>Specialized </a:t>
            </a:r>
            <a:endParaRPr lang="en-ZA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A78B86-414B-461E-BEF8-DC0245E309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dirty="0"/>
              <a:t>Specialize in listing people who are well known in a particular occupation, profession, or subject.</a:t>
            </a:r>
          </a:p>
          <a:p>
            <a:r>
              <a:rPr lang="en-ZA" dirty="0"/>
              <a:t>These sources may be current or retrospective, and international in scope or limited to a particular country or region.</a:t>
            </a:r>
          </a:p>
          <a:p>
            <a:r>
              <a:rPr lang="en-ZA" dirty="0"/>
              <a:t>Most of these specialized biographical sources contain very brief information on the biographee, such as birth date, place of birth, address, education, and then something about the </a:t>
            </a:r>
            <a:r>
              <a:rPr lang="en-ZA" dirty="0" err="1"/>
              <a:t>biographee's</a:t>
            </a:r>
            <a:r>
              <a:rPr lang="en-ZA" dirty="0"/>
              <a:t> contribution in the subject or occupation which is covered. </a:t>
            </a:r>
          </a:p>
        </p:txBody>
      </p:sp>
    </p:spTree>
    <p:extLst>
      <p:ext uri="{BB962C8B-B14F-4D97-AF65-F5344CB8AC3E}">
        <p14:creationId xmlns:p14="http://schemas.microsoft.com/office/powerpoint/2010/main" val="3497850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996D8-F839-4993-93D6-9526561CE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67CA5B-16BF-47E8-B848-F1C6ADCB38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ZA" dirty="0"/>
              <a:t>The parameters of the source will determine the type of subject or occupational information which will be included for each </a:t>
            </a:r>
            <a:r>
              <a:rPr lang="en-ZA" dirty="0" err="1"/>
              <a:t>biographee</a:t>
            </a:r>
            <a:r>
              <a:rPr lang="en-ZA" dirty="0"/>
              <a:t>. </a:t>
            </a:r>
          </a:p>
          <a:p>
            <a:r>
              <a:rPr lang="en-ZA" dirty="0"/>
              <a:t>For example, a collected biography of artists would list, for each artist, the exhibitions he has held, and a collected biography of authors would include the titles of the works of each author. </a:t>
            </a:r>
          </a:p>
          <a:p>
            <a:r>
              <a:rPr lang="en-ZA" dirty="0"/>
              <a:t>It is common for professions such as medicine, law, teaching and librarianship to have collected biographies of people who are active in the profession. </a:t>
            </a:r>
          </a:p>
          <a:p>
            <a:r>
              <a:rPr lang="en-ZA" dirty="0"/>
              <a:t>Such collected biographies are usually national in scope, and may also be referred to as directories if their information is limited essentially to very brief biographical details and addresses.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20608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E3769-82A9-4A8A-83F8-91827A0EE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>
                <a:solidFill>
                  <a:schemeClr val="accent1">
                    <a:lumMod val="75000"/>
                  </a:schemeClr>
                </a:solidFill>
              </a:rPr>
              <a:t>What are biographies?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58301E-6D2E-4703-BE6A-32A22CD839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dirty="0"/>
              <a:t>Biographies are real-life stories .</a:t>
            </a:r>
          </a:p>
          <a:p>
            <a:r>
              <a:rPr lang="en-ZA" dirty="0"/>
              <a:t>Reading biography provides us with an important avenue to understanding humans and history.</a:t>
            </a:r>
          </a:p>
          <a:p>
            <a:r>
              <a:rPr lang="en-ZA" dirty="0"/>
              <a:t>Biographies could be about film stars, pop stars, royalty, sportsmen, politicians, writers</a:t>
            </a:r>
            <a:r>
              <a:rPr lang="en-ZA"/>
              <a:t>, business people</a:t>
            </a:r>
            <a:r>
              <a:rPr lang="en-ZA" dirty="0"/>
              <a:t>, and so on.</a:t>
            </a:r>
          </a:p>
          <a:p>
            <a:r>
              <a:rPr lang="en-ZA" dirty="0"/>
              <a:t>Letters, diaries, notebooks, private papers, and autobiographies are personal accounts of what happened in the lives of the writers.</a:t>
            </a:r>
          </a:p>
          <a:p>
            <a:r>
              <a:rPr lang="en-ZA" dirty="0"/>
              <a:t>The person whose life is described is called the </a:t>
            </a:r>
            <a:r>
              <a:rPr lang="en-ZA" b="1" dirty="0" err="1"/>
              <a:t>biographee</a:t>
            </a:r>
            <a:r>
              <a:rPr lang="en-ZA" dirty="0"/>
              <a:t>, and the person who writes; about the </a:t>
            </a:r>
            <a:r>
              <a:rPr lang="en-ZA" dirty="0" err="1"/>
              <a:t>biographee</a:t>
            </a:r>
            <a:r>
              <a:rPr lang="en-ZA" dirty="0"/>
              <a:t> is called the </a:t>
            </a:r>
            <a:r>
              <a:rPr lang="en-ZA" b="1" dirty="0"/>
              <a:t>biographer</a:t>
            </a:r>
            <a:r>
              <a:rPr lang="en-ZA" dirty="0"/>
              <a:t>. 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235590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80B19-A883-49F8-ACF8-D9F5DEC30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>
                <a:solidFill>
                  <a:schemeClr val="accent1">
                    <a:lumMod val="75000"/>
                  </a:schemeClr>
                </a:solidFill>
              </a:rPr>
              <a:t>Categories of biographical information</a:t>
            </a:r>
            <a:br>
              <a:rPr lang="en-ZA" b="1" dirty="0"/>
            </a:br>
            <a:endParaRPr lang="en-ZA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ACC767-44AC-41C1-8E07-FCD4A427F1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dirty="0"/>
              <a:t>1) Individual and </a:t>
            </a:r>
          </a:p>
          <a:p>
            <a:pPr marL="0" indent="0">
              <a:buNone/>
            </a:pPr>
            <a:r>
              <a:rPr lang="en-ZA" dirty="0"/>
              <a:t>2) Collected biography</a:t>
            </a:r>
          </a:p>
          <a:p>
            <a:r>
              <a:rPr lang="en-ZA" dirty="0"/>
              <a:t>In </a:t>
            </a:r>
            <a:r>
              <a:rPr lang="en-ZA" b="1" dirty="0"/>
              <a:t>both</a:t>
            </a:r>
            <a:r>
              <a:rPr lang="en-ZA" dirty="0"/>
              <a:t> categories, the biographical details could be written by the person whose life is being described, or could be written by another. </a:t>
            </a:r>
          </a:p>
          <a:p>
            <a:r>
              <a:rPr lang="en-ZA" dirty="0"/>
              <a:t>In </a:t>
            </a:r>
            <a:r>
              <a:rPr lang="en-ZA" b="1" dirty="0">
                <a:solidFill>
                  <a:schemeClr val="accent1">
                    <a:lumMod val="75000"/>
                  </a:schemeClr>
                </a:solidFill>
              </a:rPr>
              <a:t>individual biography </a:t>
            </a:r>
            <a:r>
              <a:rPr lang="en-ZA" dirty="0"/>
              <a:t>the information source covers one main character. </a:t>
            </a:r>
          </a:p>
          <a:p>
            <a:r>
              <a:rPr lang="en-ZA" dirty="0"/>
              <a:t>In </a:t>
            </a:r>
            <a:r>
              <a:rPr lang="en-ZA" b="1" dirty="0">
                <a:solidFill>
                  <a:schemeClr val="accent1">
                    <a:lumMod val="75000"/>
                  </a:schemeClr>
                </a:solidFill>
              </a:rPr>
              <a:t>collected biography </a:t>
            </a:r>
            <a:r>
              <a:rPr lang="en-ZA" dirty="0"/>
              <a:t>many people are covered in one source.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73061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32CE6-9754-4E2B-8CA6-03ADF3F28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>
                <a:solidFill>
                  <a:schemeClr val="accent1">
                    <a:lumMod val="75000"/>
                  </a:schemeClr>
                </a:solidFill>
              </a:rPr>
              <a:t>A collected biography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E2C2CC-B2CF-4308-AAEF-63D93DCCB6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dirty="0"/>
              <a:t>A collected biography consists of biographies of several people (usually hundreds) which have been collected together and published in one source. </a:t>
            </a:r>
          </a:p>
          <a:p>
            <a:r>
              <a:rPr lang="en-ZA" dirty="0"/>
              <a:t>In book form, the entries are usually arranged alphabetically according to the surname of the person. </a:t>
            </a:r>
          </a:p>
          <a:p>
            <a:r>
              <a:rPr lang="en-ZA" dirty="0"/>
              <a:t>Collected biographies are often referred to as biographical dictionaries, because of e alphabetical arrangement within the source. </a:t>
            </a:r>
          </a:p>
          <a:p>
            <a:r>
              <a:rPr lang="en-ZA" dirty="0"/>
              <a:t>The word dictionary is descriptive of the arrangement and not the contents. </a:t>
            </a:r>
          </a:p>
        </p:txBody>
      </p:sp>
    </p:spTree>
    <p:extLst>
      <p:ext uri="{BB962C8B-B14F-4D97-AF65-F5344CB8AC3E}">
        <p14:creationId xmlns:p14="http://schemas.microsoft.com/office/powerpoint/2010/main" val="3747973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B39F4D-1877-482B-93DF-E6EF19B57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>
                <a:solidFill>
                  <a:schemeClr val="accent1">
                    <a:lumMod val="75000"/>
                  </a:schemeClr>
                </a:solidFill>
              </a:rPr>
              <a:t>collected biography </a:t>
            </a:r>
            <a:r>
              <a:rPr lang="en-ZA" b="1" dirty="0" err="1">
                <a:solidFill>
                  <a:schemeClr val="accent1">
                    <a:lumMod val="75000"/>
                  </a:schemeClr>
                </a:solidFill>
              </a:rPr>
              <a:t>cont</a:t>
            </a:r>
            <a:r>
              <a:rPr lang="en-ZA" b="1" dirty="0">
                <a:solidFill>
                  <a:schemeClr val="accent1">
                    <a:lumMod val="75000"/>
                  </a:schemeClr>
                </a:solidFill>
              </a:rPr>
              <a:t>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DF8CFC-28EB-4546-A1FA-8C9CCA83E8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/>
              <a:t>Although they give the correct spelling of the </a:t>
            </a:r>
            <a:r>
              <a:rPr lang="en-ZA" dirty="0" err="1"/>
              <a:t>biographee's</a:t>
            </a:r>
            <a:r>
              <a:rPr lang="en-ZA" dirty="0"/>
              <a:t> name and often the pronunciation, biographical dictionaries are not dictionaries in the true sense of the word. </a:t>
            </a:r>
          </a:p>
          <a:p>
            <a:r>
              <a:rPr lang="en-ZA" dirty="0"/>
              <a:t>In collected biographies, the length of the individual biographies may vary from a few lines to many pages. </a:t>
            </a:r>
          </a:p>
          <a:p>
            <a:r>
              <a:rPr lang="en-ZA" dirty="0"/>
              <a:t>Brief information such as date and place of birth, death, parents’ names, education and achievements may be given. </a:t>
            </a:r>
          </a:p>
          <a:p>
            <a:r>
              <a:rPr lang="en-ZA" dirty="0"/>
              <a:t>Alternatively, the entry may be more detailed, even extending to essay-length and including evaluative comments and lists of further reading.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696561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A4F1F-DEA0-4E8A-A1FE-F9B3DD5A45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4000" b="1" dirty="0">
                <a:solidFill>
                  <a:schemeClr val="accent1">
                    <a:lumMod val="75000"/>
                  </a:schemeClr>
                </a:solidFill>
              </a:rPr>
              <a:t>Important parameters for collected biographies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C195BD-EB81-4074-AF94-7CFF204A85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ZA" dirty="0"/>
              <a:t>Parameters determine who will be included in the source. </a:t>
            </a:r>
          </a:p>
          <a:p>
            <a:r>
              <a:rPr lang="en-ZA" dirty="0"/>
              <a:t>The scope of the source may be international, national, regional, or limited to the occupation or profession of the </a:t>
            </a:r>
            <a:r>
              <a:rPr lang="en-ZA" dirty="0" err="1"/>
              <a:t>biographees</a:t>
            </a:r>
            <a:r>
              <a:rPr lang="en-ZA" dirty="0"/>
              <a:t>. </a:t>
            </a:r>
          </a:p>
          <a:p>
            <a:r>
              <a:rPr lang="en-ZA" dirty="0"/>
              <a:t>These parameters determine the type of source. </a:t>
            </a:r>
          </a:p>
          <a:p>
            <a:r>
              <a:rPr lang="en-ZA" dirty="0"/>
              <a:t>The parameter which is of major importance when using collected biographies is the time and scope. </a:t>
            </a:r>
          </a:p>
          <a:p>
            <a:r>
              <a:rPr lang="en-ZA" dirty="0"/>
              <a:t>The source may limit its entries to people still alive or those who have died or, in some cases, list both. </a:t>
            </a:r>
          </a:p>
          <a:p>
            <a:r>
              <a:rPr lang="en-ZA" dirty="0"/>
              <a:t>The most common method of defining the time parameter is for the collected biography to list either only living or only deceased persons.</a:t>
            </a:r>
          </a:p>
        </p:txBody>
      </p:sp>
    </p:spTree>
    <p:extLst>
      <p:ext uri="{BB962C8B-B14F-4D97-AF65-F5344CB8AC3E}">
        <p14:creationId xmlns:p14="http://schemas.microsoft.com/office/powerpoint/2010/main" val="949999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FC3CA-D7DD-4643-A19B-C144E0C3D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>
                <a:solidFill>
                  <a:schemeClr val="accent1">
                    <a:lumMod val="75000"/>
                  </a:schemeClr>
                </a:solidFill>
              </a:rPr>
              <a:t>Current collected biography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BA739B-C39D-46A2-95EF-5E9B1EA2A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ZA" dirty="0"/>
              <a:t>A current biographical source lists persons who are living or who died quite recently. </a:t>
            </a:r>
          </a:p>
          <a:p>
            <a:r>
              <a:rPr lang="en-ZA" dirty="0"/>
              <a:t>The most common type of current collected biography is the Who's who form. </a:t>
            </a:r>
          </a:p>
          <a:p>
            <a:r>
              <a:rPr lang="en-ZA" dirty="0"/>
              <a:t>The entries in these contemporary sources are often compiled from information obtained from the </a:t>
            </a:r>
            <a:r>
              <a:rPr lang="en-ZA" dirty="0" err="1"/>
              <a:t>biographees</a:t>
            </a:r>
            <a:r>
              <a:rPr lang="en-ZA" dirty="0"/>
              <a:t> themselves via questionnaires. </a:t>
            </a:r>
          </a:p>
          <a:p>
            <a:r>
              <a:rPr lang="en-ZA" dirty="0"/>
              <a:t>The </a:t>
            </a:r>
            <a:r>
              <a:rPr lang="en-ZA" dirty="0" err="1"/>
              <a:t>biographee</a:t>
            </a:r>
            <a:r>
              <a:rPr lang="en-ZA" dirty="0"/>
              <a:t> who fills in a questionnaire may complete it in as much detail as he feels fit, and may emphasize or ignore whatever aspects of his life he chooses.</a:t>
            </a:r>
          </a:p>
          <a:p>
            <a:r>
              <a:rPr lang="en-ZA" dirty="0"/>
              <a:t> Accuracy and balance in entries may be guaranteed only if the editorial staff of the collected biography judiciously check facts. </a:t>
            </a:r>
          </a:p>
          <a:p>
            <a:r>
              <a:rPr lang="en-ZA" dirty="0"/>
              <a:t>If you need completely up-to-date details about a person, current biographical sources can be supplemented, such as with information found in newspapers or on the Internet.</a:t>
            </a:r>
          </a:p>
        </p:txBody>
      </p:sp>
    </p:spTree>
    <p:extLst>
      <p:ext uri="{BB962C8B-B14F-4D97-AF65-F5344CB8AC3E}">
        <p14:creationId xmlns:p14="http://schemas.microsoft.com/office/powerpoint/2010/main" val="1969524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AE801-0A82-4A22-81BE-A5BE5C96B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>
                <a:solidFill>
                  <a:schemeClr val="accent1">
                    <a:lumMod val="75000"/>
                  </a:schemeClr>
                </a:solidFill>
              </a:rPr>
              <a:t>Retrospective biography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9EA878-9660-4A6B-ABFA-280914E856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ZA" dirty="0"/>
              <a:t>A retrospective biographical source lists persons who are no longer living. </a:t>
            </a:r>
          </a:p>
          <a:p>
            <a:r>
              <a:rPr lang="en-ZA" dirty="0"/>
              <a:t>Generally only persons who have left their mark in history will be included. </a:t>
            </a:r>
          </a:p>
          <a:p>
            <a:r>
              <a:rPr lang="en-ZA" dirty="0"/>
              <a:t>The retrospective collected biography concentrates on persons who remained well known after their death, or perhaps became famous only after their death. </a:t>
            </a:r>
          </a:p>
          <a:p>
            <a:r>
              <a:rPr lang="en-ZA" dirty="0"/>
              <a:t>May be factually more reliable than current collected biographies. </a:t>
            </a:r>
          </a:p>
          <a:p>
            <a:r>
              <a:rPr lang="en-ZA" dirty="0"/>
              <a:t>However, since errors or bias may be carried over from one printing or revision to the next, it is always advisable to check details in another source if necessary. </a:t>
            </a:r>
          </a:p>
          <a:p>
            <a:r>
              <a:rPr lang="en-ZA" dirty="0"/>
              <a:t>Recently published sources may include facts which have been verified or have come to light as a result of recent research into the life of the </a:t>
            </a:r>
            <a:r>
              <a:rPr lang="en-ZA" dirty="0" err="1"/>
              <a:t>biographee</a:t>
            </a:r>
            <a:r>
              <a:rPr lang="en-ZA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88165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7BFE71-E650-42B1-80FE-41B4618E6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>
                <a:solidFill>
                  <a:schemeClr val="accent1">
                    <a:lumMod val="75000"/>
                  </a:schemeClr>
                </a:solidFill>
              </a:rPr>
              <a:t>Types of collected biography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FF2467-D903-4D3C-B3B6-4A3F338D98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>
                <a:solidFill>
                  <a:srgbClr val="C00000"/>
                </a:solidFill>
              </a:rPr>
              <a:t>A)</a:t>
            </a:r>
            <a:r>
              <a:rPr lang="en-ZA" b="1" dirty="0">
                <a:solidFill>
                  <a:srgbClr val="C00000"/>
                </a:solidFill>
              </a:rPr>
              <a:t> </a:t>
            </a:r>
            <a:r>
              <a:rPr lang="en-ZA" b="1" dirty="0">
                <a:solidFill>
                  <a:schemeClr val="accent1">
                    <a:lumMod val="75000"/>
                  </a:schemeClr>
                </a:solidFill>
              </a:rPr>
              <a:t>General or universal </a:t>
            </a:r>
          </a:p>
          <a:p>
            <a:r>
              <a:rPr lang="en-ZA" dirty="0"/>
              <a:t>Universal in scope. </a:t>
            </a:r>
          </a:p>
          <a:p>
            <a:r>
              <a:rPr lang="en-ZA" dirty="0"/>
              <a:t>Includes persons from all countries, all walks of life and all professions. </a:t>
            </a:r>
          </a:p>
          <a:p>
            <a:r>
              <a:rPr lang="en-ZA" dirty="0"/>
              <a:t>Internationally well known personalities from the past or present are included in the source. </a:t>
            </a:r>
          </a:p>
          <a:p>
            <a:r>
              <a:rPr lang="en-ZA" dirty="0"/>
              <a:t>The reason for their fame is not relevant; </a:t>
            </a:r>
            <a:r>
              <a:rPr lang="en-ZA" dirty="0" err="1"/>
              <a:t>biographees</a:t>
            </a:r>
            <a:r>
              <a:rPr lang="en-ZA" dirty="0"/>
              <a:t> may range from famous people like Nelson Mandela or Princess Diana to infamous people such as Eugene de Kock or Charles Manson.</a:t>
            </a:r>
          </a:p>
        </p:txBody>
      </p:sp>
    </p:spTree>
    <p:extLst>
      <p:ext uri="{BB962C8B-B14F-4D97-AF65-F5344CB8AC3E}">
        <p14:creationId xmlns:p14="http://schemas.microsoft.com/office/powerpoint/2010/main" val="1530912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468</TotalTime>
  <Words>1175</Words>
  <Application>Microsoft Office PowerPoint</Application>
  <PresentationFormat>Widescreen</PresentationFormat>
  <Paragraphs>68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Biographies</vt:lpstr>
      <vt:lpstr>What are biographies?</vt:lpstr>
      <vt:lpstr>Categories of biographical information </vt:lpstr>
      <vt:lpstr>A collected biography</vt:lpstr>
      <vt:lpstr>collected biography cont…</vt:lpstr>
      <vt:lpstr>Important parameters for collected biographies</vt:lpstr>
      <vt:lpstr>Current collected biography</vt:lpstr>
      <vt:lpstr>Retrospective biography</vt:lpstr>
      <vt:lpstr>Types of collected biography</vt:lpstr>
      <vt:lpstr>B) National or regional </vt:lpstr>
      <vt:lpstr>National or regional cont…</vt:lpstr>
      <vt:lpstr>C) Specialized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Biographies</dc:title>
  <dc:creator>Nomfundo Ndlovo (215017189)</dc:creator>
  <cp:lastModifiedBy>Ncamisile Majola</cp:lastModifiedBy>
  <cp:revision>20</cp:revision>
  <dcterms:created xsi:type="dcterms:W3CDTF">2019-08-04T20:11:56Z</dcterms:created>
  <dcterms:modified xsi:type="dcterms:W3CDTF">2023-11-06T11:58:36Z</dcterms:modified>
</cp:coreProperties>
</file>