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8" autoAdjust="0"/>
    <p:restoredTop sz="94660"/>
  </p:normalViewPr>
  <p:slideViewPr>
    <p:cSldViewPr snapToGrid="0">
      <p:cViewPr varScale="1">
        <p:scale>
          <a:sx n="64" d="100"/>
          <a:sy n="64" d="100"/>
        </p:scale>
        <p:origin x="55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F9B08F-52C8-439C-BFFF-6DA3E19A8C97}" type="doc">
      <dgm:prSet loTypeId="urn:microsoft.com/office/officeart/2008/layout/LinedList" loCatId="list" qsTypeId="urn:microsoft.com/office/officeart/2005/8/quickstyle/simple2" qsCatId="simple" csTypeId="urn:microsoft.com/office/officeart/2005/8/colors/accent5_2" csCatId="accent5" phldr="1"/>
      <dgm:spPr/>
      <dgm:t>
        <a:bodyPr/>
        <a:lstStyle/>
        <a:p>
          <a:endParaRPr lang="en-US"/>
        </a:p>
      </dgm:t>
    </dgm:pt>
    <dgm:pt modelId="{227CB6E6-86FE-4AD7-8E8C-4F0881F5D50F}">
      <dgm:prSet/>
      <dgm:spPr/>
      <dgm:t>
        <a:bodyPr/>
        <a:lstStyle/>
        <a:p>
          <a:r>
            <a:rPr lang="en-US"/>
            <a:t>Up until 1870 subsistence agriculture was the predominant economic feature in South Africa. </a:t>
          </a:r>
        </a:p>
      </dgm:t>
    </dgm:pt>
    <dgm:pt modelId="{127D8965-29F1-40EA-B31C-05995EAA577F}" type="parTrans" cxnId="{B065A722-5F9C-4AFB-8AD9-8E2410134547}">
      <dgm:prSet/>
      <dgm:spPr/>
      <dgm:t>
        <a:bodyPr/>
        <a:lstStyle/>
        <a:p>
          <a:endParaRPr lang="en-US"/>
        </a:p>
      </dgm:t>
    </dgm:pt>
    <dgm:pt modelId="{CD7E8DA5-D2D4-4CC1-96F3-E6A1085D1F25}" type="sibTrans" cxnId="{B065A722-5F9C-4AFB-8AD9-8E2410134547}">
      <dgm:prSet/>
      <dgm:spPr/>
      <dgm:t>
        <a:bodyPr/>
        <a:lstStyle/>
        <a:p>
          <a:endParaRPr lang="en-US"/>
        </a:p>
      </dgm:t>
    </dgm:pt>
    <dgm:pt modelId="{2A8DDC28-754E-4F09-8F90-C3466639537D}">
      <dgm:prSet/>
      <dgm:spPr/>
      <dgm:t>
        <a:bodyPr/>
        <a:lstStyle/>
        <a:p>
          <a:r>
            <a:rPr lang="en-US"/>
            <a:t>The discovery of diamonds in 1867 and gold in 1886, bringing about not only an economic explosion but also initiating an era of political and social transformation. </a:t>
          </a:r>
        </a:p>
      </dgm:t>
    </dgm:pt>
    <dgm:pt modelId="{8442CBFA-0EE6-4011-98BE-71F7B20F9F85}" type="parTrans" cxnId="{8AA1074D-70D6-4081-9F37-9CF032F22D20}">
      <dgm:prSet/>
      <dgm:spPr/>
      <dgm:t>
        <a:bodyPr/>
        <a:lstStyle/>
        <a:p>
          <a:endParaRPr lang="en-US"/>
        </a:p>
      </dgm:t>
    </dgm:pt>
    <dgm:pt modelId="{61D99EEA-150B-4C44-B6CF-792F548457B0}" type="sibTrans" cxnId="{8AA1074D-70D6-4081-9F37-9CF032F22D20}">
      <dgm:prSet/>
      <dgm:spPr/>
      <dgm:t>
        <a:bodyPr/>
        <a:lstStyle/>
        <a:p>
          <a:endParaRPr lang="en-US"/>
        </a:p>
      </dgm:t>
    </dgm:pt>
    <dgm:pt modelId="{234F9061-73D7-4BC2-9091-3954A0B7E2F1}">
      <dgm:prSet/>
      <dgm:spPr/>
      <dgm:t>
        <a:bodyPr/>
        <a:lstStyle/>
        <a:p>
          <a:r>
            <a:rPr lang="en-US" dirty="0"/>
            <a:t>Economic activities especially in terms of the growing mining and secondary industry sectors and commercialized agriculture led to an increasing demand for cheap labor. </a:t>
          </a:r>
        </a:p>
      </dgm:t>
    </dgm:pt>
    <dgm:pt modelId="{6C03B752-FD37-4602-8FE3-D4244C2A3458}" type="parTrans" cxnId="{8FEA3523-C7A9-492A-B88B-6F8D88B0291E}">
      <dgm:prSet/>
      <dgm:spPr/>
      <dgm:t>
        <a:bodyPr/>
        <a:lstStyle/>
        <a:p>
          <a:endParaRPr lang="en-US"/>
        </a:p>
      </dgm:t>
    </dgm:pt>
    <dgm:pt modelId="{C97FAE1D-872B-45E2-A10C-DDD1FB17BB82}" type="sibTrans" cxnId="{8FEA3523-C7A9-492A-B88B-6F8D88B0291E}">
      <dgm:prSet/>
      <dgm:spPr/>
      <dgm:t>
        <a:bodyPr/>
        <a:lstStyle/>
        <a:p>
          <a:endParaRPr lang="en-US"/>
        </a:p>
      </dgm:t>
    </dgm:pt>
    <dgm:pt modelId="{5ADA6671-C026-4914-AFAE-5533BEB55503}">
      <dgm:prSet/>
      <dgm:spPr/>
      <dgm:t>
        <a:bodyPr/>
        <a:lstStyle/>
        <a:p>
          <a:r>
            <a:rPr lang="en-US" dirty="0"/>
            <a:t>This process was accompanied by the incidence of widespread urbanization</a:t>
          </a:r>
        </a:p>
      </dgm:t>
    </dgm:pt>
    <dgm:pt modelId="{64317414-FC7C-4156-A37A-B6B409B924D0}" type="parTrans" cxnId="{C470F2FB-A567-44C8-8929-5CAC7488F35B}">
      <dgm:prSet/>
      <dgm:spPr/>
      <dgm:t>
        <a:bodyPr/>
        <a:lstStyle/>
        <a:p>
          <a:endParaRPr lang="en-US"/>
        </a:p>
      </dgm:t>
    </dgm:pt>
    <dgm:pt modelId="{46FC88EA-A20A-46BD-9FAE-FC9F8A36A730}" type="sibTrans" cxnId="{C470F2FB-A567-44C8-8929-5CAC7488F35B}">
      <dgm:prSet/>
      <dgm:spPr/>
      <dgm:t>
        <a:bodyPr/>
        <a:lstStyle/>
        <a:p>
          <a:endParaRPr lang="en-US"/>
        </a:p>
      </dgm:t>
    </dgm:pt>
    <dgm:pt modelId="{649F1E4A-78CC-4045-913F-AE8A4A7C0638}" type="pres">
      <dgm:prSet presAssocID="{97F9B08F-52C8-439C-BFFF-6DA3E19A8C97}" presName="vert0" presStyleCnt="0">
        <dgm:presLayoutVars>
          <dgm:dir/>
          <dgm:animOne val="branch"/>
          <dgm:animLvl val="lvl"/>
        </dgm:presLayoutVars>
      </dgm:prSet>
      <dgm:spPr/>
    </dgm:pt>
    <dgm:pt modelId="{E342E464-2C7C-4F5E-B4D2-B39925F4B0CF}" type="pres">
      <dgm:prSet presAssocID="{227CB6E6-86FE-4AD7-8E8C-4F0881F5D50F}" presName="thickLine" presStyleLbl="alignNode1" presStyleIdx="0" presStyleCnt="4"/>
      <dgm:spPr/>
    </dgm:pt>
    <dgm:pt modelId="{FF8B0E29-D9E9-4DD5-8E82-9784BE1DE9BB}" type="pres">
      <dgm:prSet presAssocID="{227CB6E6-86FE-4AD7-8E8C-4F0881F5D50F}" presName="horz1" presStyleCnt="0"/>
      <dgm:spPr/>
    </dgm:pt>
    <dgm:pt modelId="{99170154-0D89-44F7-9D22-15A0127F9089}" type="pres">
      <dgm:prSet presAssocID="{227CB6E6-86FE-4AD7-8E8C-4F0881F5D50F}" presName="tx1" presStyleLbl="revTx" presStyleIdx="0" presStyleCnt="4"/>
      <dgm:spPr/>
    </dgm:pt>
    <dgm:pt modelId="{EBB75E26-84D1-4285-BCCD-E948C22BD7E3}" type="pres">
      <dgm:prSet presAssocID="{227CB6E6-86FE-4AD7-8E8C-4F0881F5D50F}" presName="vert1" presStyleCnt="0"/>
      <dgm:spPr/>
    </dgm:pt>
    <dgm:pt modelId="{F7313D20-D6A8-47FA-A134-FEA2857E4CD1}" type="pres">
      <dgm:prSet presAssocID="{2A8DDC28-754E-4F09-8F90-C3466639537D}" presName="thickLine" presStyleLbl="alignNode1" presStyleIdx="1" presStyleCnt="4"/>
      <dgm:spPr/>
    </dgm:pt>
    <dgm:pt modelId="{B12F768D-FAB0-46EF-9A5C-9309B1F5C22C}" type="pres">
      <dgm:prSet presAssocID="{2A8DDC28-754E-4F09-8F90-C3466639537D}" presName="horz1" presStyleCnt="0"/>
      <dgm:spPr/>
    </dgm:pt>
    <dgm:pt modelId="{DF023AA7-0650-49C2-A36C-276B217E5BDA}" type="pres">
      <dgm:prSet presAssocID="{2A8DDC28-754E-4F09-8F90-C3466639537D}" presName="tx1" presStyleLbl="revTx" presStyleIdx="1" presStyleCnt="4"/>
      <dgm:spPr/>
    </dgm:pt>
    <dgm:pt modelId="{CDB0EA07-69DD-44F8-B3C8-98064B3356F9}" type="pres">
      <dgm:prSet presAssocID="{2A8DDC28-754E-4F09-8F90-C3466639537D}" presName="vert1" presStyleCnt="0"/>
      <dgm:spPr/>
    </dgm:pt>
    <dgm:pt modelId="{4AF1B676-5354-4585-A836-E9EA34BDFC4B}" type="pres">
      <dgm:prSet presAssocID="{234F9061-73D7-4BC2-9091-3954A0B7E2F1}" presName="thickLine" presStyleLbl="alignNode1" presStyleIdx="2" presStyleCnt="4"/>
      <dgm:spPr/>
    </dgm:pt>
    <dgm:pt modelId="{FA944A39-A49D-4587-9545-5D495255E0A7}" type="pres">
      <dgm:prSet presAssocID="{234F9061-73D7-4BC2-9091-3954A0B7E2F1}" presName="horz1" presStyleCnt="0"/>
      <dgm:spPr/>
    </dgm:pt>
    <dgm:pt modelId="{AF986014-8610-49A0-8780-7FDB335DAB93}" type="pres">
      <dgm:prSet presAssocID="{234F9061-73D7-4BC2-9091-3954A0B7E2F1}" presName="tx1" presStyleLbl="revTx" presStyleIdx="2" presStyleCnt="4"/>
      <dgm:spPr/>
    </dgm:pt>
    <dgm:pt modelId="{78B57364-5C42-4E76-9F7F-F0214A9B809F}" type="pres">
      <dgm:prSet presAssocID="{234F9061-73D7-4BC2-9091-3954A0B7E2F1}" presName="vert1" presStyleCnt="0"/>
      <dgm:spPr/>
    </dgm:pt>
    <dgm:pt modelId="{A9398AD6-4D6E-4B39-AAF1-AA9850F55A5F}" type="pres">
      <dgm:prSet presAssocID="{5ADA6671-C026-4914-AFAE-5533BEB55503}" presName="thickLine" presStyleLbl="alignNode1" presStyleIdx="3" presStyleCnt="4"/>
      <dgm:spPr/>
    </dgm:pt>
    <dgm:pt modelId="{872A9D32-E8FC-4EBA-B4E4-AE14831BD970}" type="pres">
      <dgm:prSet presAssocID="{5ADA6671-C026-4914-AFAE-5533BEB55503}" presName="horz1" presStyleCnt="0"/>
      <dgm:spPr/>
    </dgm:pt>
    <dgm:pt modelId="{4AEC002C-6516-4CA6-93A2-D6E840F10B27}" type="pres">
      <dgm:prSet presAssocID="{5ADA6671-C026-4914-AFAE-5533BEB55503}" presName="tx1" presStyleLbl="revTx" presStyleIdx="3" presStyleCnt="4"/>
      <dgm:spPr/>
    </dgm:pt>
    <dgm:pt modelId="{71254278-1A7D-44AC-8F98-8D7B6D979B16}" type="pres">
      <dgm:prSet presAssocID="{5ADA6671-C026-4914-AFAE-5533BEB55503}" presName="vert1" presStyleCnt="0"/>
      <dgm:spPr/>
    </dgm:pt>
  </dgm:ptLst>
  <dgm:cxnLst>
    <dgm:cxn modelId="{B065A722-5F9C-4AFB-8AD9-8E2410134547}" srcId="{97F9B08F-52C8-439C-BFFF-6DA3E19A8C97}" destId="{227CB6E6-86FE-4AD7-8E8C-4F0881F5D50F}" srcOrd="0" destOrd="0" parTransId="{127D8965-29F1-40EA-B31C-05995EAA577F}" sibTransId="{CD7E8DA5-D2D4-4CC1-96F3-E6A1085D1F25}"/>
    <dgm:cxn modelId="{8FEA3523-C7A9-492A-B88B-6F8D88B0291E}" srcId="{97F9B08F-52C8-439C-BFFF-6DA3E19A8C97}" destId="{234F9061-73D7-4BC2-9091-3954A0B7E2F1}" srcOrd="2" destOrd="0" parTransId="{6C03B752-FD37-4602-8FE3-D4244C2A3458}" sibTransId="{C97FAE1D-872B-45E2-A10C-DDD1FB17BB82}"/>
    <dgm:cxn modelId="{CC539C27-A890-4489-A93E-705FA42CFC8E}" type="presOf" srcId="{234F9061-73D7-4BC2-9091-3954A0B7E2F1}" destId="{AF986014-8610-49A0-8780-7FDB335DAB93}" srcOrd="0" destOrd="0" presId="urn:microsoft.com/office/officeart/2008/layout/LinedList"/>
    <dgm:cxn modelId="{8AA1074D-70D6-4081-9F37-9CF032F22D20}" srcId="{97F9B08F-52C8-439C-BFFF-6DA3E19A8C97}" destId="{2A8DDC28-754E-4F09-8F90-C3466639537D}" srcOrd="1" destOrd="0" parTransId="{8442CBFA-0EE6-4011-98BE-71F7B20F9F85}" sibTransId="{61D99EEA-150B-4C44-B6CF-792F548457B0}"/>
    <dgm:cxn modelId="{39026556-21B3-41DE-9DB8-8097B9C25BCC}" type="presOf" srcId="{2A8DDC28-754E-4F09-8F90-C3466639537D}" destId="{DF023AA7-0650-49C2-A36C-276B217E5BDA}" srcOrd="0" destOrd="0" presId="urn:microsoft.com/office/officeart/2008/layout/LinedList"/>
    <dgm:cxn modelId="{4522489D-995C-41D0-8519-D325F1176D00}" type="presOf" srcId="{227CB6E6-86FE-4AD7-8E8C-4F0881F5D50F}" destId="{99170154-0D89-44F7-9D22-15A0127F9089}" srcOrd="0" destOrd="0" presId="urn:microsoft.com/office/officeart/2008/layout/LinedList"/>
    <dgm:cxn modelId="{63893AB7-0713-4317-A9E1-9CF420A334DF}" type="presOf" srcId="{5ADA6671-C026-4914-AFAE-5533BEB55503}" destId="{4AEC002C-6516-4CA6-93A2-D6E840F10B27}" srcOrd="0" destOrd="0" presId="urn:microsoft.com/office/officeart/2008/layout/LinedList"/>
    <dgm:cxn modelId="{5F1792EE-8F81-4DF2-A6A3-9721779E6F49}" type="presOf" srcId="{97F9B08F-52C8-439C-BFFF-6DA3E19A8C97}" destId="{649F1E4A-78CC-4045-913F-AE8A4A7C0638}" srcOrd="0" destOrd="0" presId="urn:microsoft.com/office/officeart/2008/layout/LinedList"/>
    <dgm:cxn modelId="{C470F2FB-A567-44C8-8929-5CAC7488F35B}" srcId="{97F9B08F-52C8-439C-BFFF-6DA3E19A8C97}" destId="{5ADA6671-C026-4914-AFAE-5533BEB55503}" srcOrd="3" destOrd="0" parTransId="{64317414-FC7C-4156-A37A-B6B409B924D0}" sibTransId="{46FC88EA-A20A-46BD-9FAE-FC9F8A36A730}"/>
    <dgm:cxn modelId="{52491841-D1B0-47DA-ABCA-A3285FBA328A}" type="presParOf" srcId="{649F1E4A-78CC-4045-913F-AE8A4A7C0638}" destId="{E342E464-2C7C-4F5E-B4D2-B39925F4B0CF}" srcOrd="0" destOrd="0" presId="urn:microsoft.com/office/officeart/2008/layout/LinedList"/>
    <dgm:cxn modelId="{A72D3C32-F4AA-42BD-BF25-7FF50F9FFE2F}" type="presParOf" srcId="{649F1E4A-78CC-4045-913F-AE8A4A7C0638}" destId="{FF8B0E29-D9E9-4DD5-8E82-9784BE1DE9BB}" srcOrd="1" destOrd="0" presId="urn:microsoft.com/office/officeart/2008/layout/LinedList"/>
    <dgm:cxn modelId="{3CC9E498-E998-4822-AE24-51C24CFB2BAD}" type="presParOf" srcId="{FF8B0E29-D9E9-4DD5-8E82-9784BE1DE9BB}" destId="{99170154-0D89-44F7-9D22-15A0127F9089}" srcOrd="0" destOrd="0" presId="urn:microsoft.com/office/officeart/2008/layout/LinedList"/>
    <dgm:cxn modelId="{203F3E40-3637-49D3-9AA8-E2FA767DDDC7}" type="presParOf" srcId="{FF8B0E29-D9E9-4DD5-8E82-9784BE1DE9BB}" destId="{EBB75E26-84D1-4285-BCCD-E948C22BD7E3}" srcOrd="1" destOrd="0" presId="urn:microsoft.com/office/officeart/2008/layout/LinedList"/>
    <dgm:cxn modelId="{01EBEFFF-ADE2-4380-A601-5ED7A40EB2E4}" type="presParOf" srcId="{649F1E4A-78CC-4045-913F-AE8A4A7C0638}" destId="{F7313D20-D6A8-47FA-A134-FEA2857E4CD1}" srcOrd="2" destOrd="0" presId="urn:microsoft.com/office/officeart/2008/layout/LinedList"/>
    <dgm:cxn modelId="{03380BAB-B640-4EB3-9D9C-56ACB22775CC}" type="presParOf" srcId="{649F1E4A-78CC-4045-913F-AE8A4A7C0638}" destId="{B12F768D-FAB0-46EF-9A5C-9309B1F5C22C}" srcOrd="3" destOrd="0" presId="urn:microsoft.com/office/officeart/2008/layout/LinedList"/>
    <dgm:cxn modelId="{DE0E2F16-E4BE-4C84-A605-4EA07337D411}" type="presParOf" srcId="{B12F768D-FAB0-46EF-9A5C-9309B1F5C22C}" destId="{DF023AA7-0650-49C2-A36C-276B217E5BDA}" srcOrd="0" destOrd="0" presId="urn:microsoft.com/office/officeart/2008/layout/LinedList"/>
    <dgm:cxn modelId="{01134A3B-B94F-4C66-8FA3-4BA4E23A98D7}" type="presParOf" srcId="{B12F768D-FAB0-46EF-9A5C-9309B1F5C22C}" destId="{CDB0EA07-69DD-44F8-B3C8-98064B3356F9}" srcOrd="1" destOrd="0" presId="urn:microsoft.com/office/officeart/2008/layout/LinedList"/>
    <dgm:cxn modelId="{37AAEAC3-9FCA-417F-8596-0129704C13CB}" type="presParOf" srcId="{649F1E4A-78CC-4045-913F-AE8A4A7C0638}" destId="{4AF1B676-5354-4585-A836-E9EA34BDFC4B}" srcOrd="4" destOrd="0" presId="urn:microsoft.com/office/officeart/2008/layout/LinedList"/>
    <dgm:cxn modelId="{6D92CEF2-84EF-4F09-8D47-D6B862B4F141}" type="presParOf" srcId="{649F1E4A-78CC-4045-913F-AE8A4A7C0638}" destId="{FA944A39-A49D-4587-9545-5D495255E0A7}" srcOrd="5" destOrd="0" presId="urn:microsoft.com/office/officeart/2008/layout/LinedList"/>
    <dgm:cxn modelId="{CC8E49FD-4F35-4A8C-8249-A6F4A0DDFECE}" type="presParOf" srcId="{FA944A39-A49D-4587-9545-5D495255E0A7}" destId="{AF986014-8610-49A0-8780-7FDB335DAB93}" srcOrd="0" destOrd="0" presId="urn:microsoft.com/office/officeart/2008/layout/LinedList"/>
    <dgm:cxn modelId="{C25EC267-E273-46A0-8CBC-55F0EA2305F3}" type="presParOf" srcId="{FA944A39-A49D-4587-9545-5D495255E0A7}" destId="{78B57364-5C42-4E76-9F7F-F0214A9B809F}" srcOrd="1" destOrd="0" presId="urn:microsoft.com/office/officeart/2008/layout/LinedList"/>
    <dgm:cxn modelId="{A099AC69-60F4-4B4D-B92B-6F07810A2CE2}" type="presParOf" srcId="{649F1E4A-78CC-4045-913F-AE8A4A7C0638}" destId="{A9398AD6-4D6E-4B39-AAF1-AA9850F55A5F}" srcOrd="6" destOrd="0" presId="urn:microsoft.com/office/officeart/2008/layout/LinedList"/>
    <dgm:cxn modelId="{C096D05D-EB8D-4754-B8FB-757102D669FE}" type="presParOf" srcId="{649F1E4A-78CC-4045-913F-AE8A4A7C0638}" destId="{872A9D32-E8FC-4EBA-B4E4-AE14831BD970}" srcOrd="7" destOrd="0" presId="urn:microsoft.com/office/officeart/2008/layout/LinedList"/>
    <dgm:cxn modelId="{8A2077F1-AFFE-46CC-81B5-256A051F8C15}" type="presParOf" srcId="{872A9D32-E8FC-4EBA-B4E4-AE14831BD970}" destId="{4AEC002C-6516-4CA6-93A2-D6E840F10B27}" srcOrd="0" destOrd="0" presId="urn:microsoft.com/office/officeart/2008/layout/LinedList"/>
    <dgm:cxn modelId="{FF610122-DF42-4B0A-8569-64BD9EC6D7D4}" type="presParOf" srcId="{872A9D32-E8FC-4EBA-B4E4-AE14831BD970}" destId="{71254278-1A7D-44AC-8F98-8D7B6D979B16}" srcOrd="1" destOrd="0" presId="urn:microsoft.com/office/officeart/2008/layout/Lin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167A1A0-ED7C-4B25-90D2-64EEBABE989C}"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169CF1BB-2414-4744-A684-164EB2CD02F9}">
      <dgm:prSet custT="1"/>
      <dgm:spPr/>
      <dgm:t>
        <a:bodyPr/>
        <a:lstStyle/>
        <a:p>
          <a:endParaRPr lang="en-US" sz="1800" dirty="0"/>
        </a:p>
        <a:p>
          <a:r>
            <a:rPr lang="en-US" sz="1800" dirty="0"/>
            <a:t> </a:t>
          </a:r>
          <a:r>
            <a:rPr lang="en-US" sz="2000" dirty="0"/>
            <a:t>White people in South Africa held the monopoly on political power.</a:t>
          </a:r>
        </a:p>
      </dgm:t>
    </dgm:pt>
    <dgm:pt modelId="{02C026C4-237F-4F9E-AB8D-44A32A67EBBB}" type="parTrans" cxnId="{964AAED3-67D4-47EB-8A8F-75F461265619}">
      <dgm:prSet/>
      <dgm:spPr/>
      <dgm:t>
        <a:bodyPr/>
        <a:lstStyle/>
        <a:p>
          <a:endParaRPr lang="en-US"/>
        </a:p>
      </dgm:t>
    </dgm:pt>
    <dgm:pt modelId="{A380F354-115A-43FA-A263-E98DCEA88614}" type="sibTrans" cxnId="{964AAED3-67D4-47EB-8A8F-75F461265619}">
      <dgm:prSet/>
      <dgm:spPr/>
      <dgm:t>
        <a:bodyPr/>
        <a:lstStyle/>
        <a:p>
          <a:endParaRPr lang="en-US"/>
        </a:p>
      </dgm:t>
    </dgm:pt>
    <dgm:pt modelId="{4934E511-0877-4A60-89BD-D298156C2442}">
      <dgm:prSet custT="1"/>
      <dgm:spPr/>
      <dgm:t>
        <a:bodyPr/>
        <a:lstStyle/>
        <a:p>
          <a:pPr>
            <a:lnSpc>
              <a:spcPct val="150000"/>
            </a:lnSpc>
          </a:pPr>
          <a:r>
            <a:rPr lang="en-US" sz="2000" dirty="0"/>
            <a:t>Ownership of land was organized in terms of racial classification which led to the division between so-called platteland farms owned by white people and the rural reserves owned by African people</a:t>
          </a:r>
        </a:p>
      </dgm:t>
    </dgm:pt>
    <dgm:pt modelId="{1B0FBD0B-D754-4CB5-8537-4F058BD2F81D}" type="parTrans" cxnId="{D3FFDA5B-3291-4446-85DE-413E86284CF3}">
      <dgm:prSet/>
      <dgm:spPr/>
      <dgm:t>
        <a:bodyPr/>
        <a:lstStyle/>
        <a:p>
          <a:endParaRPr lang="en-US"/>
        </a:p>
      </dgm:t>
    </dgm:pt>
    <dgm:pt modelId="{A3FC09A9-CCBA-4248-A7FB-C4D1E903991C}" type="sibTrans" cxnId="{D3FFDA5B-3291-4446-85DE-413E86284CF3}">
      <dgm:prSet/>
      <dgm:spPr/>
      <dgm:t>
        <a:bodyPr/>
        <a:lstStyle/>
        <a:p>
          <a:endParaRPr lang="en-US"/>
        </a:p>
      </dgm:t>
    </dgm:pt>
    <dgm:pt modelId="{A8561871-15C5-4A3C-9ECC-9F5B7A8B6EB3}">
      <dgm:prSet/>
      <dgm:spPr/>
      <dgm:t>
        <a:bodyPr/>
        <a:lstStyle/>
        <a:p>
          <a:endParaRPr lang="en-US" dirty="0"/>
        </a:p>
      </dgm:t>
    </dgm:pt>
    <dgm:pt modelId="{04D3F930-3FFE-46F0-A745-4B90035BE76E}" type="parTrans" cxnId="{8FCFD840-CCE9-45AB-B9C3-336E2DF33724}">
      <dgm:prSet/>
      <dgm:spPr/>
      <dgm:t>
        <a:bodyPr/>
        <a:lstStyle/>
        <a:p>
          <a:endParaRPr lang="en-US"/>
        </a:p>
      </dgm:t>
    </dgm:pt>
    <dgm:pt modelId="{1293734B-C9F1-4AEC-A676-5C53C01FE3D3}" type="sibTrans" cxnId="{8FCFD840-CCE9-45AB-B9C3-336E2DF33724}">
      <dgm:prSet/>
      <dgm:spPr/>
      <dgm:t>
        <a:bodyPr/>
        <a:lstStyle/>
        <a:p>
          <a:endParaRPr lang="en-US"/>
        </a:p>
      </dgm:t>
    </dgm:pt>
    <dgm:pt modelId="{0127EAD0-276E-4041-B328-FE57CC5B92A1}" type="pres">
      <dgm:prSet presAssocID="{C167A1A0-ED7C-4B25-90D2-64EEBABE989C}" presName="vert0" presStyleCnt="0">
        <dgm:presLayoutVars>
          <dgm:dir/>
          <dgm:animOne val="branch"/>
          <dgm:animLvl val="lvl"/>
        </dgm:presLayoutVars>
      </dgm:prSet>
      <dgm:spPr/>
    </dgm:pt>
    <dgm:pt modelId="{E787A1F8-39B5-438C-9444-24BB796DFEDD}" type="pres">
      <dgm:prSet presAssocID="{169CF1BB-2414-4744-A684-164EB2CD02F9}" presName="thickLine" presStyleLbl="alignNode1" presStyleIdx="0" presStyleCnt="3"/>
      <dgm:spPr/>
    </dgm:pt>
    <dgm:pt modelId="{1366FE8F-3AF3-42CA-87F2-1E328CC468D0}" type="pres">
      <dgm:prSet presAssocID="{169CF1BB-2414-4744-A684-164EB2CD02F9}" presName="horz1" presStyleCnt="0"/>
      <dgm:spPr/>
    </dgm:pt>
    <dgm:pt modelId="{361396F9-F6A9-49ED-9AA1-A1628B203DC5}" type="pres">
      <dgm:prSet presAssocID="{169CF1BB-2414-4744-A684-164EB2CD02F9}" presName="tx1" presStyleLbl="revTx" presStyleIdx="0" presStyleCnt="3"/>
      <dgm:spPr/>
    </dgm:pt>
    <dgm:pt modelId="{D602B491-F787-4E3A-A9D1-D37A5FAE4283}" type="pres">
      <dgm:prSet presAssocID="{169CF1BB-2414-4744-A684-164EB2CD02F9}" presName="vert1" presStyleCnt="0"/>
      <dgm:spPr/>
    </dgm:pt>
    <dgm:pt modelId="{43BD5147-6CF6-4C55-8EB3-AAFA78F8D02B}" type="pres">
      <dgm:prSet presAssocID="{4934E511-0877-4A60-89BD-D298156C2442}" presName="thickLine" presStyleLbl="alignNode1" presStyleIdx="1" presStyleCnt="3"/>
      <dgm:spPr/>
    </dgm:pt>
    <dgm:pt modelId="{B70E5AAF-AD88-4A8C-9ACF-22A14D8C53E4}" type="pres">
      <dgm:prSet presAssocID="{4934E511-0877-4A60-89BD-D298156C2442}" presName="horz1" presStyleCnt="0"/>
      <dgm:spPr/>
    </dgm:pt>
    <dgm:pt modelId="{9AB1DB56-F93E-43CB-99B4-B8FB19197C71}" type="pres">
      <dgm:prSet presAssocID="{4934E511-0877-4A60-89BD-D298156C2442}" presName="tx1" presStyleLbl="revTx" presStyleIdx="1" presStyleCnt="3"/>
      <dgm:spPr/>
    </dgm:pt>
    <dgm:pt modelId="{1BEE0F71-7D2C-4B93-85B4-C514ABADDF93}" type="pres">
      <dgm:prSet presAssocID="{4934E511-0877-4A60-89BD-D298156C2442}" presName="vert1" presStyleCnt="0"/>
      <dgm:spPr/>
    </dgm:pt>
    <dgm:pt modelId="{08A3748F-89DE-4F0E-8632-2C21A288EC7F}" type="pres">
      <dgm:prSet presAssocID="{A8561871-15C5-4A3C-9ECC-9F5B7A8B6EB3}" presName="thickLine" presStyleLbl="alignNode1" presStyleIdx="2" presStyleCnt="3"/>
      <dgm:spPr/>
    </dgm:pt>
    <dgm:pt modelId="{C7760AE8-867C-46AD-8018-B87F3AC78DEA}" type="pres">
      <dgm:prSet presAssocID="{A8561871-15C5-4A3C-9ECC-9F5B7A8B6EB3}" presName="horz1" presStyleCnt="0"/>
      <dgm:spPr/>
    </dgm:pt>
    <dgm:pt modelId="{58500E7B-F65F-4D17-9321-46EC48426D22}" type="pres">
      <dgm:prSet presAssocID="{A8561871-15C5-4A3C-9ECC-9F5B7A8B6EB3}" presName="tx1" presStyleLbl="revTx" presStyleIdx="2" presStyleCnt="3"/>
      <dgm:spPr/>
    </dgm:pt>
    <dgm:pt modelId="{B934FA60-D32E-4186-ADDC-A94CD1524FFE}" type="pres">
      <dgm:prSet presAssocID="{A8561871-15C5-4A3C-9ECC-9F5B7A8B6EB3}" presName="vert1" presStyleCnt="0"/>
      <dgm:spPr/>
    </dgm:pt>
  </dgm:ptLst>
  <dgm:cxnLst>
    <dgm:cxn modelId="{86B5A637-DFA5-4683-9E2F-60024CE8B29C}" type="presOf" srcId="{4934E511-0877-4A60-89BD-D298156C2442}" destId="{9AB1DB56-F93E-43CB-99B4-B8FB19197C71}" srcOrd="0" destOrd="0" presId="urn:microsoft.com/office/officeart/2008/layout/LinedList"/>
    <dgm:cxn modelId="{8FCFD840-CCE9-45AB-B9C3-336E2DF33724}" srcId="{C167A1A0-ED7C-4B25-90D2-64EEBABE989C}" destId="{A8561871-15C5-4A3C-9ECC-9F5B7A8B6EB3}" srcOrd="2" destOrd="0" parTransId="{04D3F930-3FFE-46F0-A745-4B90035BE76E}" sibTransId="{1293734B-C9F1-4AEC-A676-5C53C01FE3D3}"/>
    <dgm:cxn modelId="{D3FFDA5B-3291-4446-85DE-413E86284CF3}" srcId="{C167A1A0-ED7C-4B25-90D2-64EEBABE989C}" destId="{4934E511-0877-4A60-89BD-D298156C2442}" srcOrd="1" destOrd="0" parTransId="{1B0FBD0B-D754-4CB5-8537-4F058BD2F81D}" sibTransId="{A3FC09A9-CCBA-4248-A7FB-C4D1E903991C}"/>
    <dgm:cxn modelId="{97783CC2-C9F1-4F01-9054-23C095A4F4B9}" type="presOf" srcId="{169CF1BB-2414-4744-A684-164EB2CD02F9}" destId="{361396F9-F6A9-49ED-9AA1-A1628B203DC5}" srcOrd="0" destOrd="0" presId="urn:microsoft.com/office/officeart/2008/layout/LinedList"/>
    <dgm:cxn modelId="{964AAED3-67D4-47EB-8A8F-75F461265619}" srcId="{C167A1A0-ED7C-4B25-90D2-64EEBABE989C}" destId="{169CF1BB-2414-4744-A684-164EB2CD02F9}" srcOrd="0" destOrd="0" parTransId="{02C026C4-237F-4F9E-AB8D-44A32A67EBBB}" sibTransId="{A380F354-115A-43FA-A263-E98DCEA88614}"/>
    <dgm:cxn modelId="{F3074FE9-E4C5-4266-8DC6-B961E204408D}" type="presOf" srcId="{C167A1A0-ED7C-4B25-90D2-64EEBABE989C}" destId="{0127EAD0-276E-4041-B328-FE57CC5B92A1}" srcOrd="0" destOrd="0" presId="urn:microsoft.com/office/officeart/2008/layout/LinedList"/>
    <dgm:cxn modelId="{ACACA0E9-93CE-4276-A846-E988174971D3}" type="presOf" srcId="{A8561871-15C5-4A3C-9ECC-9F5B7A8B6EB3}" destId="{58500E7B-F65F-4D17-9321-46EC48426D22}" srcOrd="0" destOrd="0" presId="urn:microsoft.com/office/officeart/2008/layout/LinedList"/>
    <dgm:cxn modelId="{B52C81DB-5506-427F-AAB9-03068F1EB93D}" type="presParOf" srcId="{0127EAD0-276E-4041-B328-FE57CC5B92A1}" destId="{E787A1F8-39B5-438C-9444-24BB796DFEDD}" srcOrd="0" destOrd="0" presId="urn:microsoft.com/office/officeart/2008/layout/LinedList"/>
    <dgm:cxn modelId="{5A58958C-6DC9-478F-9A47-587D3C6D2BB3}" type="presParOf" srcId="{0127EAD0-276E-4041-B328-FE57CC5B92A1}" destId="{1366FE8F-3AF3-42CA-87F2-1E328CC468D0}" srcOrd="1" destOrd="0" presId="urn:microsoft.com/office/officeart/2008/layout/LinedList"/>
    <dgm:cxn modelId="{27EA0453-CC47-434E-AEFB-23FABEB890BB}" type="presParOf" srcId="{1366FE8F-3AF3-42CA-87F2-1E328CC468D0}" destId="{361396F9-F6A9-49ED-9AA1-A1628B203DC5}" srcOrd="0" destOrd="0" presId="urn:microsoft.com/office/officeart/2008/layout/LinedList"/>
    <dgm:cxn modelId="{D18F5B32-7328-4FCE-84E2-605ED6CBD9F7}" type="presParOf" srcId="{1366FE8F-3AF3-42CA-87F2-1E328CC468D0}" destId="{D602B491-F787-4E3A-A9D1-D37A5FAE4283}" srcOrd="1" destOrd="0" presId="urn:microsoft.com/office/officeart/2008/layout/LinedList"/>
    <dgm:cxn modelId="{4650C102-66F9-4FD9-8209-BC3255B8658E}" type="presParOf" srcId="{0127EAD0-276E-4041-B328-FE57CC5B92A1}" destId="{43BD5147-6CF6-4C55-8EB3-AAFA78F8D02B}" srcOrd="2" destOrd="0" presId="urn:microsoft.com/office/officeart/2008/layout/LinedList"/>
    <dgm:cxn modelId="{0F6E829A-740D-426B-99DD-CDCE4826757F}" type="presParOf" srcId="{0127EAD0-276E-4041-B328-FE57CC5B92A1}" destId="{B70E5AAF-AD88-4A8C-9ACF-22A14D8C53E4}" srcOrd="3" destOrd="0" presId="urn:microsoft.com/office/officeart/2008/layout/LinedList"/>
    <dgm:cxn modelId="{7C77318C-0F87-44E9-8E97-683E9A053AD8}" type="presParOf" srcId="{B70E5AAF-AD88-4A8C-9ACF-22A14D8C53E4}" destId="{9AB1DB56-F93E-43CB-99B4-B8FB19197C71}" srcOrd="0" destOrd="0" presId="urn:microsoft.com/office/officeart/2008/layout/LinedList"/>
    <dgm:cxn modelId="{4327EA75-643A-4485-9251-A8D671085622}" type="presParOf" srcId="{B70E5AAF-AD88-4A8C-9ACF-22A14D8C53E4}" destId="{1BEE0F71-7D2C-4B93-85B4-C514ABADDF93}" srcOrd="1" destOrd="0" presId="urn:microsoft.com/office/officeart/2008/layout/LinedList"/>
    <dgm:cxn modelId="{A2E4430F-AB89-46A7-AC39-43D6E779337A}" type="presParOf" srcId="{0127EAD0-276E-4041-B328-FE57CC5B92A1}" destId="{08A3748F-89DE-4F0E-8632-2C21A288EC7F}" srcOrd="4" destOrd="0" presId="urn:microsoft.com/office/officeart/2008/layout/LinedList"/>
    <dgm:cxn modelId="{24570F2C-5842-4952-8CC0-5B16C8346B95}" type="presParOf" srcId="{0127EAD0-276E-4041-B328-FE57CC5B92A1}" destId="{C7760AE8-867C-46AD-8018-B87F3AC78DEA}" srcOrd="5" destOrd="0" presId="urn:microsoft.com/office/officeart/2008/layout/LinedList"/>
    <dgm:cxn modelId="{E18A8F9A-892F-4097-9E0F-A1E4DFD8363C}" type="presParOf" srcId="{C7760AE8-867C-46AD-8018-B87F3AC78DEA}" destId="{58500E7B-F65F-4D17-9321-46EC48426D22}" srcOrd="0" destOrd="0" presId="urn:microsoft.com/office/officeart/2008/layout/LinedList"/>
    <dgm:cxn modelId="{5E41BA5F-A4CA-4A9A-B6AD-846184ED32A1}" type="presParOf" srcId="{C7760AE8-867C-46AD-8018-B87F3AC78DEA}" destId="{B934FA60-D32E-4186-ADDC-A94CD1524FFE}"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A8AB87-CC4F-4702-9A2A-7024A486903B}"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5312F121-C1E9-4B84-BC70-73726CAC85D8}">
      <dgm:prSet/>
      <dgm:spPr/>
      <dgm:t>
        <a:bodyPr/>
        <a:lstStyle/>
        <a:p>
          <a:r>
            <a:rPr lang="en-US" b="0" i="0" baseline="0" dirty="0"/>
            <a:t>The largest component of the unskilled labor force destined for the expanding mining and secondary industries</a:t>
          </a:r>
          <a:endParaRPr lang="en-US" dirty="0"/>
        </a:p>
      </dgm:t>
    </dgm:pt>
    <dgm:pt modelId="{C7F396CB-FE9C-4608-852D-3656704093C8}" type="parTrans" cxnId="{94A9CB47-2C81-4C76-AE31-442137C78A4B}">
      <dgm:prSet/>
      <dgm:spPr/>
      <dgm:t>
        <a:bodyPr/>
        <a:lstStyle/>
        <a:p>
          <a:endParaRPr lang="en-US"/>
        </a:p>
      </dgm:t>
    </dgm:pt>
    <dgm:pt modelId="{BAE9D7E7-3E70-4DE1-A5C7-E4FC0B0CDB5E}" type="sibTrans" cxnId="{94A9CB47-2C81-4C76-AE31-442137C78A4B}">
      <dgm:prSet/>
      <dgm:spPr/>
      <dgm:t>
        <a:bodyPr/>
        <a:lstStyle/>
        <a:p>
          <a:endParaRPr lang="en-US"/>
        </a:p>
      </dgm:t>
    </dgm:pt>
    <dgm:pt modelId="{30B8185A-9C08-4518-9CCB-0C174C58D353}">
      <dgm:prSet/>
      <dgm:spPr/>
      <dgm:t>
        <a:bodyPr/>
        <a:lstStyle/>
        <a:p>
          <a:r>
            <a:rPr lang="en-US"/>
            <a:t>Most workers did not migrate permanently to the urban areas of employment but became involved in the migrant labor system. </a:t>
          </a:r>
        </a:p>
      </dgm:t>
    </dgm:pt>
    <dgm:pt modelId="{489021DB-10BB-4140-B448-C67819B2CEE4}" type="parTrans" cxnId="{D48C85F5-8C9F-4B60-B1E6-66088B1A8C25}">
      <dgm:prSet/>
      <dgm:spPr/>
      <dgm:t>
        <a:bodyPr/>
        <a:lstStyle/>
        <a:p>
          <a:endParaRPr lang="en-US"/>
        </a:p>
      </dgm:t>
    </dgm:pt>
    <dgm:pt modelId="{6AF880D1-95B5-4E1B-838F-AF3282AC7526}" type="sibTrans" cxnId="{D48C85F5-8C9F-4B60-B1E6-66088B1A8C25}">
      <dgm:prSet/>
      <dgm:spPr/>
      <dgm:t>
        <a:bodyPr/>
        <a:lstStyle/>
        <a:p>
          <a:endParaRPr lang="en-US"/>
        </a:p>
      </dgm:t>
    </dgm:pt>
    <dgm:pt modelId="{B2115E82-121B-4E8A-8DBD-77F11FF5E834}">
      <dgm:prSet/>
      <dgm:spPr/>
      <dgm:t>
        <a:bodyPr/>
        <a:lstStyle/>
        <a:p>
          <a:r>
            <a:rPr lang="en-US"/>
            <a:t>This system is  one of the most distinctive features of economic development the past 150 years. </a:t>
          </a:r>
        </a:p>
      </dgm:t>
    </dgm:pt>
    <dgm:pt modelId="{C7BF1798-9FDE-4AC7-B240-7E907ABFC09F}" type="parTrans" cxnId="{34018B61-64C8-4A27-9A77-30A08F053600}">
      <dgm:prSet/>
      <dgm:spPr/>
      <dgm:t>
        <a:bodyPr/>
        <a:lstStyle/>
        <a:p>
          <a:endParaRPr lang="en-US"/>
        </a:p>
      </dgm:t>
    </dgm:pt>
    <dgm:pt modelId="{3CDB4937-F4B8-486C-BE4D-F2C3A4EAE8B2}" type="sibTrans" cxnId="{34018B61-64C8-4A27-9A77-30A08F053600}">
      <dgm:prSet/>
      <dgm:spPr/>
      <dgm:t>
        <a:bodyPr/>
        <a:lstStyle/>
        <a:p>
          <a:endParaRPr lang="en-US"/>
        </a:p>
      </dgm:t>
    </dgm:pt>
    <dgm:pt modelId="{8AF92629-56B3-4072-BCBB-F905AF370A20}" type="pres">
      <dgm:prSet presAssocID="{2FA8AB87-CC4F-4702-9A2A-7024A486903B}" presName="vert0" presStyleCnt="0">
        <dgm:presLayoutVars>
          <dgm:dir/>
          <dgm:animOne val="branch"/>
          <dgm:animLvl val="lvl"/>
        </dgm:presLayoutVars>
      </dgm:prSet>
      <dgm:spPr/>
    </dgm:pt>
    <dgm:pt modelId="{6ABE014A-EBF0-4184-8EEA-5DDC0FFB680C}" type="pres">
      <dgm:prSet presAssocID="{5312F121-C1E9-4B84-BC70-73726CAC85D8}" presName="thickLine" presStyleLbl="alignNode1" presStyleIdx="0" presStyleCnt="3"/>
      <dgm:spPr/>
    </dgm:pt>
    <dgm:pt modelId="{BB413332-3E96-4C9A-A455-8C5E102EE1DB}" type="pres">
      <dgm:prSet presAssocID="{5312F121-C1E9-4B84-BC70-73726CAC85D8}" presName="horz1" presStyleCnt="0"/>
      <dgm:spPr/>
    </dgm:pt>
    <dgm:pt modelId="{ABDFDAAE-6EE5-4428-8016-50E7E3244240}" type="pres">
      <dgm:prSet presAssocID="{5312F121-C1E9-4B84-BC70-73726CAC85D8}" presName="tx1" presStyleLbl="revTx" presStyleIdx="0" presStyleCnt="3"/>
      <dgm:spPr/>
    </dgm:pt>
    <dgm:pt modelId="{1DD49F66-B728-40A6-83BB-54073E80503F}" type="pres">
      <dgm:prSet presAssocID="{5312F121-C1E9-4B84-BC70-73726CAC85D8}" presName="vert1" presStyleCnt="0"/>
      <dgm:spPr/>
    </dgm:pt>
    <dgm:pt modelId="{5BD77A39-FAD8-4085-A3EF-1661CA54637D}" type="pres">
      <dgm:prSet presAssocID="{30B8185A-9C08-4518-9CCB-0C174C58D353}" presName="thickLine" presStyleLbl="alignNode1" presStyleIdx="1" presStyleCnt="3"/>
      <dgm:spPr/>
    </dgm:pt>
    <dgm:pt modelId="{D9D63029-F349-47DA-B201-789EF82DD472}" type="pres">
      <dgm:prSet presAssocID="{30B8185A-9C08-4518-9CCB-0C174C58D353}" presName="horz1" presStyleCnt="0"/>
      <dgm:spPr/>
    </dgm:pt>
    <dgm:pt modelId="{028EEDDD-C8D3-4E68-B1B5-657A5C2B3B69}" type="pres">
      <dgm:prSet presAssocID="{30B8185A-9C08-4518-9CCB-0C174C58D353}" presName="tx1" presStyleLbl="revTx" presStyleIdx="1" presStyleCnt="3"/>
      <dgm:spPr/>
    </dgm:pt>
    <dgm:pt modelId="{19A25A38-9783-4BFA-9BE6-2EE4B200D71A}" type="pres">
      <dgm:prSet presAssocID="{30B8185A-9C08-4518-9CCB-0C174C58D353}" presName="vert1" presStyleCnt="0"/>
      <dgm:spPr/>
    </dgm:pt>
    <dgm:pt modelId="{234C7B33-6F2B-4245-9B67-C71B17932799}" type="pres">
      <dgm:prSet presAssocID="{B2115E82-121B-4E8A-8DBD-77F11FF5E834}" presName="thickLine" presStyleLbl="alignNode1" presStyleIdx="2" presStyleCnt="3"/>
      <dgm:spPr/>
    </dgm:pt>
    <dgm:pt modelId="{F1E49DA2-DB5D-48CA-84CC-BEB2E81FBC3F}" type="pres">
      <dgm:prSet presAssocID="{B2115E82-121B-4E8A-8DBD-77F11FF5E834}" presName="horz1" presStyleCnt="0"/>
      <dgm:spPr/>
    </dgm:pt>
    <dgm:pt modelId="{0E63A6C4-1B40-47DF-AA21-291656FE66E1}" type="pres">
      <dgm:prSet presAssocID="{B2115E82-121B-4E8A-8DBD-77F11FF5E834}" presName="tx1" presStyleLbl="revTx" presStyleIdx="2" presStyleCnt="3"/>
      <dgm:spPr/>
    </dgm:pt>
    <dgm:pt modelId="{4F6A1F10-ED0B-41B6-BCCD-987B1561603D}" type="pres">
      <dgm:prSet presAssocID="{B2115E82-121B-4E8A-8DBD-77F11FF5E834}" presName="vert1" presStyleCnt="0"/>
      <dgm:spPr/>
    </dgm:pt>
  </dgm:ptLst>
  <dgm:cxnLst>
    <dgm:cxn modelId="{34018B61-64C8-4A27-9A77-30A08F053600}" srcId="{2FA8AB87-CC4F-4702-9A2A-7024A486903B}" destId="{B2115E82-121B-4E8A-8DBD-77F11FF5E834}" srcOrd="2" destOrd="0" parTransId="{C7BF1798-9FDE-4AC7-B240-7E907ABFC09F}" sibTransId="{3CDB4937-F4B8-486C-BE4D-F2C3A4EAE8B2}"/>
    <dgm:cxn modelId="{94A9CB47-2C81-4C76-AE31-442137C78A4B}" srcId="{2FA8AB87-CC4F-4702-9A2A-7024A486903B}" destId="{5312F121-C1E9-4B84-BC70-73726CAC85D8}" srcOrd="0" destOrd="0" parTransId="{C7F396CB-FE9C-4608-852D-3656704093C8}" sibTransId="{BAE9D7E7-3E70-4DE1-A5C7-E4FC0B0CDB5E}"/>
    <dgm:cxn modelId="{73531379-154D-4181-9909-1DAE94E4BA72}" type="presOf" srcId="{30B8185A-9C08-4518-9CCB-0C174C58D353}" destId="{028EEDDD-C8D3-4E68-B1B5-657A5C2B3B69}" srcOrd="0" destOrd="0" presId="urn:microsoft.com/office/officeart/2008/layout/LinedList"/>
    <dgm:cxn modelId="{7708C97B-4BF3-4D9D-87B2-C99D68CCD0E1}" type="presOf" srcId="{B2115E82-121B-4E8A-8DBD-77F11FF5E834}" destId="{0E63A6C4-1B40-47DF-AA21-291656FE66E1}" srcOrd="0" destOrd="0" presId="urn:microsoft.com/office/officeart/2008/layout/LinedList"/>
    <dgm:cxn modelId="{599D1982-FBF5-4E8E-8661-BF277F1BCF33}" type="presOf" srcId="{2FA8AB87-CC4F-4702-9A2A-7024A486903B}" destId="{8AF92629-56B3-4072-BCBB-F905AF370A20}" srcOrd="0" destOrd="0" presId="urn:microsoft.com/office/officeart/2008/layout/LinedList"/>
    <dgm:cxn modelId="{FFFBF3E4-15A6-4453-B63B-0894923F3157}" type="presOf" srcId="{5312F121-C1E9-4B84-BC70-73726CAC85D8}" destId="{ABDFDAAE-6EE5-4428-8016-50E7E3244240}" srcOrd="0" destOrd="0" presId="urn:microsoft.com/office/officeart/2008/layout/LinedList"/>
    <dgm:cxn modelId="{D48C85F5-8C9F-4B60-B1E6-66088B1A8C25}" srcId="{2FA8AB87-CC4F-4702-9A2A-7024A486903B}" destId="{30B8185A-9C08-4518-9CCB-0C174C58D353}" srcOrd="1" destOrd="0" parTransId="{489021DB-10BB-4140-B448-C67819B2CEE4}" sibTransId="{6AF880D1-95B5-4E1B-838F-AF3282AC7526}"/>
    <dgm:cxn modelId="{F7AC513F-3DEC-4CD8-99BC-43A54E5E8B71}" type="presParOf" srcId="{8AF92629-56B3-4072-BCBB-F905AF370A20}" destId="{6ABE014A-EBF0-4184-8EEA-5DDC0FFB680C}" srcOrd="0" destOrd="0" presId="urn:microsoft.com/office/officeart/2008/layout/LinedList"/>
    <dgm:cxn modelId="{4952D688-9E84-44B4-9530-61784328EBDF}" type="presParOf" srcId="{8AF92629-56B3-4072-BCBB-F905AF370A20}" destId="{BB413332-3E96-4C9A-A455-8C5E102EE1DB}" srcOrd="1" destOrd="0" presId="urn:microsoft.com/office/officeart/2008/layout/LinedList"/>
    <dgm:cxn modelId="{7C65BDB5-2091-4FBE-8C92-AE9A0A937B41}" type="presParOf" srcId="{BB413332-3E96-4C9A-A455-8C5E102EE1DB}" destId="{ABDFDAAE-6EE5-4428-8016-50E7E3244240}" srcOrd="0" destOrd="0" presId="urn:microsoft.com/office/officeart/2008/layout/LinedList"/>
    <dgm:cxn modelId="{BEC6D245-6FC5-4E94-97EA-416FD3073AC5}" type="presParOf" srcId="{BB413332-3E96-4C9A-A455-8C5E102EE1DB}" destId="{1DD49F66-B728-40A6-83BB-54073E80503F}" srcOrd="1" destOrd="0" presId="urn:microsoft.com/office/officeart/2008/layout/LinedList"/>
    <dgm:cxn modelId="{4160D583-C433-450E-9406-D028F260A92B}" type="presParOf" srcId="{8AF92629-56B3-4072-BCBB-F905AF370A20}" destId="{5BD77A39-FAD8-4085-A3EF-1661CA54637D}" srcOrd="2" destOrd="0" presId="urn:microsoft.com/office/officeart/2008/layout/LinedList"/>
    <dgm:cxn modelId="{D0890F16-FB69-44BA-BB2E-64FCED63D364}" type="presParOf" srcId="{8AF92629-56B3-4072-BCBB-F905AF370A20}" destId="{D9D63029-F349-47DA-B201-789EF82DD472}" srcOrd="3" destOrd="0" presId="urn:microsoft.com/office/officeart/2008/layout/LinedList"/>
    <dgm:cxn modelId="{193E3E0D-7495-42C5-AA53-A20003511AB1}" type="presParOf" srcId="{D9D63029-F349-47DA-B201-789EF82DD472}" destId="{028EEDDD-C8D3-4E68-B1B5-657A5C2B3B69}" srcOrd="0" destOrd="0" presId="urn:microsoft.com/office/officeart/2008/layout/LinedList"/>
    <dgm:cxn modelId="{55EEBC4B-3F45-46EC-8788-8A8E17F6685D}" type="presParOf" srcId="{D9D63029-F349-47DA-B201-789EF82DD472}" destId="{19A25A38-9783-4BFA-9BE6-2EE4B200D71A}" srcOrd="1" destOrd="0" presId="urn:microsoft.com/office/officeart/2008/layout/LinedList"/>
    <dgm:cxn modelId="{C8C5D172-4063-41FA-822F-5E41B474119F}" type="presParOf" srcId="{8AF92629-56B3-4072-BCBB-F905AF370A20}" destId="{234C7B33-6F2B-4245-9B67-C71B17932799}" srcOrd="4" destOrd="0" presId="urn:microsoft.com/office/officeart/2008/layout/LinedList"/>
    <dgm:cxn modelId="{018B9287-1253-4592-8F21-AC1C313C424A}" type="presParOf" srcId="{8AF92629-56B3-4072-BCBB-F905AF370A20}" destId="{F1E49DA2-DB5D-48CA-84CC-BEB2E81FBC3F}" srcOrd="5" destOrd="0" presId="urn:microsoft.com/office/officeart/2008/layout/LinedList"/>
    <dgm:cxn modelId="{9F2D9B6F-E0D9-4F11-A397-EB37E69B3B4A}" type="presParOf" srcId="{F1E49DA2-DB5D-48CA-84CC-BEB2E81FBC3F}" destId="{0E63A6C4-1B40-47DF-AA21-291656FE66E1}" srcOrd="0" destOrd="0" presId="urn:microsoft.com/office/officeart/2008/layout/LinedList"/>
    <dgm:cxn modelId="{68EDD057-E162-4D5D-A75C-341D8C5EF16E}" type="presParOf" srcId="{F1E49DA2-DB5D-48CA-84CC-BEB2E81FBC3F}" destId="{4F6A1F10-ED0B-41B6-BCCD-987B1561603D}"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24CBB15-5959-4E60-BDB0-FD18AD89602A}"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01BDF383-9E95-45A4-B52E-B6E2563E64C0}">
      <dgm:prSet/>
      <dgm:spPr/>
      <dgm:t>
        <a:bodyPr/>
        <a:lstStyle/>
        <a:p>
          <a:r>
            <a:rPr lang="en-US"/>
            <a:t>Farming illegal and thus placing restrictions on the farming activities of African people, that ultimately led to the collapse of African agricultural. </a:t>
          </a:r>
        </a:p>
      </dgm:t>
    </dgm:pt>
    <dgm:pt modelId="{3D69CF9B-4097-406E-81D0-B6F41C02D6C7}" type="parTrans" cxnId="{A88BB2F2-6E1D-4120-BECE-890B9C3E95E5}">
      <dgm:prSet/>
      <dgm:spPr/>
      <dgm:t>
        <a:bodyPr/>
        <a:lstStyle/>
        <a:p>
          <a:endParaRPr lang="en-US"/>
        </a:p>
      </dgm:t>
    </dgm:pt>
    <dgm:pt modelId="{D4B835C7-9FB1-449B-B5A9-947C8589F5C4}" type="sibTrans" cxnId="{A88BB2F2-6E1D-4120-BECE-890B9C3E95E5}">
      <dgm:prSet/>
      <dgm:spPr/>
      <dgm:t>
        <a:bodyPr/>
        <a:lstStyle/>
        <a:p>
          <a:endParaRPr lang="en-US"/>
        </a:p>
      </dgm:t>
    </dgm:pt>
    <dgm:pt modelId="{B909A627-83E2-42DA-9975-4C983E4F7C30}">
      <dgm:prSet/>
      <dgm:spPr/>
      <dgm:t>
        <a:bodyPr/>
        <a:lstStyle/>
        <a:p>
          <a:r>
            <a:rPr lang="en-US"/>
            <a:t>Poverty in rural areas for instance played an important role in encouraging people to become involved in labor migration. </a:t>
          </a:r>
        </a:p>
      </dgm:t>
    </dgm:pt>
    <dgm:pt modelId="{7C7BD863-34FF-4399-8F43-A600866849A2}" type="parTrans" cxnId="{43F8317A-498E-41E6-9CB1-BC9C756045EE}">
      <dgm:prSet/>
      <dgm:spPr/>
      <dgm:t>
        <a:bodyPr/>
        <a:lstStyle/>
        <a:p>
          <a:endParaRPr lang="en-US"/>
        </a:p>
      </dgm:t>
    </dgm:pt>
    <dgm:pt modelId="{E4644B04-3914-4040-945A-DC2CA250129C}" type="sibTrans" cxnId="{43F8317A-498E-41E6-9CB1-BC9C756045EE}">
      <dgm:prSet/>
      <dgm:spPr/>
      <dgm:t>
        <a:bodyPr/>
        <a:lstStyle/>
        <a:p>
          <a:endParaRPr lang="en-US"/>
        </a:p>
      </dgm:t>
    </dgm:pt>
    <dgm:pt modelId="{575EE881-E19D-43AD-A9DC-A615200592B3}">
      <dgm:prSet/>
      <dgm:spPr/>
      <dgm:t>
        <a:bodyPr/>
        <a:lstStyle/>
        <a:p>
          <a:r>
            <a:rPr lang="en-US" dirty="0"/>
            <a:t>Cattle diseases and droughts  'forced' men to seek employment in the South African mining industry. </a:t>
          </a:r>
        </a:p>
      </dgm:t>
    </dgm:pt>
    <dgm:pt modelId="{D02FA336-802E-4146-853E-CC4E9AC2BBF1}" type="parTrans" cxnId="{53AB7721-2D28-413B-8349-514D83F48468}">
      <dgm:prSet/>
      <dgm:spPr/>
      <dgm:t>
        <a:bodyPr/>
        <a:lstStyle/>
        <a:p>
          <a:endParaRPr lang="en-US"/>
        </a:p>
      </dgm:t>
    </dgm:pt>
    <dgm:pt modelId="{6248462C-BEA5-4B3A-B1B5-7158B360388E}" type="sibTrans" cxnId="{53AB7721-2D28-413B-8349-514D83F48468}">
      <dgm:prSet/>
      <dgm:spPr/>
      <dgm:t>
        <a:bodyPr/>
        <a:lstStyle/>
        <a:p>
          <a:endParaRPr lang="en-US"/>
        </a:p>
      </dgm:t>
    </dgm:pt>
    <dgm:pt modelId="{3F5860DA-8B13-4C08-A610-D564502C1906}" type="pres">
      <dgm:prSet presAssocID="{724CBB15-5959-4E60-BDB0-FD18AD89602A}" presName="vert0" presStyleCnt="0">
        <dgm:presLayoutVars>
          <dgm:dir/>
          <dgm:animOne val="branch"/>
          <dgm:animLvl val="lvl"/>
        </dgm:presLayoutVars>
      </dgm:prSet>
      <dgm:spPr/>
    </dgm:pt>
    <dgm:pt modelId="{CAEE62F2-B90C-4609-969D-926020B1A09F}" type="pres">
      <dgm:prSet presAssocID="{01BDF383-9E95-45A4-B52E-B6E2563E64C0}" presName="thickLine" presStyleLbl="alignNode1" presStyleIdx="0" presStyleCnt="3"/>
      <dgm:spPr/>
    </dgm:pt>
    <dgm:pt modelId="{A076A3BD-5BD2-4407-B365-C50744FA69EF}" type="pres">
      <dgm:prSet presAssocID="{01BDF383-9E95-45A4-B52E-B6E2563E64C0}" presName="horz1" presStyleCnt="0"/>
      <dgm:spPr/>
    </dgm:pt>
    <dgm:pt modelId="{538473B0-3009-4987-AD91-C1C067073E3E}" type="pres">
      <dgm:prSet presAssocID="{01BDF383-9E95-45A4-B52E-B6E2563E64C0}" presName="tx1" presStyleLbl="revTx" presStyleIdx="0" presStyleCnt="3"/>
      <dgm:spPr/>
    </dgm:pt>
    <dgm:pt modelId="{44F25602-5F33-487A-90BA-479AA993B57F}" type="pres">
      <dgm:prSet presAssocID="{01BDF383-9E95-45A4-B52E-B6E2563E64C0}" presName="vert1" presStyleCnt="0"/>
      <dgm:spPr/>
    </dgm:pt>
    <dgm:pt modelId="{4700D008-8E0D-4DCA-AE2C-5B8E6DC41226}" type="pres">
      <dgm:prSet presAssocID="{B909A627-83E2-42DA-9975-4C983E4F7C30}" presName="thickLine" presStyleLbl="alignNode1" presStyleIdx="1" presStyleCnt="3"/>
      <dgm:spPr/>
    </dgm:pt>
    <dgm:pt modelId="{69D19C83-EA02-4463-9858-AA2A7FE5E525}" type="pres">
      <dgm:prSet presAssocID="{B909A627-83E2-42DA-9975-4C983E4F7C30}" presName="horz1" presStyleCnt="0"/>
      <dgm:spPr/>
    </dgm:pt>
    <dgm:pt modelId="{F97429F3-7232-43BC-B2D9-A197FD7E4250}" type="pres">
      <dgm:prSet presAssocID="{B909A627-83E2-42DA-9975-4C983E4F7C30}" presName="tx1" presStyleLbl="revTx" presStyleIdx="1" presStyleCnt="3"/>
      <dgm:spPr/>
    </dgm:pt>
    <dgm:pt modelId="{09890F49-105E-40BA-A2B4-A728B1CEF817}" type="pres">
      <dgm:prSet presAssocID="{B909A627-83E2-42DA-9975-4C983E4F7C30}" presName="vert1" presStyleCnt="0"/>
      <dgm:spPr/>
    </dgm:pt>
    <dgm:pt modelId="{0CBA6F6B-D94B-48BC-8F1F-2DCC7190BD49}" type="pres">
      <dgm:prSet presAssocID="{575EE881-E19D-43AD-A9DC-A615200592B3}" presName="thickLine" presStyleLbl="alignNode1" presStyleIdx="2" presStyleCnt="3"/>
      <dgm:spPr/>
    </dgm:pt>
    <dgm:pt modelId="{91A83A4D-627C-4ED3-881A-1D633B23611B}" type="pres">
      <dgm:prSet presAssocID="{575EE881-E19D-43AD-A9DC-A615200592B3}" presName="horz1" presStyleCnt="0"/>
      <dgm:spPr/>
    </dgm:pt>
    <dgm:pt modelId="{6ABCEF38-05F6-4745-95FF-7AFF13F33F26}" type="pres">
      <dgm:prSet presAssocID="{575EE881-E19D-43AD-A9DC-A615200592B3}" presName="tx1" presStyleLbl="revTx" presStyleIdx="2" presStyleCnt="3"/>
      <dgm:spPr/>
    </dgm:pt>
    <dgm:pt modelId="{A81C456C-A53C-497D-8B9D-9963DA466624}" type="pres">
      <dgm:prSet presAssocID="{575EE881-E19D-43AD-A9DC-A615200592B3}" presName="vert1" presStyleCnt="0"/>
      <dgm:spPr/>
    </dgm:pt>
  </dgm:ptLst>
  <dgm:cxnLst>
    <dgm:cxn modelId="{F9E7940E-49AD-4AA9-9173-8A2F4E19D102}" type="presOf" srcId="{B909A627-83E2-42DA-9975-4C983E4F7C30}" destId="{F97429F3-7232-43BC-B2D9-A197FD7E4250}" srcOrd="0" destOrd="0" presId="urn:microsoft.com/office/officeart/2008/layout/LinedList"/>
    <dgm:cxn modelId="{53AB7721-2D28-413B-8349-514D83F48468}" srcId="{724CBB15-5959-4E60-BDB0-FD18AD89602A}" destId="{575EE881-E19D-43AD-A9DC-A615200592B3}" srcOrd="2" destOrd="0" parTransId="{D02FA336-802E-4146-853E-CC4E9AC2BBF1}" sibTransId="{6248462C-BEA5-4B3A-B1B5-7158B360388E}"/>
    <dgm:cxn modelId="{9A291637-5259-43BD-83D5-0997FEE4FBF7}" type="presOf" srcId="{575EE881-E19D-43AD-A9DC-A615200592B3}" destId="{6ABCEF38-05F6-4745-95FF-7AFF13F33F26}" srcOrd="0" destOrd="0" presId="urn:microsoft.com/office/officeart/2008/layout/LinedList"/>
    <dgm:cxn modelId="{3A07F95D-833C-4AF2-87F6-8B0CB8C2C27C}" type="presOf" srcId="{724CBB15-5959-4E60-BDB0-FD18AD89602A}" destId="{3F5860DA-8B13-4C08-A610-D564502C1906}" srcOrd="0" destOrd="0" presId="urn:microsoft.com/office/officeart/2008/layout/LinedList"/>
    <dgm:cxn modelId="{43F8317A-498E-41E6-9CB1-BC9C756045EE}" srcId="{724CBB15-5959-4E60-BDB0-FD18AD89602A}" destId="{B909A627-83E2-42DA-9975-4C983E4F7C30}" srcOrd="1" destOrd="0" parTransId="{7C7BD863-34FF-4399-8F43-A600866849A2}" sibTransId="{E4644B04-3914-4040-945A-DC2CA250129C}"/>
    <dgm:cxn modelId="{89DD7EE9-8463-45BD-8923-3AB825735FCC}" type="presOf" srcId="{01BDF383-9E95-45A4-B52E-B6E2563E64C0}" destId="{538473B0-3009-4987-AD91-C1C067073E3E}" srcOrd="0" destOrd="0" presId="urn:microsoft.com/office/officeart/2008/layout/LinedList"/>
    <dgm:cxn modelId="{A88BB2F2-6E1D-4120-BECE-890B9C3E95E5}" srcId="{724CBB15-5959-4E60-BDB0-FD18AD89602A}" destId="{01BDF383-9E95-45A4-B52E-B6E2563E64C0}" srcOrd="0" destOrd="0" parTransId="{3D69CF9B-4097-406E-81D0-B6F41C02D6C7}" sibTransId="{D4B835C7-9FB1-449B-B5A9-947C8589F5C4}"/>
    <dgm:cxn modelId="{ADB9295B-95B9-4A03-9204-2E3F1C344A57}" type="presParOf" srcId="{3F5860DA-8B13-4C08-A610-D564502C1906}" destId="{CAEE62F2-B90C-4609-969D-926020B1A09F}" srcOrd="0" destOrd="0" presId="urn:microsoft.com/office/officeart/2008/layout/LinedList"/>
    <dgm:cxn modelId="{4EF8D8FB-F271-4BF6-B2CA-234FF77746F5}" type="presParOf" srcId="{3F5860DA-8B13-4C08-A610-D564502C1906}" destId="{A076A3BD-5BD2-4407-B365-C50744FA69EF}" srcOrd="1" destOrd="0" presId="urn:microsoft.com/office/officeart/2008/layout/LinedList"/>
    <dgm:cxn modelId="{20058FE7-12C3-4500-9E4C-A070DED1228A}" type="presParOf" srcId="{A076A3BD-5BD2-4407-B365-C50744FA69EF}" destId="{538473B0-3009-4987-AD91-C1C067073E3E}" srcOrd="0" destOrd="0" presId="urn:microsoft.com/office/officeart/2008/layout/LinedList"/>
    <dgm:cxn modelId="{13FE5D92-4229-4C13-A766-A55DD227002E}" type="presParOf" srcId="{A076A3BD-5BD2-4407-B365-C50744FA69EF}" destId="{44F25602-5F33-487A-90BA-479AA993B57F}" srcOrd="1" destOrd="0" presId="urn:microsoft.com/office/officeart/2008/layout/LinedList"/>
    <dgm:cxn modelId="{50BA99B9-B531-406C-A8E0-19F14B929C4D}" type="presParOf" srcId="{3F5860DA-8B13-4C08-A610-D564502C1906}" destId="{4700D008-8E0D-4DCA-AE2C-5B8E6DC41226}" srcOrd="2" destOrd="0" presId="urn:microsoft.com/office/officeart/2008/layout/LinedList"/>
    <dgm:cxn modelId="{EEFDD7BA-9142-43A4-8FD0-9D52017C75D7}" type="presParOf" srcId="{3F5860DA-8B13-4C08-A610-D564502C1906}" destId="{69D19C83-EA02-4463-9858-AA2A7FE5E525}" srcOrd="3" destOrd="0" presId="urn:microsoft.com/office/officeart/2008/layout/LinedList"/>
    <dgm:cxn modelId="{348D0DFD-9C2D-4A1F-9978-76E579901F8A}" type="presParOf" srcId="{69D19C83-EA02-4463-9858-AA2A7FE5E525}" destId="{F97429F3-7232-43BC-B2D9-A197FD7E4250}" srcOrd="0" destOrd="0" presId="urn:microsoft.com/office/officeart/2008/layout/LinedList"/>
    <dgm:cxn modelId="{07BD881E-0E3A-4EDA-BC51-8EDDF56EBEF9}" type="presParOf" srcId="{69D19C83-EA02-4463-9858-AA2A7FE5E525}" destId="{09890F49-105E-40BA-A2B4-A728B1CEF817}" srcOrd="1" destOrd="0" presId="urn:microsoft.com/office/officeart/2008/layout/LinedList"/>
    <dgm:cxn modelId="{66A6FD37-4934-4BA6-A546-D2AFBE5BE305}" type="presParOf" srcId="{3F5860DA-8B13-4C08-A610-D564502C1906}" destId="{0CBA6F6B-D94B-48BC-8F1F-2DCC7190BD49}" srcOrd="4" destOrd="0" presId="urn:microsoft.com/office/officeart/2008/layout/LinedList"/>
    <dgm:cxn modelId="{A0C297E5-1F65-43BC-AB4C-CF7296474544}" type="presParOf" srcId="{3F5860DA-8B13-4C08-A610-D564502C1906}" destId="{91A83A4D-627C-4ED3-881A-1D633B23611B}" srcOrd="5" destOrd="0" presId="urn:microsoft.com/office/officeart/2008/layout/LinedList"/>
    <dgm:cxn modelId="{6A42C48A-F49F-4D36-BF8A-39BDA897BD36}" type="presParOf" srcId="{91A83A4D-627C-4ED3-881A-1D633B23611B}" destId="{6ABCEF38-05F6-4745-95FF-7AFF13F33F26}" srcOrd="0" destOrd="0" presId="urn:microsoft.com/office/officeart/2008/layout/LinedList"/>
    <dgm:cxn modelId="{83A558B0-0F91-46B4-AE27-1BC39688026C}" type="presParOf" srcId="{91A83A4D-627C-4ED3-881A-1D633B23611B}" destId="{A81C456C-A53C-497D-8B9D-9963DA466624}"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E98EEC6-9C38-4ADD-BF49-CF18BA11E7E4}"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1E16D9EB-3723-450B-BAA2-00EA240FF7DB}">
      <dgm:prSet/>
      <dgm:spPr/>
      <dgm:t>
        <a:bodyPr/>
        <a:lstStyle/>
        <a:p>
          <a:r>
            <a:rPr lang="en-US"/>
            <a:t>There are two categories of reasons for the oscillating nature labor migration. </a:t>
          </a:r>
        </a:p>
      </dgm:t>
    </dgm:pt>
    <dgm:pt modelId="{862BEDFC-6ADF-43E9-B6AA-D4AF8CF36BB1}" type="parTrans" cxnId="{776B03AD-70FD-48B1-AB5A-89A9CB4D2115}">
      <dgm:prSet/>
      <dgm:spPr/>
      <dgm:t>
        <a:bodyPr/>
        <a:lstStyle/>
        <a:p>
          <a:endParaRPr lang="en-US"/>
        </a:p>
      </dgm:t>
    </dgm:pt>
    <dgm:pt modelId="{76E2FFCF-9D1B-433E-90E4-C7E2974479A1}" type="sibTrans" cxnId="{776B03AD-70FD-48B1-AB5A-89A9CB4D2115}">
      <dgm:prSet/>
      <dgm:spPr/>
      <dgm:t>
        <a:bodyPr/>
        <a:lstStyle/>
        <a:p>
          <a:endParaRPr lang="en-US"/>
        </a:p>
      </dgm:t>
    </dgm:pt>
    <dgm:pt modelId="{F91C1964-06D4-444C-9AEA-E60379AADCCE}">
      <dgm:prSet/>
      <dgm:spPr/>
      <dgm:t>
        <a:bodyPr/>
        <a:lstStyle/>
        <a:p>
          <a:r>
            <a:rPr lang="en-US" b="1"/>
            <a:t>Internal and external factors</a:t>
          </a:r>
          <a:endParaRPr lang="en-US"/>
        </a:p>
      </dgm:t>
    </dgm:pt>
    <dgm:pt modelId="{8F4DACD0-E256-41DB-9177-20E3C2EBDBD4}" type="parTrans" cxnId="{F1E2D22A-8533-45B9-A6C9-051A82CAB511}">
      <dgm:prSet/>
      <dgm:spPr/>
      <dgm:t>
        <a:bodyPr/>
        <a:lstStyle/>
        <a:p>
          <a:endParaRPr lang="en-US"/>
        </a:p>
      </dgm:t>
    </dgm:pt>
    <dgm:pt modelId="{4C51668F-3403-4082-97EC-8CA6015AD9E4}" type="sibTrans" cxnId="{F1E2D22A-8533-45B9-A6C9-051A82CAB511}">
      <dgm:prSet/>
      <dgm:spPr/>
      <dgm:t>
        <a:bodyPr/>
        <a:lstStyle/>
        <a:p>
          <a:endParaRPr lang="en-US"/>
        </a:p>
      </dgm:t>
    </dgm:pt>
    <dgm:pt modelId="{52A4F924-8240-44B5-BB61-4372884895AF}">
      <dgm:prSet/>
      <dgm:spPr/>
      <dgm:t>
        <a:bodyPr/>
        <a:lstStyle/>
        <a:p>
          <a:r>
            <a:rPr lang="en-US" b="1"/>
            <a:t>The internal factors </a:t>
          </a:r>
          <a:r>
            <a:rPr lang="en-US"/>
            <a:t>refer to those factors internal to the precolonial African societies that may have had an impact in motivating people to become migrant laborers.</a:t>
          </a:r>
        </a:p>
      </dgm:t>
    </dgm:pt>
    <dgm:pt modelId="{3810D386-C3C9-4DF1-B315-24BB1435BACE}" type="parTrans" cxnId="{CF5390EC-BCE3-4000-B08F-199753F1D167}">
      <dgm:prSet/>
      <dgm:spPr/>
      <dgm:t>
        <a:bodyPr/>
        <a:lstStyle/>
        <a:p>
          <a:endParaRPr lang="en-US"/>
        </a:p>
      </dgm:t>
    </dgm:pt>
    <dgm:pt modelId="{A354B3FA-4DBB-4BB9-9435-659F6BAA2F0A}" type="sibTrans" cxnId="{CF5390EC-BCE3-4000-B08F-199753F1D167}">
      <dgm:prSet/>
      <dgm:spPr/>
      <dgm:t>
        <a:bodyPr/>
        <a:lstStyle/>
        <a:p>
          <a:endParaRPr lang="en-US"/>
        </a:p>
      </dgm:t>
    </dgm:pt>
    <dgm:pt modelId="{75122529-5BC7-4295-BA24-8D2837B6327A}">
      <dgm:prSet/>
      <dgm:spPr/>
      <dgm:t>
        <a:bodyPr/>
        <a:lstStyle/>
        <a:p>
          <a:r>
            <a:rPr lang="en-US"/>
            <a:t>It was expected from the migrant worker to pay a levy of a tribute on his/her wages to the elders of the tribe.</a:t>
          </a:r>
        </a:p>
      </dgm:t>
    </dgm:pt>
    <dgm:pt modelId="{BA7B6BC3-384B-4681-BEE0-ECB2D33C393F}" type="parTrans" cxnId="{0E011F05-AABE-488C-8F70-AC7A31EC1039}">
      <dgm:prSet/>
      <dgm:spPr/>
      <dgm:t>
        <a:bodyPr/>
        <a:lstStyle/>
        <a:p>
          <a:endParaRPr lang="en-US"/>
        </a:p>
      </dgm:t>
    </dgm:pt>
    <dgm:pt modelId="{0FE50ABF-EC27-4D5D-813F-04052BD18640}" type="sibTrans" cxnId="{0E011F05-AABE-488C-8F70-AC7A31EC1039}">
      <dgm:prSet/>
      <dgm:spPr/>
      <dgm:t>
        <a:bodyPr/>
        <a:lstStyle/>
        <a:p>
          <a:endParaRPr lang="en-US"/>
        </a:p>
      </dgm:t>
    </dgm:pt>
    <dgm:pt modelId="{E8596A1D-7072-47D7-81F7-C3B6F2A52F35}">
      <dgm:prSet/>
      <dgm:spPr/>
      <dgm:t>
        <a:bodyPr/>
        <a:lstStyle/>
        <a:p>
          <a:r>
            <a:rPr lang="en-US"/>
            <a:t>Chiefs and tribal elders ensured that members of the tribe who were involved in labor migration returned after a given period of employment. </a:t>
          </a:r>
        </a:p>
      </dgm:t>
    </dgm:pt>
    <dgm:pt modelId="{D237B3AE-F6D1-4813-AF82-E85DF41AAB5F}" type="parTrans" cxnId="{1A9E0F26-9B0B-42BA-9E78-BA702CE6787A}">
      <dgm:prSet/>
      <dgm:spPr/>
      <dgm:t>
        <a:bodyPr/>
        <a:lstStyle/>
        <a:p>
          <a:endParaRPr lang="en-US"/>
        </a:p>
      </dgm:t>
    </dgm:pt>
    <dgm:pt modelId="{DFC26F65-EBA3-4484-A61F-65649C4CB765}" type="sibTrans" cxnId="{1A9E0F26-9B0B-42BA-9E78-BA702CE6787A}">
      <dgm:prSet/>
      <dgm:spPr/>
      <dgm:t>
        <a:bodyPr/>
        <a:lstStyle/>
        <a:p>
          <a:endParaRPr lang="en-US"/>
        </a:p>
      </dgm:t>
    </dgm:pt>
    <dgm:pt modelId="{06A3CB87-2C94-4D20-A45C-9EE1F0ADA7F1}" type="pres">
      <dgm:prSet presAssocID="{FE98EEC6-9C38-4ADD-BF49-CF18BA11E7E4}" presName="linear" presStyleCnt="0">
        <dgm:presLayoutVars>
          <dgm:animLvl val="lvl"/>
          <dgm:resizeHandles val="exact"/>
        </dgm:presLayoutVars>
      </dgm:prSet>
      <dgm:spPr/>
    </dgm:pt>
    <dgm:pt modelId="{4DC90889-85FB-45A2-AE85-C24C4806482D}" type="pres">
      <dgm:prSet presAssocID="{1E16D9EB-3723-450B-BAA2-00EA240FF7DB}" presName="parentText" presStyleLbl="node1" presStyleIdx="0" presStyleCnt="5">
        <dgm:presLayoutVars>
          <dgm:chMax val="0"/>
          <dgm:bulletEnabled val="1"/>
        </dgm:presLayoutVars>
      </dgm:prSet>
      <dgm:spPr/>
    </dgm:pt>
    <dgm:pt modelId="{CBFE1190-B5EE-439F-85EC-81DA9C61342E}" type="pres">
      <dgm:prSet presAssocID="{76E2FFCF-9D1B-433E-90E4-C7E2974479A1}" presName="spacer" presStyleCnt="0"/>
      <dgm:spPr/>
    </dgm:pt>
    <dgm:pt modelId="{90D96BA9-CA78-4992-9CAE-2BF667E966EB}" type="pres">
      <dgm:prSet presAssocID="{F91C1964-06D4-444C-9AEA-E60379AADCCE}" presName="parentText" presStyleLbl="node1" presStyleIdx="1" presStyleCnt="5">
        <dgm:presLayoutVars>
          <dgm:chMax val="0"/>
          <dgm:bulletEnabled val="1"/>
        </dgm:presLayoutVars>
      </dgm:prSet>
      <dgm:spPr/>
    </dgm:pt>
    <dgm:pt modelId="{BE6D07B8-C40A-4D22-A660-EB0592B9F254}" type="pres">
      <dgm:prSet presAssocID="{4C51668F-3403-4082-97EC-8CA6015AD9E4}" presName="spacer" presStyleCnt="0"/>
      <dgm:spPr/>
    </dgm:pt>
    <dgm:pt modelId="{7CDF7079-A91A-4616-ABC2-D9EFBE8664DB}" type="pres">
      <dgm:prSet presAssocID="{52A4F924-8240-44B5-BB61-4372884895AF}" presName="parentText" presStyleLbl="node1" presStyleIdx="2" presStyleCnt="5">
        <dgm:presLayoutVars>
          <dgm:chMax val="0"/>
          <dgm:bulletEnabled val="1"/>
        </dgm:presLayoutVars>
      </dgm:prSet>
      <dgm:spPr/>
    </dgm:pt>
    <dgm:pt modelId="{6CB9C704-480B-4455-9210-6A83635B8EEF}" type="pres">
      <dgm:prSet presAssocID="{A354B3FA-4DBB-4BB9-9435-659F6BAA2F0A}" presName="spacer" presStyleCnt="0"/>
      <dgm:spPr/>
    </dgm:pt>
    <dgm:pt modelId="{E3D90338-5401-49E8-A34B-062C4ADB2495}" type="pres">
      <dgm:prSet presAssocID="{75122529-5BC7-4295-BA24-8D2837B6327A}" presName="parentText" presStyleLbl="node1" presStyleIdx="3" presStyleCnt="5">
        <dgm:presLayoutVars>
          <dgm:chMax val="0"/>
          <dgm:bulletEnabled val="1"/>
        </dgm:presLayoutVars>
      </dgm:prSet>
      <dgm:spPr/>
    </dgm:pt>
    <dgm:pt modelId="{F49B2BB0-8CDF-4ADD-942C-C8989D1B92FA}" type="pres">
      <dgm:prSet presAssocID="{0FE50ABF-EC27-4D5D-813F-04052BD18640}" presName="spacer" presStyleCnt="0"/>
      <dgm:spPr/>
    </dgm:pt>
    <dgm:pt modelId="{40E25B34-4EF2-4F81-953A-59A667CC90B7}" type="pres">
      <dgm:prSet presAssocID="{E8596A1D-7072-47D7-81F7-C3B6F2A52F35}" presName="parentText" presStyleLbl="node1" presStyleIdx="4" presStyleCnt="5">
        <dgm:presLayoutVars>
          <dgm:chMax val="0"/>
          <dgm:bulletEnabled val="1"/>
        </dgm:presLayoutVars>
      </dgm:prSet>
      <dgm:spPr/>
    </dgm:pt>
  </dgm:ptLst>
  <dgm:cxnLst>
    <dgm:cxn modelId="{0E011F05-AABE-488C-8F70-AC7A31EC1039}" srcId="{FE98EEC6-9C38-4ADD-BF49-CF18BA11E7E4}" destId="{75122529-5BC7-4295-BA24-8D2837B6327A}" srcOrd="3" destOrd="0" parTransId="{BA7B6BC3-384B-4681-BEE0-ECB2D33C393F}" sibTransId="{0FE50ABF-EC27-4D5D-813F-04052BD18640}"/>
    <dgm:cxn modelId="{6394AB0D-0EF6-4A63-BD29-549D1512A89D}" type="presOf" srcId="{52A4F924-8240-44B5-BB61-4372884895AF}" destId="{7CDF7079-A91A-4616-ABC2-D9EFBE8664DB}" srcOrd="0" destOrd="0" presId="urn:microsoft.com/office/officeart/2005/8/layout/vList2"/>
    <dgm:cxn modelId="{12B2E31B-4636-46BD-8D82-26F76226F4B3}" type="presOf" srcId="{75122529-5BC7-4295-BA24-8D2837B6327A}" destId="{E3D90338-5401-49E8-A34B-062C4ADB2495}" srcOrd="0" destOrd="0" presId="urn:microsoft.com/office/officeart/2005/8/layout/vList2"/>
    <dgm:cxn modelId="{1A9E0F26-9B0B-42BA-9E78-BA702CE6787A}" srcId="{FE98EEC6-9C38-4ADD-BF49-CF18BA11E7E4}" destId="{E8596A1D-7072-47D7-81F7-C3B6F2A52F35}" srcOrd="4" destOrd="0" parTransId="{D237B3AE-F6D1-4813-AF82-E85DF41AAB5F}" sibTransId="{DFC26F65-EBA3-4484-A61F-65649C4CB765}"/>
    <dgm:cxn modelId="{4E606A27-E88A-4F5A-B987-DC27E5FB24E0}" type="presOf" srcId="{E8596A1D-7072-47D7-81F7-C3B6F2A52F35}" destId="{40E25B34-4EF2-4F81-953A-59A667CC90B7}" srcOrd="0" destOrd="0" presId="urn:microsoft.com/office/officeart/2005/8/layout/vList2"/>
    <dgm:cxn modelId="{F1E2D22A-8533-45B9-A6C9-051A82CAB511}" srcId="{FE98EEC6-9C38-4ADD-BF49-CF18BA11E7E4}" destId="{F91C1964-06D4-444C-9AEA-E60379AADCCE}" srcOrd="1" destOrd="0" parTransId="{8F4DACD0-E256-41DB-9177-20E3C2EBDBD4}" sibTransId="{4C51668F-3403-4082-97EC-8CA6015AD9E4}"/>
    <dgm:cxn modelId="{1FB47864-A69A-4207-9CE4-17CEACAA40F2}" type="presOf" srcId="{1E16D9EB-3723-450B-BAA2-00EA240FF7DB}" destId="{4DC90889-85FB-45A2-AE85-C24C4806482D}" srcOrd="0" destOrd="0" presId="urn:microsoft.com/office/officeart/2005/8/layout/vList2"/>
    <dgm:cxn modelId="{DB74A574-507D-485B-B0DA-CE4A396F3BF1}" type="presOf" srcId="{FE98EEC6-9C38-4ADD-BF49-CF18BA11E7E4}" destId="{06A3CB87-2C94-4D20-A45C-9EE1F0ADA7F1}" srcOrd="0" destOrd="0" presId="urn:microsoft.com/office/officeart/2005/8/layout/vList2"/>
    <dgm:cxn modelId="{63E39A7C-A709-4D71-A511-76D99E95FE66}" type="presOf" srcId="{F91C1964-06D4-444C-9AEA-E60379AADCCE}" destId="{90D96BA9-CA78-4992-9CAE-2BF667E966EB}" srcOrd="0" destOrd="0" presId="urn:microsoft.com/office/officeart/2005/8/layout/vList2"/>
    <dgm:cxn modelId="{776B03AD-70FD-48B1-AB5A-89A9CB4D2115}" srcId="{FE98EEC6-9C38-4ADD-BF49-CF18BA11E7E4}" destId="{1E16D9EB-3723-450B-BAA2-00EA240FF7DB}" srcOrd="0" destOrd="0" parTransId="{862BEDFC-6ADF-43E9-B6AA-D4AF8CF36BB1}" sibTransId="{76E2FFCF-9D1B-433E-90E4-C7E2974479A1}"/>
    <dgm:cxn modelId="{CF5390EC-BCE3-4000-B08F-199753F1D167}" srcId="{FE98EEC6-9C38-4ADD-BF49-CF18BA11E7E4}" destId="{52A4F924-8240-44B5-BB61-4372884895AF}" srcOrd="2" destOrd="0" parTransId="{3810D386-C3C9-4DF1-B315-24BB1435BACE}" sibTransId="{A354B3FA-4DBB-4BB9-9435-659F6BAA2F0A}"/>
    <dgm:cxn modelId="{B5098CA2-85FB-4773-B102-49916E718B55}" type="presParOf" srcId="{06A3CB87-2C94-4D20-A45C-9EE1F0ADA7F1}" destId="{4DC90889-85FB-45A2-AE85-C24C4806482D}" srcOrd="0" destOrd="0" presId="urn:microsoft.com/office/officeart/2005/8/layout/vList2"/>
    <dgm:cxn modelId="{41294C9B-A463-41E3-A105-8732A3472714}" type="presParOf" srcId="{06A3CB87-2C94-4D20-A45C-9EE1F0ADA7F1}" destId="{CBFE1190-B5EE-439F-85EC-81DA9C61342E}" srcOrd="1" destOrd="0" presId="urn:microsoft.com/office/officeart/2005/8/layout/vList2"/>
    <dgm:cxn modelId="{933851BF-AE1D-4FB7-86A2-B84899BA654C}" type="presParOf" srcId="{06A3CB87-2C94-4D20-A45C-9EE1F0ADA7F1}" destId="{90D96BA9-CA78-4992-9CAE-2BF667E966EB}" srcOrd="2" destOrd="0" presId="urn:microsoft.com/office/officeart/2005/8/layout/vList2"/>
    <dgm:cxn modelId="{43B0B51B-96F0-402A-9C26-B21EFDCE4E61}" type="presParOf" srcId="{06A3CB87-2C94-4D20-A45C-9EE1F0ADA7F1}" destId="{BE6D07B8-C40A-4D22-A660-EB0592B9F254}" srcOrd="3" destOrd="0" presId="urn:microsoft.com/office/officeart/2005/8/layout/vList2"/>
    <dgm:cxn modelId="{46DB3DF4-8791-4731-80D4-125E5758B0EC}" type="presParOf" srcId="{06A3CB87-2C94-4D20-A45C-9EE1F0ADA7F1}" destId="{7CDF7079-A91A-4616-ABC2-D9EFBE8664DB}" srcOrd="4" destOrd="0" presId="urn:microsoft.com/office/officeart/2005/8/layout/vList2"/>
    <dgm:cxn modelId="{97FA3A58-064D-4DCB-BE40-1036E33F0D80}" type="presParOf" srcId="{06A3CB87-2C94-4D20-A45C-9EE1F0ADA7F1}" destId="{6CB9C704-480B-4455-9210-6A83635B8EEF}" srcOrd="5" destOrd="0" presId="urn:microsoft.com/office/officeart/2005/8/layout/vList2"/>
    <dgm:cxn modelId="{9B0DBBCD-3731-44C4-A868-C699CB371A82}" type="presParOf" srcId="{06A3CB87-2C94-4D20-A45C-9EE1F0ADA7F1}" destId="{E3D90338-5401-49E8-A34B-062C4ADB2495}" srcOrd="6" destOrd="0" presId="urn:microsoft.com/office/officeart/2005/8/layout/vList2"/>
    <dgm:cxn modelId="{573D6613-D354-4FE8-86C3-7C6A9A2FC0F1}" type="presParOf" srcId="{06A3CB87-2C94-4D20-A45C-9EE1F0ADA7F1}" destId="{F49B2BB0-8CDF-4ADD-942C-C8989D1B92FA}" srcOrd="7" destOrd="0" presId="urn:microsoft.com/office/officeart/2005/8/layout/vList2"/>
    <dgm:cxn modelId="{F46FBFE7-0983-431B-A5CD-C97714BECA3A}" type="presParOf" srcId="{06A3CB87-2C94-4D20-A45C-9EE1F0ADA7F1}" destId="{40E25B34-4EF2-4F81-953A-59A667CC90B7}" srcOrd="8" destOrd="0" presId="urn:microsoft.com/office/officeart/2005/8/layout/vList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14DE6F6-461B-47F0-8601-FE8A02D3AD9D}"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AE43DF02-5B6D-4187-9DE9-0479C7D8E61D}">
      <dgm:prSet/>
      <dgm:spPr/>
      <dgm:t>
        <a:bodyPr/>
        <a:lstStyle/>
        <a:p>
          <a:r>
            <a:rPr lang="en-US"/>
            <a:t>The land tenure system in African rural areas.</a:t>
          </a:r>
        </a:p>
      </dgm:t>
    </dgm:pt>
    <dgm:pt modelId="{E293CEA2-3007-4A78-89F1-74307900F5AC}" type="parTrans" cxnId="{0BEAE2F7-A4FF-4098-A592-9FCB00D18B13}">
      <dgm:prSet/>
      <dgm:spPr/>
      <dgm:t>
        <a:bodyPr/>
        <a:lstStyle/>
        <a:p>
          <a:endParaRPr lang="en-US"/>
        </a:p>
      </dgm:t>
    </dgm:pt>
    <dgm:pt modelId="{4B0B34E3-F2CF-4610-A934-F85801046F7A}" type="sibTrans" cxnId="{0BEAE2F7-A4FF-4098-A592-9FCB00D18B13}">
      <dgm:prSet/>
      <dgm:spPr/>
      <dgm:t>
        <a:bodyPr/>
        <a:lstStyle/>
        <a:p>
          <a:endParaRPr lang="en-US"/>
        </a:p>
      </dgm:t>
    </dgm:pt>
    <dgm:pt modelId="{5866D3D3-6C3F-46A6-888D-D15961E841E6}">
      <dgm:prSet/>
      <dgm:spPr/>
      <dgm:t>
        <a:bodyPr/>
        <a:lstStyle/>
        <a:p>
          <a:r>
            <a:rPr lang="en-US"/>
            <a:t>In terms of this tenure system, men are at risk of losing their land if the land is not cultivated.</a:t>
          </a:r>
        </a:p>
      </dgm:t>
    </dgm:pt>
    <dgm:pt modelId="{C41F486C-FCE7-4A63-8708-7C4387452AAB}" type="parTrans" cxnId="{7D70402C-E074-4EF1-AAB8-52985A741875}">
      <dgm:prSet/>
      <dgm:spPr/>
      <dgm:t>
        <a:bodyPr/>
        <a:lstStyle/>
        <a:p>
          <a:endParaRPr lang="en-US"/>
        </a:p>
      </dgm:t>
    </dgm:pt>
    <dgm:pt modelId="{11352664-9F8C-4326-AD94-29C06223C536}" type="sibTrans" cxnId="{7D70402C-E074-4EF1-AAB8-52985A741875}">
      <dgm:prSet/>
      <dgm:spPr/>
      <dgm:t>
        <a:bodyPr/>
        <a:lstStyle/>
        <a:p>
          <a:endParaRPr lang="en-US"/>
        </a:p>
      </dgm:t>
    </dgm:pt>
    <dgm:pt modelId="{C3D70221-2DA2-4903-8D78-DEA8FD5FB511}">
      <dgm:prSet/>
      <dgm:spPr/>
      <dgm:t>
        <a:bodyPr/>
        <a:lstStyle/>
        <a:p>
          <a:r>
            <a:rPr lang="en-US"/>
            <a:t>To retain ownership of their ancestral land, men leave their wives (and children) behind to cultivate the land while they themselves become migrant labor. </a:t>
          </a:r>
        </a:p>
      </dgm:t>
    </dgm:pt>
    <dgm:pt modelId="{A0A6B605-1950-4C96-B3B8-1724580B2519}" type="parTrans" cxnId="{8579716B-EA5E-4F5F-B66B-63D61FB40899}">
      <dgm:prSet/>
      <dgm:spPr/>
      <dgm:t>
        <a:bodyPr/>
        <a:lstStyle/>
        <a:p>
          <a:endParaRPr lang="en-US"/>
        </a:p>
      </dgm:t>
    </dgm:pt>
    <dgm:pt modelId="{D42838B4-5BCD-4FD8-ACE2-F9854852A165}" type="sibTrans" cxnId="{8579716B-EA5E-4F5F-B66B-63D61FB40899}">
      <dgm:prSet/>
      <dgm:spPr/>
      <dgm:t>
        <a:bodyPr/>
        <a:lstStyle/>
        <a:p>
          <a:endParaRPr lang="en-US"/>
        </a:p>
      </dgm:t>
    </dgm:pt>
    <dgm:pt modelId="{CC8F4108-7158-447C-89D4-EA59B3900EE1}" type="pres">
      <dgm:prSet presAssocID="{914DE6F6-461B-47F0-8601-FE8A02D3AD9D}" presName="linear" presStyleCnt="0">
        <dgm:presLayoutVars>
          <dgm:animLvl val="lvl"/>
          <dgm:resizeHandles val="exact"/>
        </dgm:presLayoutVars>
      </dgm:prSet>
      <dgm:spPr/>
    </dgm:pt>
    <dgm:pt modelId="{487013CD-1741-417C-BED0-27A55768D452}" type="pres">
      <dgm:prSet presAssocID="{AE43DF02-5B6D-4187-9DE9-0479C7D8E61D}" presName="parentText" presStyleLbl="node1" presStyleIdx="0" presStyleCnt="3">
        <dgm:presLayoutVars>
          <dgm:chMax val="0"/>
          <dgm:bulletEnabled val="1"/>
        </dgm:presLayoutVars>
      </dgm:prSet>
      <dgm:spPr/>
    </dgm:pt>
    <dgm:pt modelId="{05487126-7DF7-460A-BF85-35AD3D15AE52}" type="pres">
      <dgm:prSet presAssocID="{4B0B34E3-F2CF-4610-A934-F85801046F7A}" presName="spacer" presStyleCnt="0"/>
      <dgm:spPr/>
    </dgm:pt>
    <dgm:pt modelId="{B39133E8-C5E4-4670-9D64-232AF01B24F7}" type="pres">
      <dgm:prSet presAssocID="{5866D3D3-6C3F-46A6-888D-D15961E841E6}" presName="parentText" presStyleLbl="node1" presStyleIdx="1" presStyleCnt="3">
        <dgm:presLayoutVars>
          <dgm:chMax val="0"/>
          <dgm:bulletEnabled val="1"/>
        </dgm:presLayoutVars>
      </dgm:prSet>
      <dgm:spPr/>
    </dgm:pt>
    <dgm:pt modelId="{F3F21416-629F-488A-92A8-08F9D7FE4A8F}" type="pres">
      <dgm:prSet presAssocID="{11352664-9F8C-4326-AD94-29C06223C536}" presName="spacer" presStyleCnt="0"/>
      <dgm:spPr/>
    </dgm:pt>
    <dgm:pt modelId="{75B09328-84F8-4266-A45D-CD8CD9C2FFA7}" type="pres">
      <dgm:prSet presAssocID="{C3D70221-2DA2-4903-8D78-DEA8FD5FB511}" presName="parentText" presStyleLbl="node1" presStyleIdx="2" presStyleCnt="3">
        <dgm:presLayoutVars>
          <dgm:chMax val="0"/>
          <dgm:bulletEnabled val="1"/>
        </dgm:presLayoutVars>
      </dgm:prSet>
      <dgm:spPr/>
    </dgm:pt>
  </dgm:ptLst>
  <dgm:cxnLst>
    <dgm:cxn modelId="{7D70402C-E074-4EF1-AAB8-52985A741875}" srcId="{914DE6F6-461B-47F0-8601-FE8A02D3AD9D}" destId="{5866D3D3-6C3F-46A6-888D-D15961E841E6}" srcOrd="1" destOrd="0" parTransId="{C41F486C-FCE7-4A63-8708-7C4387452AAB}" sibTransId="{11352664-9F8C-4326-AD94-29C06223C536}"/>
    <dgm:cxn modelId="{372E2668-04CF-4DAD-BF22-9C47A09E37CB}" type="presOf" srcId="{C3D70221-2DA2-4903-8D78-DEA8FD5FB511}" destId="{75B09328-84F8-4266-A45D-CD8CD9C2FFA7}" srcOrd="0" destOrd="0" presId="urn:microsoft.com/office/officeart/2005/8/layout/vList2"/>
    <dgm:cxn modelId="{8579716B-EA5E-4F5F-B66B-63D61FB40899}" srcId="{914DE6F6-461B-47F0-8601-FE8A02D3AD9D}" destId="{C3D70221-2DA2-4903-8D78-DEA8FD5FB511}" srcOrd="2" destOrd="0" parTransId="{A0A6B605-1950-4C96-B3B8-1724580B2519}" sibTransId="{D42838B4-5BCD-4FD8-ACE2-F9854852A165}"/>
    <dgm:cxn modelId="{663B1DD7-4020-46CE-A6F9-678BFBD87537}" type="presOf" srcId="{914DE6F6-461B-47F0-8601-FE8A02D3AD9D}" destId="{CC8F4108-7158-447C-89D4-EA59B3900EE1}" srcOrd="0" destOrd="0" presId="urn:microsoft.com/office/officeart/2005/8/layout/vList2"/>
    <dgm:cxn modelId="{130A93E6-5046-47CF-84ED-35E4DEF50C25}" type="presOf" srcId="{AE43DF02-5B6D-4187-9DE9-0479C7D8E61D}" destId="{487013CD-1741-417C-BED0-27A55768D452}" srcOrd="0" destOrd="0" presId="urn:microsoft.com/office/officeart/2005/8/layout/vList2"/>
    <dgm:cxn modelId="{E4B369F3-DC4D-4783-9EBF-89F23D01C8BB}" type="presOf" srcId="{5866D3D3-6C3F-46A6-888D-D15961E841E6}" destId="{B39133E8-C5E4-4670-9D64-232AF01B24F7}" srcOrd="0" destOrd="0" presId="urn:microsoft.com/office/officeart/2005/8/layout/vList2"/>
    <dgm:cxn modelId="{0BEAE2F7-A4FF-4098-A592-9FCB00D18B13}" srcId="{914DE6F6-461B-47F0-8601-FE8A02D3AD9D}" destId="{AE43DF02-5B6D-4187-9DE9-0479C7D8E61D}" srcOrd="0" destOrd="0" parTransId="{E293CEA2-3007-4A78-89F1-74307900F5AC}" sibTransId="{4B0B34E3-F2CF-4610-A934-F85801046F7A}"/>
    <dgm:cxn modelId="{94596FBC-B53A-437C-B63C-D16EC3F76663}" type="presParOf" srcId="{CC8F4108-7158-447C-89D4-EA59B3900EE1}" destId="{487013CD-1741-417C-BED0-27A55768D452}" srcOrd="0" destOrd="0" presId="urn:microsoft.com/office/officeart/2005/8/layout/vList2"/>
    <dgm:cxn modelId="{C71F8C54-E886-4894-92F6-B6EA71EDC607}" type="presParOf" srcId="{CC8F4108-7158-447C-89D4-EA59B3900EE1}" destId="{05487126-7DF7-460A-BF85-35AD3D15AE52}" srcOrd="1" destOrd="0" presId="urn:microsoft.com/office/officeart/2005/8/layout/vList2"/>
    <dgm:cxn modelId="{ED048D0D-EC76-493A-9894-D713E118298A}" type="presParOf" srcId="{CC8F4108-7158-447C-89D4-EA59B3900EE1}" destId="{B39133E8-C5E4-4670-9D64-232AF01B24F7}" srcOrd="2" destOrd="0" presId="urn:microsoft.com/office/officeart/2005/8/layout/vList2"/>
    <dgm:cxn modelId="{40FBD960-FE27-4A2F-8059-F405E47BEF23}" type="presParOf" srcId="{CC8F4108-7158-447C-89D4-EA59B3900EE1}" destId="{F3F21416-629F-488A-92A8-08F9D7FE4A8F}" srcOrd="3" destOrd="0" presId="urn:microsoft.com/office/officeart/2005/8/layout/vList2"/>
    <dgm:cxn modelId="{73CAF0D2-C6CE-4DBF-B52F-C2D196F11B57}" type="presParOf" srcId="{CC8F4108-7158-447C-89D4-EA59B3900EE1}" destId="{75B09328-84F8-4266-A45D-CD8CD9C2FFA7}" srcOrd="4" destOrd="0" presId="urn:microsoft.com/office/officeart/2005/8/layout/vList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2476C06-617B-41AF-A60F-FAD8F7EF3851}"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D0F6D00A-3F27-4500-8523-1DDAD372F02F}">
      <dgm:prSet/>
      <dgm:spPr/>
      <dgm:t>
        <a:bodyPr/>
        <a:lstStyle/>
        <a:p>
          <a:r>
            <a:rPr lang="en-US"/>
            <a:t>The external factors refer to government policies that may have contributed to the increase in the occurrence of labor migration.</a:t>
          </a:r>
        </a:p>
      </dgm:t>
    </dgm:pt>
    <dgm:pt modelId="{9F0E61AE-7F9A-4171-8A50-99F2126B74BE}" type="parTrans" cxnId="{5C00C3B4-EF78-464B-95D2-82812ADEE4EC}">
      <dgm:prSet/>
      <dgm:spPr/>
      <dgm:t>
        <a:bodyPr/>
        <a:lstStyle/>
        <a:p>
          <a:endParaRPr lang="en-US"/>
        </a:p>
      </dgm:t>
    </dgm:pt>
    <dgm:pt modelId="{BE719E30-F47E-4092-B271-C81B13906590}" type="sibTrans" cxnId="{5C00C3B4-EF78-464B-95D2-82812ADEE4EC}">
      <dgm:prSet/>
      <dgm:spPr/>
      <dgm:t>
        <a:bodyPr/>
        <a:lstStyle/>
        <a:p>
          <a:endParaRPr lang="en-US"/>
        </a:p>
      </dgm:t>
    </dgm:pt>
    <dgm:pt modelId="{C84222F8-3EF4-4A49-8F38-8BBB4697E171}">
      <dgm:prSet/>
      <dgm:spPr/>
      <dgm:t>
        <a:bodyPr/>
        <a:lstStyle/>
        <a:p>
          <a:r>
            <a:rPr lang="en-US"/>
            <a:t>The policy that regarded African people as only temporary residents of white urban areas. </a:t>
          </a:r>
        </a:p>
      </dgm:t>
    </dgm:pt>
    <dgm:pt modelId="{B6376EB0-DE91-4BA1-BD30-D0A9AC2E3DD5}" type="parTrans" cxnId="{AC70E90E-CFC3-4E3F-9B8F-9A8999014F66}">
      <dgm:prSet/>
      <dgm:spPr/>
      <dgm:t>
        <a:bodyPr/>
        <a:lstStyle/>
        <a:p>
          <a:endParaRPr lang="en-US"/>
        </a:p>
      </dgm:t>
    </dgm:pt>
    <dgm:pt modelId="{15E3D46B-02BE-4363-BB49-58A9CBF850E2}" type="sibTrans" cxnId="{AC70E90E-CFC3-4E3F-9B8F-9A8999014F66}">
      <dgm:prSet/>
      <dgm:spPr/>
      <dgm:t>
        <a:bodyPr/>
        <a:lstStyle/>
        <a:p>
          <a:endParaRPr lang="en-US"/>
        </a:p>
      </dgm:t>
    </dgm:pt>
    <dgm:pt modelId="{C4C3A1CB-3B8A-4493-8D4E-CC809026F023}">
      <dgm:prSet/>
      <dgm:spPr/>
      <dgm:t>
        <a:bodyPr/>
        <a:lstStyle/>
        <a:p>
          <a:r>
            <a:rPr lang="en-US"/>
            <a:t>State interference in the urbanization of Africans, preventing them from establishing permanent residence in cities. </a:t>
          </a:r>
        </a:p>
      </dgm:t>
    </dgm:pt>
    <dgm:pt modelId="{0963AAB0-42BE-4A4D-9766-9EB127A5FCAA}" type="parTrans" cxnId="{62968C42-BD2F-4016-88D4-24BDE86ECA17}">
      <dgm:prSet/>
      <dgm:spPr/>
      <dgm:t>
        <a:bodyPr/>
        <a:lstStyle/>
        <a:p>
          <a:endParaRPr lang="en-US"/>
        </a:p>
      </dgm:t>
    </dgm:pt>
    <dgm:pt modelId="{D7E5569B-52A2-4CF4-A221-903FC19C8CBD}" type="sibTrans" cxnId="{62968C42-BD2F-4016-88D4-24BDE86ECA17}">
      <dgm:prSet/>
      <dgm:spPr/>
      <dgm:t>
        <a:bodyPr/>
        <a:lstStyle/>
        <a:p>
          <a:endParaRPr lang="en-US"/>
        </a:p>
      </dgm:t>
    </dgm:pt>
    <dgm:pt modelId="{7F77DF3A-1F94-49C3-8E9C-F99D31028BCD}">
      <dgm:prSet/>
      <dgm:spPr/>
      <dgm:t>
        <a:bodyPr/>
        <a:lstStyle/>
        <a:p>
          <a:r>
            <a:rPr lang="en-US"/>
            <a:t>The involvement in the migrant labor system remained one of the only ways in which rural- based African people could ensure their economic survival.</a:t>
          </a:r>
        </a:p>
      </dgm:t>
    </dgm:pt>
    <dgm:pt modelId="{A04AFFFF-1784-491A-BF1B-37CEAF335A35}" type="parTrans" cxnId="{3CC60D6A-E043-44B3-99F9-437CE6CFDCF0}">
      <dgm:prSet/>
      <dgm:spPr/>
      <dgm:t>
        <a:bodyPr/>
        <a:lstStyle/>
        <a:p>
          <a:endParaRPr lang="en-US"/>
        </a:p>
      </dgm:t>
    </dgm:pt>
    <dgm:pt modelId="{13AF93D8-D51A-41D0-9DB0-5A60FD9B2E74}" type="sibTrans" cxnId="{3CC60D6A-E043-44B3-99F9-437CE6CFDCF0}">
      <dgm:prSet/>
      <dgm:spPr/>
      <dgm:t>
        <a:bodyPr/>
        <a:lstStyle/>
        <a:p>
          <a:endParaRPr lang="en-US"/>
        </a:p>
      </dgm:t>
    </dgm:pt>
    <dgm:pt modelId="{6158E88E-42F0-44F6-A90C-B8E89D3DFF13}" type="pres">
      <dgm:prSet presAssocID="{72476C06-617B-41AF-A60F-FAD8F7EF3851}" presName="linear" presStyleCnt="0">
        <dgm:presLayoutVars>
          <dgm:animLvl val="lvl"/>
          <dgm:resizeHandles val="exact"/>
        </dgm:presLayoutVars>
      </dgm:prSet>
      <dgm:spPr/>
    </dgm:pt>
    <dgm:pt modelId="{5ACD074F-852D-49FD-998E-3470FAD72BDA}" type="pres">
      <dgm:prSet presAssocID="{D0F6D00A-3F27-4500-8523-1DDAD372F02F}" presName="parentText" presStyleLbl="node1" presStyleIdx="0" presStyleCnt="4">
        <dgm:presLayoutVars>
          <dgm:chMax val="0"/>
          <dgm:bulletEnabled val="1"/>
        </dgm:presLayoutVars>
      </dgm:prSet>
      <dgm:spPr/>
    </dgm:pt>
    <dgm:pt modelId="{1C17CDD9-3624-4560-964C-9E34981D093D}" type="pres">
      <dgm:prSet presAssocID="{BE719E30-F47E-4092-B271-C81B13906590}" presName="spacer" presStyleCnt="0"/>
      <dgm:spPr/>
    </dgm:pt>
    <dgm:pt modelId="{61B6D2AC-3BEC-486A-A664-59ED5AF46D72}" type="pres">
      <dgm:prSet presAssocID="{C84222F8-3EF4-4A49-8F38-8BBB4697E171}" presName="parentText" presStyleLbl="node1" presStyleIdx="1" presStyleCnt="4">
        <dgm:presLayoutVars>
          <dgm:chMax val="0"/>
          <dgm:bulletEnabled val="1"/>
        </dgm:presLayoutVars>
      </dgm:prSet>
      <dgm:spPr/>
    </dgm:pt>
    <dgm:pt modelId="{07DB7CBF-C647-4D7F-81EE-85513CA705EA}" type="pres">
      <dgm:prSet presAssocID="{15E3D46B-02BE-4363-BB49-58A9CBF850E2}" presName="spacer" presStyleCnt="0"/>
      <dgm:spPr/>
    </dgm:pt>
    <dgm:pt modelId="{6DDC713D-5167-4B0B-9254-391DAF8FD88F}" type="pres">
      <dgm:prSet presAssocID="{C4C3A1CB-3B8A-4493-8D4E-CC809026F023}" presName="parentText" presStyleLbl="node1" presStyleIdx="2" presStyleCnt="4">
        <dgm:presLayoutVars>
          <dgm:chMax val="0"/>
          <dgm:bulletEnabled val="1"/>
        </dgm:presLayoutVars>
      </dgm:prSet>
      <dgm:spPr/>
    </dgm:pt>
    <dgm:pt modelId="{EBBBAD39-6EE9-4530-912A-7C7EA8EACAD2}" type="pres">
      <dgm:prSet presAssocID="{D7E5569B-52A2-4CF4-A221-903FC19C8CBD}" presName="spacer" presStyleCnt="0"/>
      <dgm:spPr/>
    </dgm:pt>
    <dgm:pt modelId="{EF42DC13-D4AA-4092-B877-A986B5AFC66E}" type="pres">
      <dgm:prSet presAssocID="{7F77DF3A-1F94-49C3-8E9C-F99D31028BCD}" presName="parentText" presStyleLbl="node1" presStyleIdx="3" presStyleCnt="4">
        <dgm:presLayoutVars>
          <dgm:chMax val="0"/>
          <dgm:bulletEnabled val="1"/>
        </dgm:presLayoutVars>
      </dgm:prSet>
      <dgm:spPr/>
    </dgm:pt>
  </dgm:ptLst>
  <dgm:cxnLst>
    <dgm:cxn modelId="{AC70E90E-CFC3-4E3F-9B8F-9A8999014F66}" srcId="{72476C06-617B-41AF-A60F-FAD8F7EF3851}" destId="{C84222F8-3EF4-4A49-8F38-8BBB4697E171}" srcOrd="1" destOrd="0" parTransId="{B6376EB0-DE91-4BA1-BD30-D0A9AC2E3DD5}" sibTransId="{15E3D46B-02BE-4363-BB49-58A9CBF850E2}"/>
    <dgm:cxn modelId="{8D9EB212-53DF-434F-A2B9-16ECBA0D429A}" type="presOf" srcId="{C84222F8-3EF4-4A49-8F38-8BBB4697E171}" destId="{61B6D2AC-3BEC-486A-A664-59ED5AF46D72}" srcOrd="0" destOrd="0" presId="urn:microsoft.com/office/officeart/2005/8/layout/vList2"/>
    <dgm:cxn modelId="{50BFEF13-DA32-4216-9B21-65AF2748A51B}" type="presOf" srcId="{72476C06-617B-41AF-A60F-FAD8F7EF3851}" destId="{6158E88E-42F0-44F6-A90C-B8E89D3DFF13}" srcOrd="0" destOrd="0" presId="urn:microsoft.com/office/officeart/2005/8/layout/vList2"/>
    <dgm:cxn modelId="{B4AC8714-A89F-4F38-BBF7-8F1CB5100C48}" type="presOf" srcId="{C4C3A1CB-3B8A-4493-8D4E-CC809026F023}" destId="{6DDC713D-5167-4B0B-9254-391DAF8FD88F}" srcOrd="0" destOrd="0" presId="urn:microsoft.com/office/officeart/2005/8/layout/vList2"/>
    <dgm:cxn modelId="{A447AC25-6335-4D1E-9BC2-37CBF1D080E7}" type="presOf" srcId="{D0F6D00A-3F27-4500-8523-1DDAD372F02F}" destId="{5ACD074F-852D-49FD-998E-3470FAD72BDA}" srcOrd="0" destOrd="0" presId="urn:microsoft.com/office/officeart/2005/8/layout/vList2"/>
    <dgm:cxn modelId="{62968C42-BD2F-4016-88D4-24BDE86ECA17}" srcId="{72476C06-617B-41AF-A60F-FAD8F7EF3851}" destId="{C4C3A1CB-3B8A-4493-8D4E-CC809026F023}" srcOrd="2" destOrd="0" parTransId="{0963AAB0-42BE-4A4D-9766-9EB127A5FCAA}" sibTransId="{D7E5569B-52A2-4CF4-A221-903FC19C8CBD}"/>
    <dgm:cxn modelId="{3CC60D6A-E043-44B3-99F9-437CE6CFDCF0}" srcId="{72476C06-617B-41AF-A60F-FAD8F7EF3851}" destId="{7F77DF3A-1F94-49C3-8E9C-F99D31028BCD}" srcOrd="3" destOrd="0" parTransId="{A04AFFFF-1784-491A-BF1B-37CEAF335A35}" sibTransId="{13AF93D8-D51A-41D0-9DB0-5A60FD9B2E74}"/>
    <dgm:cxn modelId="{9A91DD89-67D0-44AC-A81C-CA03071158F2}" type="presOf" srcId="{7F77DF3A-1F94-49C3-8E9C-F99D31028BCD}" destId="{EF42DC13-D4AA-4092-B877-A986B5AFC66E}" srcOrd="0" destOrd="0" presId="urn:microsoft.com/office/officeart/2005/8/layout/vList2"/>
    <dgm:cxn modelId="{5C00C3B4-EF78-464B-95D2-82812ADEE4EC}" srcId="{72476C06-617B-41AF-A60F-FAD8F7EF3851}" destId="{D0F6D00A-3F27-4500-8523-1DDAD372F02F}" srcOrd="0" destOrd="0" parTransId="{9F0E61AE-7F9A-4171-8A50-99F2126B74BE}" sibTransId="{BE719E30-F47E-4092-B271-C81B13906590}"/>
    <dgm:cxn modelId="{5B53B98A-CADA-4399-A22C-5DC265170C34}" type="presParOf" srcId="{6158E88E-42F0-44F6-A90C-B8E89D3DFF13}" destId="{5ACD074F-852D-49FD-998E-3470FAD72BDA}" srcOrd="0" destOrd="0" presId="urn:microsoft.com/office/officeart/2005/8/layout/vList2"/>
    <dgm:cxn modelId="{0B6E7196-4F08-47F8-9D63-8E96768980F3}" type="presParOf" srcId="{6158E88E-42F0-44F6-A90C-B8E89D3DFF13}" destId="{1C17CDD9-3624-4560-964C-9E34981D093D}" srcOrd="1" destOrd="0" presId="urn:microsoft.com/office/officeart/2005/8/layout/vList2"/>
    <dgm:cxn modelId="{2427837A-6247-4D0A-AB81-B130FD27878E}" type="presParOf" srcId="{6158E88E-42F0-44F6-A90C-B8E89D3DFF13}" destId="{61B6D2AC-3BEC-486A-A664-59ED5AF46D72}" srcOrd="2" destOrd="0" presId="urn:microsoft.com/office/officeart/2005/8/layout/vList2"/>
    <dgm:cxn modelId="{C3136639-611B-4566-A253-F10578D316AD}" type="presParOf" srcId="{6158E88E-42F0-44F6-A90C-B8E89D3DFF13}" destId="{07DB7CBF-C647-4D7F-81EE-85513CA705EA}" srcOrd="3" destOrd="0" presId="urn:microsoft.com/office/officeart/2005/8/layout/vList2"/>
    <dgm:cxn modelId="{1C169A8C-9845-40F1-9AF3-C2D9FC9C787E}" type="presParOf" srcId="{6158E88E-42F0-44F6-A90C-B8E89D3DFF13}" destId="{6DDC713D-5167-4B0B-9254-391DAF8FD88F}" srcOrd="4" destOrd="0" presId="urn:microsoft.com/office/officeart/2005/8/layout/vList2"/>
    <dgm:cxn modelId="{CF6100E6-7EC4-4A0B-870A-A766B39C9751}" type="presParOf" srcId="{6158E88E-42F0-44F6-A90C-B8E89D3DFF13}" destId="{EBBBAD39-6EE9-4530-912A-7C7EA8EACAD2}" srcOrd="5" destOrd="0" presId="urn:microsoft.com/office/officeart/2005/8/layout/vList2"/>
    <dgm:cxn modelId="{42911796-B0AF-488F-A85F-30F40F067E48}" type="presParOf" srcId="{6158E88E-42F0-44F6-A90C-B8E89D3DFF13}" destId="{EF42DC13-D4AA-4092-B877-A986B5AFC66E}" srcOrd="6" destOrd="0" presId="urn:microsoft.com/office/officeart/2005/8/layout/vList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96799C8-C6A4-43FD-91D3-3D55048A3352}"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541D8035-9114-4203-8EDF-45DFE879582D}">
      <dgm:prSet/>
      <dgm:spPr/>
      <dgm:t>
        <a:bodyPr/>
        <a:lstStyle/>
        <a:p>
          <a:r>
            <a:rPr lang="en-US"/>
            <a:t>Apartheid policy of the temporariness of Africans as urban residents was embodied in the system of influx control. </a:t>
          </a:r>
        </a:p>
      </dgm:t>
    </dgm:pt>
    <dgm:pt modelId="{DD7C8ADF-D0C5-45B4-B79D-20C64B33FBF1}" type="parTrans" cxnId="{FF7DC250-D680-41EC-A412-0BEF652CE5AA}">
      <dgm:prSet/>
      <dgm:spPr/>
      <dgm:t>
        <a:bodyPr/>
        <a:lstStyle/>
        <a:p>
          <a:endParaRPr lang="en-US"/>
        </a:p>
      </dgm:t>
    </dgm:pt>
    <dgm:pt modelId="{79ACADBA-222E-4E87-927E-907750039136}" type="sibTrans" cxnId="{FF7DC250-D680-41EC-A412-0BEF652CE5AA}">
      <dgm:prSet/>
      <dgm:spPr/>
      <dgm:t>
        <a:bodyPr/>
        <a:lstStyle/>
        <a:p>
          <a:endParaRPr lang="en-US"/>
        </a:p>
      </dgm:t>
    </dgm:pt>
    <dgm:pt modelId="{E4447776-ABB3-4166-94F7-9D12E8A62E1C}">
      <dgm:prSet/>
      <dgm:spPr/>
      <dgm:t>
        <a:bodyPr/>
        <a:lstStyle/>
        <a:p>
          <a:r>
            <a:rPr lang="en-US"/>
            <a:t>The racially based 'closed-city' policy was comprized of various kinds of legislation controlling the movement of African people in South Africa. </a:t>
          </a:r>
        </a:p>
      </dgm:t>
    </dgm:pt>
    <dgm:pt modelId="{85EE677B-ABDE-4769-8532-3FCAA97A9650}" type="parTrans" cxnId="{882539DA-87B5-4BAC-803F-5ADD8EDC21A6}">
      <dgm:prSet/>
      <dgm:spPr/>
      <dgm:t>
        <a:bodyPr/>
        <a:lstStyle/>
        <a:p>
          <a:endParaRPr lang="en-US"/>
        </a:p>
      </dgm:t>
    </dgm:pt>
    <dgm:pt modelId="{60E6EEB3-AB5F-437A-92E5-5F0FB4D202CE}" type="sibTrans" cxnId="{882539DA-87B5-4BAC-803F-5ADD8EDC21A6}">
      <dgm:prSet/>
      <dgm:spPr/>
      <dgm:t>
        <a:bodyPr/>
        <a:lstStyle/>
        <a:p>
          <a:endParaRPr lang="en-US"/>
        </a:p>
      </dgm:t>
    </dgm:pt>
    <dgm:pt modelId="{DAF66B5D-B4E0-4A02-8B52-DA224FC86AA7}">
      <dgm:prSet/>
      <dgm:spPr/>
      <dgm:t>
        <a:bodyPr/>
        <a:lstStyle/>
        <a:p>
          <a:r>
            <a:rPr lang="en-US"/>
            <a:t>It become impossible for them to migrate as a family unit to the breadwinner's urban area of employment.</a:t>
          </a:r>
        </a:p>
      </dgm:t>
    </dgm:pt>
    <dgm:pt modelId="{ED984426-C58D-4996-A0C5-D93062FE1FF6}" type="parTrans" cxnId="{6D12BEFE-15FA-46B8-BB59-BDDBEC89B333}">
      <dgm:prSet/>
      <dgm:spPr/>
      <dgm:t>
        <a:bodyPr/>
        <a:lstStyle/>
        <a:p>
          <a:endParaRPr lang="en-US"/>
        </a:p>
      </dgm:t>
    </dgm:pt>
    <dgm:pt modelId="{DB7B11E8-58DA-47CC-8737-7CD38C65BA72}" type="sibTrans" cxnId="{6D12BEFE-15FA-46B8-BB59-BDDBEC89B333}">
      <dgm:prSet/>
      <dgm:spPr/>
      <dgm:t>
        <a:bodyPr/>
        <a:lstStyle/>
        <a:p>
          <a:endParaRPr lang="en-US"/>
        </a:p>
      </dgm:t>
    </dgm:pt>
    <dgm:pt modelId="{6E9B88F6-5E94-4F92-81CB-523476A094D6}">
      <dgm:prSet/>
      <dgm:spPr/>
      <dgm:t>
        <a:bodyPr/>
        <a:lstStyle/>
        <a:p>
          <a:r>
            <a:rPr lang="en-US"/>
            <a:t>The Natives (Urban Areas) Act of 1923 and the Native Laws Amendment Act of 1937, prevented African people from owning land and/or buying a house in an urban area</a:t>
          </a:r>
        </a:p>
      </dgm:t>
    </dgm:pt>
    <dgm:pt modelId="{A2683B42-98B1-4E52-929D-91C2254019E7}" type="parTrans" cxnId="{20527F00-94FB-4292-B007-6E640A5C24D5}">
      <dgm:prSet/>
      <dgm:spPr/>
      <dgm:t>
        <a:bodyPr/>
        <a:lstStyle/>
        <a:p>
          <a:endParaRPr lang="en-US"/>
        </a:p>
      </dgm:t>
    </dgm:pt>
    <dgm:pt modelId="{C2DD9F01-90AC-45B7-8DD3-208BE401ACAB}" type="sibTrans" cxnId="{20527F00-94FB-4292-B007-6E640A5C24D5}">
      <dgm:prSet/>
      <dgm:spPr/>
      <dgm:t>
        <a:bodyPr/>
        <a:lstStyle/>
        <a:p>
          <a:endParaRPr lang="en-US"/>
        </a:p>
      </dgm:t>
    </dgm:pt>
    <dgm:pt modelId="{45CB79A5-B49D-49AD-912B-EB0F9FA2566F}" type="pres">
      <dgm:prSet presAssocID="{796799C8-C6A4-43FD-91D3-3D55048A3352}" presName="linear" presStyleCnt="0">
        <dgm:presLayoutVars>
          <dgm:animLvl val="lvl"/>
          <dgm:resizeHandles val="exact"/>
        </dgm:presLayoutVars>
      </dgm:prSet>
      <dgm:spPr/>
    </dgm:pt>
    <dgm:pt modelId="{C0DF7CBE-8EC4-4AC8-B3CC-4CAA48D89E1B}" type="pres">
      <dgm:prSet presAssocID="{541D8035-9114-4203-8EDF-45DFE879582D}" presName="parentText" presStyleLbl="node1" presStyleIdx="0" presStyleCnt="4">
        <dgm:presLayoutVars>
          <dgm:chMax val="0"/>
          <dgm:bulletEnabled val="1"/>
        </dgm:presLayoutVars>
      </dgm:prSet>
      <dgm:spPr/>
    </dgm:pt>
    <dgm:pt modelId="{14C12A4B-0979-410E-90C0-C7589FCC24FE}" type="pres">
      <dgm:prSet presAssocID="{79ACADBA-222E-4E87-927E-907750039136}" presName="spacer" presStyleCnt="0"/>
      <dgm:spPr/>
    </dgm:pt>
    <dgm:pt modelId="{3F503FA5-2498-4D0E-96A4-05C245C2A262}" type="pres">
      <dgm:prSet presAssocID="{E4447776-ABB3-4166-94F7-9D12E8A62E1C}" presName="parentText" presStyleLbl="node1" presStyleIdx="1" presStyleCnt="4">
        <dgm:presLayoutVars>
          <dgm:chMax val="0"/>
          <dgm:bulletEnabled val="1"/>
        </dgm:presLayoutVars>
      </dgm:prSet>
      <dgm:spPr/>
    </dgm:pt>
    <dgm:pt modelId="{769B64F5-7386-4228-8003-FE45259B2F19}" type="pres">
      <dgm:prSet presAssocID="{60E6EEB3-AB5F-437A-92E5-5F0FB4D202CE}" presName="spacer" presStyleCnt="0"/>
      <dgm:spPr/>
    </dgm:pt>
    <dgm:pt modelId="{AA1F5A61-6C19-4DD8-8B70-F2C77281C015}" type="pres">
      <dgm:prSet presAssocID="{DAF66B5D-B4E0-4A02-8B52-DA224FC86AA7}" presName="parentText" presStyleLbl="node1" presStyleIdx="2" presStyleCnt="4">
        <dgm:presLayoutVars>
          <dgm:chMax val="0"/>
          <dgm:bulletEnabled val="1"/>
        </dgm:presLayoutVars>
      </dgm:prSet>
      <dgm:spPr/>
    </dgm:pt>
    <dgm:pt modelId="{211F35FC-A0BC-4B99-A268-BF6F073D73D6}" type="pres">
      <dgm:prSet presAssocID="{DB7B11E8-58DA-47CC-8737-7CD38C65BA72}" presName="spacer" presStyleCnt="0"/>
      <dgm:spPr/>
    </dgm:pt>
    <dgm:pt modelId="{D18C0A20-128B-4042-A6C7-4727950B7698}" type="pres">
      <dgm:prSet presAssocID="{6E9B88F6-5E94-4F92-81CB-523476A094D6}" presName="parentText" presStyleLbl="node1" presStyleIdx="3" presStyleCnt="4">
        <dgm:presLayoutVars>
          <dgm:chMax val="0"/>
          <dgm:bulletEnabled val="1"/>
        </dgm:presLayoutVars>
      </dgm:prSet>
      <dgm:spPr/>
    </dgm:pt>
  </dgm:ptLst>
  <dgm:cxnLst>
    <dgm:cxn modelId="{20527F00-94FB-4292-B007-6E640A5C24D5}" srcId="{796799C8-C6A4-43FD-91D3-3D55048A3352}" destId="{6E9B88F6-5E94-4F92-81CB-523476A094D6}" srcOrd="3" destOrd="0" parTransId="{A2683B42-98B1-4E52-929D-91C2254019E7}" sibTransId="{C2DD9F01-90AC-45B7-8DD3-208BE401ACAB}"/>
    <dgm:cxn modelId="{FF5B3303-15EF-43CD-8C3D-21E71DF12C0D}" type="presOf" srcId="{DAF66B5D-B4E0-4A02-8B52-DA224FC86AA7}" destId="{AA1F5A61-6C19-4DD8-8B70-F2C77281C015}" srcOrd="0" destOrd="0" presId="urn:microsoft.com/office/officeart/2005/8/layout/vList2"/>
    <dgm:cxn modelId="{FF7DC250-D680-41EC-A412-0BEF652CE5AA}" srcId="{796799C8-C6A4-43FD-91D3-3D55048A3352}" destId="{541D8035-9114-4203-8EDF-45DFE879582D}" srcOrd="0" destOrd="0" parTransId="{DD7C8ADF-D0C5-45B4-B79D-20C64B33FBF1}" sibTransId="{79ACADBA-222E-4E87-927E-907750039136}"/>
    <dgm:cxn modelId="{823A1277-1E62-4175-9AAD-134384979ED8}" type="presOf" srcId="{541D8035-9114-4203-8EDF-45DFE879582D}" destId="{C0DF7CBE-8EC4-4AC8-B3CC-4CAA48D89E1B}" srcOrd="0" destOrd="0" presId="urn:microsoft.com/office/officeart/2005/8/layout/vList2"/>
    <dgm:cxn modelId="{67164082-7237-4B24-A39D-ADBD89667CC8}" type="presOf" srcId="{6E9B88F6-5E94-4F92-81CB-523476A094D6}" destId="{D18C0A20-128B-4042-A6C7-4727950B7698}" srcOrd="0" destOrd="0" presId="urn:microsoft.com/office/officeart/2005/8/layout/vList2"/>
    <dgm:cxn modelId="{55C218A1-249F-4E66-8D00-DD7091D13523}" type="presOf" srcId="{E4447776-ABB3-4166-94F7-9D12E8A62E1C}" destId="{3F503FA5-2498-4D0E-96A4-05C245C2A262}" srcOrd="0" destOrd="0" presId="urn:microsoft.com/office/officeart/2005/8/layout/vList2"/>
    <dgm:cxn modelId="{8424A5B6-87C8-4DAE-B4A3-16C761BD67CA}" type="presOf" srcId="{796799C8-C6A4-43FD-91D3-3D55048A3352}" destId="{45CB79A5-B49D-49AD-912B-EB0F9FA2566F}" srcOrd="0" destOrd="0" presId="urn:microsoft.com/office/officeart/2005/8/layout/vList2"/>
    <dgm:cxn modelId="{882539DA-87B5-4BAC-803F-5ADD8EDC21A6}" srcId="{796799C8-C6A4-43FD-91D3-3D55048A3352}" destId="{E4447776-ABB3-4166-94F7-9D12E8A62E1C}" srcOrd="1" destOrd="0" parTransId="{85EE677B-ABDE-4769-8532-3FCAA97A9650}" sibTransId="{60E6EEB3-AB5F-437A-92E5-5F0FB4D202CE}"/>
    <dgm:cxn modelId="{6D12BEFE-15FA-46B8-BB59-BDDBEC89B333}" srcId="{796799C8-C6A4-43FD-91D3-3D55048A3352}" destId="{DAF66B5D-B4E0-4A02-8B52-DA224FC86AA7}" srcOrd="2" destOrd="0" parTransId="{ED984426-C58D-4996-A0C5-D93062FE1FF6}" sibTransId="{DB7B11E8-58DA-47CC-8737-7CD38C65BA72}"/>
    <dgm:cxn modelId="{34864E84-D5B8-47DF-A3A3-3E3DB9888AB0}" type="presParOf" srcId="{45CB79A5-B49D-49AD-912B-EB0F9FA2566F}" destId="{C0DF7CBE-8EC4-4AC8-B3CC-4CAA48D89E1B}" srcOrd="0" destOrd="0" presId="urn:microsoft.com/office/officeart/2005/8/layout/vList2"/>
    <dgm:cxn modelId="{D05E82BE-B30F-4FA5-B97B-58B2ADA47869}" type="presParOf" srcId="{45CB79A5-B49D-49AD-912B-EB0F9FA2566F}" destId="{14C12A4B-0979-410E-90C0-C7589FCC24FE}" srcOrd="1" destOrd="0" presId="urn:microsoft.com/office/officeart/2005/8/layout/vList2"/>
    <dgm:cxn modelId="{E9CB33C4-570D-4972-9903-204153AD2289}" type="presParOf" srcId="{45CB79A5-B49D-49AD-912B-EB0F9FA2566F}" destId="{3F503FA5-2498-4D0E-96A4-05C245C2A262}" srcOrd="2" destOrd="0" presId="urn:microsoft.com/office/officeart/2005/8/layout/vList2"/>
    <dgm:cxn modelId="{4E93265B-4927-4A85-8491-107BA7B0C120}" type="presParOf" srcId="{45CB79A5-B49D-49AD-912B-EB0F9FA2566F}" destId="{769B64F5-7386-4228-8003-FE45259B2F19}" srcOrd="3" destOrd="0" presId="urn:microsoft.com/office/officeart/2005/8/layout/vList2"/>
    <dgm:cxn modelId="{A7DA461A-9EB2-4039-B711-4F3BAE842438}" type="presParOf" srcId="{45CB79A5-B49D-49AD-912B-EB0F9FA2566F}" destId="{AA1F5A61-6C19-4DD8-8B70-F2C77281C015}" srcOrd="4" destOrd="0" presId="urn:microsoft.com/office/officeart/2005/8/layout/vList2"/>
    <dgm:cxn modelId="{1BC0CB22-CADB-4146-9A76-6520F63387D0}" type="presParOf" srcId="{45CB79A5-B49D-49AD-912B-EB0F9FA2566F}" destId="{211F35FC-A0BC-4B99-A268-BF6F073D73D6}" srcOrd="5" destOrd="0" presId="urn:microsoft.com/office/officeart/2005/8/layout/vList2"/>
    <dgm:cxn modelId="{DB69903E-01F4-4DEF-963E-1D001EACBD8E}" type="presParOf" srcId="{45CB79A5-B49D-49AD-912B-EB0F9FA2566F}" destId="{D18C0A20-128B-4042-A6C7-4727950B7698}" srcOrd="6" destOrd="0" presId="urn:microsoft.com/office/officeart/2005/8/layout/vList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6C997D2-B01D-46F8-9EDA-E45A58E698C4}"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4039DD21-A0B3-4F6D-A8C9-FCF426D7B572}">
      <dgm:prSet/>
      <dgm:spPr/>
      <dgm:t>
        <a:bodyPr/>
        <a:lstStyle/>
        <a:p>
          <a:r>
            <a:rPr lang="en-US"/>
            <a:t>The era of the 1970s was characterized by widespread political demonstrations and against the violation of human rights in South Africa.</a:t>
          </a:r>
        </a:p>
      </dgm:t>
    </dgm:pt>
    <dgm:pt modelId="{EAA1E7DD-79A8-47A4-B73C-9F284051A471}" type="parTrans" cxnId="{237E9766-2554-481A-9BA6-669523774BE3}">
      <dgm:prSet/>
      <dgm:spPr/>
      <dgm:t>
        <a:bodyPr/>
        <a:lstStyle/>
        <a:p>
          <a:endParaRPr lang="en-US"/>
        </a:p>
      </dgm:t>
    </dgm:pt>
    <dgm:pt modelId="{FADA07DA-EDEF-4893-B737-2DAD43C414C4}" type="sibTrans" cxnId="{237E9766-2554-481A-9BA6-669523774BE3}">
      <dgm:prSet/>
      <dgm:spPr/>
      <dgm:t>
        <a:bodyPr/>
        <a:lstStyle/>
        <a:p>
          <a:endParaRPr lang="en-US"/>
        </a:p>
      </dgm:t>
    </dgm:pt>
    <dgm:pt modelId="{E9FFC46E-3F28-4200-9166-4E6BDCA7AB2E}">
      <dgm:prSet/>
      <dgm:spPr/>
      <dgm:t>
        <a:bodyPr/>
        <a:lstStyle/>
        <a:p>
          <a:r>
            <a:rPr lang="en-US"/>
            <a:t>The Soweto uprising of 1976 propelled the government to change the Apartheid urban policy, provision for the permanence of the urban African population. </a:t>
          </a:r>
        </a:p>
      </dgm:t>
    </dgm:pt>
    <dgm:pt modelId="{321D3FF0-1BED-4998-AC94-B345F87B3485}" type="parTrans" cxnId="{1A4019A7-0130-404D-87EA-B8F45A5A0BAB}">
      <dgm:prSet/>
      <dgm:spPr/>
      <dgm:t>
        <a:bodyPr/>
        <a:lstStyle/>
        <a:p>
          <a:endParaRPr lang="en-US"/>
        </a:p>
      </dgm:t>
    </dgm:pt>
    <dgm:pt modelId="{D41615F1-57C7-4433-AC91-EA9A0380FF3D}" type="sibTrans" cxnId="{1A4019A7-0130-404D-87EA-B8F45A5A0BAB}">
      <dgm:prSet/>
      <dgm:spPr/>
      <dgm:t>
        <a:bodyPr/>
        <a:lstStyle/>
        <a:p>
          <a:endParaRPr lang="en-US"/>
        </a:p>
      </dgm:t>
    </dgm:pt>
    <dgm:pt modelId="{427E3D40-DF79-4A54-86C3-540CC579B12A}" type="pres">
      <dgm:prSet presAssocID="{26C997D2-B01D-46F8-9EDA-E45A58E698C4}" presName="linear" presStyleCnt="0">
        <dgm:presLayoutVars>
          <dgm:animLvl val="lvl"/>
          <dgm:resizeHandles val="exact"/>
        </dgm:presLayoutVars>
      </dgm:prSet>
      <dgm:spPr/>
    </dgm:pt>
    <dgm:pt modelId="{9293B8B5-B94C-4441-B0E8-70A992F686AC}" type="pres">
      <dgm:prSet presAssocID="{4039DD21-A0B3-4F6D-A8C9-FCF426D7B572}" presName="parentText" presStyleLbl="node1" presStyleIdx="0" presStyleCnt="2">
        <dgm:presLayoutVars>
          <dgm:chMax val="0"/>
          <dgm:bulletEnabled val="1"/>
        </dgm:presLayoutVars>
      </dgm:prSet>
      <dgm:spPr/>
    </dgm:pt>
    <dgm:pt modelId="{4AAF5D9C-2610-4358-A301-69A2E5EFC093}" type="pres">
      <dgm:prSet presAssocID="{FADA07DA-EDEF-4893-B737-2DAD43C414C4}" presName="spacer" presStyleCnt="0"/>
      <dgm:spPr/>
    </dgm:pt>
    <dgm:pt modelId="{374213BD-3965-4758-BF20-1BEFC047C7E8}" type="pres">
      <dgm:prSet presAssocID="{E9FFC46E-3F28-4200-9166-4E6BDCA7AB2E}" presName="parentText" presStyleLbl="node1" presStyleIdx="1" presStyleCnt="2">
        <dgm:presLayoutVars>
          <dgm:chMax val="0"/>
          <dgm:bulletEnabled val="1"/>
        </dgm:presLayoutVars>
      </dgm:prSet>
      <dgm:spPr/>
    </dgm:pt>
  </dgm:ptLst>
  <dgm:cxnLst>
    <dgm:cxn modelId="{237E9766-2554-481A-9BA6-669523774BE3}" srcId="{26C997D2-B01D-46F8-9EDA-E45A58E698C4}" destId="{4039DD21-A0B3-4F6D-A8C9-FCF426D7B572}" srcOrd="0" destOrd="0" parTransId="{EAA1E7DD-79A8-47A4-B73C-9F284051A471}" sibTransId="{FADA07DA-EDEF-4893-B737-2DAD43C414C4}"/>
    <dgm:cxn modelId="{EA288252-358A-4D07-B645-907EF98C4D20}" type="presOf" srcId="{4039DD21-A0B3-4F6D-A8C9-FCF426D7B572}" destId="{9293B8B5-B94C-4441-B0E8-70A992F686AC}" srcOrd="0" destOrd="0" presId="urn:microsoft.com/office/officeart/2005/8/layout/vList2"/>
    <dgm:cxn modelId="{1034E28A-2752-4B63-A9BC-65DABD3B8C23}" type="presOf" srcId="{26C997D2-B01D-46F8-9EDA-E45A58E698C4}" destId="{427E3D40-DF79-4A54-86C3-540CC579B12A}" srcOrd="0" destOrd="0" presId="urn:microsoft.com/office/officeart/2005/8/layout/vList2"/>
    <dgm:cxn modelId="{1A4019A7-0130-404D-87EA-B8F45A5A0BAB}" srcId="{26C997D2-B01D-46F8-9EDA-E45A58E698C4}" destId="{E9FFC46E-3F28-4200-9166-4E6BDCA7AB2E}" srcOrd="1" destOrd="0" parTransId="{321D3FF0-1BED-4998-AC94-B345F87B3485}" sibTransId="{D41615F1-57C7-4433-AC91-EA9A0380FF3D}"/>
    <dgm:cxn modelId="{BBE8CEC0-2454-45A9-9766-B2E78EF51465}" type="presOf" srcId="{E9FFC46E-3F28-4200-9166-4E6BDCA7AB2E}" destId="{374213BD-3965-4758-BF20-1BEFC047C7E8}" srcOrd="0" destOrd="0" presId="urn:microsoft.com/office/officeart/2005/8/layout/vList2"/>
    <dgm:cxn modelId="{50983C38-E5B0-49CB-80CA-F1DD319EB9A5}" type="presParOf" srcId="{427E3D40-DF79-4A54-86C3-540CC579B12A}" destId="{9293B8B5-B94C-4441-B0E8-70A992F686AC}" srcOrd="0" destOrd="0" presId="urn:microsoft.com/office/officeart/2005/8/layout/vList2"/>
    <dgm:cxn modelId="{8B4DF54E-434E-4F27-9450-804550DAC5E3}" type="presParOf" srcId="{427E3D40-DF79-4A54-86C3-540CC579B12A}" destId="{4AAF5D9C-2610-4358-A301-69A2E5EFC093}" srcOrd="1" destOrd="0" presId="urn:microsoft.com/office/officeart/2005/8/layout/vList2"/>
    <dgm:cxn modelId="{98B8CB9B-340A-42DF-A678-299C5F2B0A20}" type="presParOf" srcId="{427E3D40-DF79-4A54-86C3-540CC579B12A}" destId="{374213BD-3965-4758-BF20-1BEFC047C7E8}" srcOrd="2" destOrd="0" presId="urn:microsoft.com/office/officeart/2005/8/layout/vList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42E464-2C7C-4F5E-B4D2-B39925F4B0CF}">
      <dsp:nvSpPr>
        <dsp:cNvPr id="0" name=""/>
        <dsp:cNvSpPr/>
      </dsp:nvSpPr>
      <dsp:spPr>
        <a:xfrm>
          <a:off x="0" y="0"/>
          <a:ext cx="5188624"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9170154-0D89-44F7-9D22-15A0127F9089}">
      <dsp:nvSpPr>
        <dsp:cNvPr id="0" name=""/>
        <dsp:cNvSpPr/>
      </dsp:nvSpPr>
      <dsp:spPr>
        <a:xfrm>
          <a:off x="0" y="0"/>
          <a:ext cx="5188624" cy="7856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a:t>Up until 1870 subsistence agriculture was the predominant economic feature in South Africa. </a:t>
          </a:r>
        </a:p>
      </dsp:txBody>
      <dsp:txXfrm>
        <a:off x="0" y="0"/>
        <a:ext cx="5188624" cy="785688"/>
      </dsp:txXfrm>
    </dsp:sp>
    <dsp:sp modelId="{F7313D20-D6A8-47FA-A134-FEA2857E4CD1}">
      <dsp:nvSpPr>
        <dsp:cNvPr id="0" name=""/>
        <dsp:cNvSpPr/>
      </dsp:nvSpPr>
      <dsp:spPr>
        <a:xfrm>
          <a:off x="0" y="785688"/>
          <a:ext cx="5188624"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F023AA7-0650-49C2-A36C-276B217E5BDA}">
      <dsp:nvSpPr>
        <dsp:cNvPr id="0" name=""/>
        <dsp:cNvSpPr/>
      </dsp:nvSpPr>
      <dsp:spPr>
        <a:xfrm>
          <a:off x="0" y="785688"/>
          <a:ext cx="5188624" cy="7856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a:t>The discovery of diamonds in 1867 and gold in 1886, bringing about not only an economic explosion but also initiating an era of political and social transformation. </a:t>
          </a:r>
        </a:p>
      </dsp:txBody>
      <dsp:txXfrm>
        <a:off x="0" y="785688"/>
        <a:ext cx="5188624" cy="785688"/>
      </dsp:txXfrm>
    </dsp:sp>
    <dsp:sp modelId="{4AF1B676-5354-4585-A836-E9EA34BDFC4B}">
      <dsp:nvSpPr>
        <dsp:cNvPr id="0" name=""/>
        <dsp:cNvSpPr/>
      </dsp:nvSpPr>
      <dsp:spPr>
        <a:xfrm>
          <a:off x="0" y="1571376"/>
          <a:ext cx="5188624"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AF986014-8610-49A0-8780-7FDB335DAB93}">
      <dsp:nvSpPr>
        <dsp:cNvPr id="0" name=""/>
        <dsp:cNvSpPr/>
      </dsp:nvSpPr>
      <dsp:spPr>
        <a:xfrm>
          <a:off x="0" y="1571376"/>
          <a:ext cx="5188624" cy="7856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Economic activities especially in terms of the growing mining and secondary industry sectors and commercialized agriculture led to an increasing demand for cheap labor. </a:t>
          </a:r>
        </a:p>
      </dsp:txBody>
      <dsp:txXfrm>
        <a:off x="0" y="1571376"/>
        <a:ext cx="5188624" cy="785688"/>
      </dsp:txXfrm>
    </dsp:sp>
    <dsp:sp modelId="{A9398AD6-4D6E-4B39-AAF1-AA9850F55A5F}">
      <dsp:nvSpPr>
        <dsp:cNvPr id="0" name=""/>
        <dsp:cNvSpPr/>
      </dsp:nvSpPr>
      <dsp:spPr>
        <a:xfrm>
          <a:off x="0" y="2357064"/>
          <a:ext cx="5188624"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4AEC002C-6516-4CA6-93A2-D6E840F10B27}">
      <dsp:nvSpPr>
        <dsp:cNvPr id="0" name=""/>
        <dsp:cNvSpPr/>
      </dsp:nvSpPr>
      <dsp:spPr>
        <a:xfrm>
          <a:off x="0" y="2357064"/>
          <a:ext cx="5188624" cy="7856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This process was accompanied by the incidence of widespread urbanization</a:t>
          </a:r>
        </a:p>
      </dsp:txBody>
      <dsp:txXfrm>
        <a:off x="0" y="2357064"/>
        <a:ext cx="5188624" cy="7856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87A1F8-39B5-438C-9444-24BB796DFEDD}">
      <dsp:nvSpPr>
        <dsp:cNvPr id="0" name=""/>
        <dsp:cNvSpPr/>
      </dsp:nvSpPr>
      <dsp:spPr>
        <a:xfrm>
          <a:off x="0" y="1947"/>
          <a:ext cx="10220877"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1396F9-F6A9-49ED-9AA1-A1628B203DC5}">
      <dsp:nvSpPr>
        <dsp:cNvPr id="0" name=""/>
        <dsp:cNvSpPr/>
      </dsp:nvSpPr>
      <dsp:spPr>
        <a:xfrm>
          <a:off x="0" y="1947"/>
          <a:ext cx="10220877" cy="1328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endParaRPr lang="en-US" sz="1800" kern="1200" dirty="0"/>
        </a:p>
        <a:p>
          <a:pPr marL="0" lvl="0" indent="0" algn="l" defTabSz="800100">
            <a:lnSpc>
              <a:spcPct val="90000"/>
            </a:lnSpc>
            <a:spcBef>
              <a:spcPct val="0"/>
            </a:spcBef>
            <a:spcAft>
              <a:spcPct val="35000"/>
            </a:spcAft>
            <a:buNone/>
          </a:pPr>
          <a:r>
            <a:rPr lang="en-US" sz="1800" kern="1200" dirty="0"/>
            <a:t> </a:t>
          </a:r>
          <a:r>
            <a:rPr lang="en-US" sz="2000" kern="1200" dirty="0"/>
            <a:t>White people in South Africa held the monopoly on political power.</a:t>
          </a:r>
        </a:p>
      </dsp:txBody>
      <dsp:txXfrm>
        <a:off x="0" y="1947"/>
        <a:ext cx="10220877" cy="1328027"/>
      </dsp:txXfrm>
    </dsp:sp>
    <dsp:sp modelId="{43BD5147-6CF6-4C55-8EB3-AAFA78F8D02B}">
      <dsp:nvSpPr>
        <dsp:cNvPr id="0" name=""/>
        <dsp:cNvSpPr/>
      </dsp:nvSpPr>
      <dsp:spPr>
        <a:xfrm>
          <a:off x="0" y="1329975"/>
          <a:ext cx="10220877" cy="0"/>
        </a:xfrm>
        <a:prstGeom prst="line">
          <a:avLst/>
        </a:prstGeom>
        <a:solidFill>
          <a:schemeClr val="accent2">
            <a:hueOff val="953895"/>
            <a:satOff val="-21764"/>
            <a:lumOff val="8039"/>
            <a:alphaOff val="0"/>
          </a:schemeClr>
        </a:solidFill>
        <a:ln w="12700" cap="flat" cmpd="sng" algn="ctr">
          <a:solidFill>
            <a:schemeClr val="accent2">
              <a:hueOff val="953895"/>
              <a:satOff val="-21764"/>
              <a:lumOff val="803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B1DB56-F93E-43CB-99B4-B8FB19197C71}">
      <dsp:nvSpPr>
        <dsp:cNvPr id="0" name=""/>
        <dsp:cNvSpPr/>
      </dsp:nvSpPr>
      <dsp:spPr>
        <a:xfrm>
          <a:off x="0" y="1329975"/>
          <a:ext cx="10220877" cy="1328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150000"/>
            </a:lnSpc>
            <a:spcBef>
              <a:spcPct val="0"/>
            </a:spcBef>
            <a:spcAft>
              <a:spcPct val="35000"/>
            </a:spcAft>
            <a:buNone/>
          </a:pPr>
          <a:r>
            <a:rPr lang="en-US" sz="2000" kern="1200" dirty="0"/>
            <a:t>Ownership of land was organized in terms of racial classification which led to the division between so-called platteland farms owned by white people and the rural reserves owned by African people</a:t>
          </a:r>
        </a:p>
      </dsp:txBody>
      <dsp:txXfrm>
        <a:off x="0" y="1329975"/>
        <a:ext cx="10220877" cy="1328027"/>
      </dsp:txXfrm>
    </dsp:sp>
    <dsp:sp modelId="{08A3748F-89DE-4F0E-8632-2C21A288EC7F}">
      <dsp:nvSpPr>
        <dsp:cNvPr id="0" name=""/>
        <dsp:cNvSpPr/>
      </dsp:nvSpPr>
      <dsp:spPr>
        <a:xfrm>
          <a:off x="0" y="2658002"/>
          <a:ext cx="10220877" cy="0"/>
        </a:xfrm>
        <a:prstGeom prst="line">
          <a:avLst/>
        </a:prstGeom>
        <a:solidFill>
          <a:schemeClr val="accent2">
            <a:hueOff val="1907789"/>
            <a:satOff val="-43528"/>
            <a:lumOff val="16079"/>
            <a:alphaOff val="0"/>
          </a:schemeClr>
        </a:solidFill>
        <a:ln w="12700" cap="flat" cmpd="sng" algn="ctr">
          <a:solidFill>
            <a:schemeClr val="accent2">
              <a:hueOff val="1907789"/>
              <a:satOff val="-43528"/>
              <a:lumOff val="1607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500E7B-F65F-4D17-9321-46EC48426D22}">
      <dsp:nvSpPr>
        <dsp:cNvPr id="0" name=""/>
        <dsp:cNvSpPr/>
      </dsp:nvSpPr>
      <dsp:spPr>
        <a:xfrm>
          <a:off x="0" y="2658002"/>
          <a:ext cx="10220877" cy="1328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0030" tIns="240030" rIns="240030" bIns="240030" numCol="1" spcCol="1270" anchor="t" anchorCtr="0">
          <a:noAutofit/>
        </a:bodyPr>
        <a:lstStyle/>
        <a:p>
          <a:pPr marL="0" lvl="0" indent="0" algn="l" defTabSz="2800350">
            <a:lnSpc>
              <a:spcPct val="90000"/>
            </a:lnSpc>
            <a:spcBef>
              <a:spcPct val="0"/>
            </a:spcBef>
            <a:spcAft>
              <a:spcPct val="35000"/>
            </a:spcAft>
            <a:buNone/>
          </a:pPr>
          <a:endParaRPr lang="en-US" sz="6300" kern="1200" dirty="0"/>
        </a:p>
      </dsp:txBody>
      <dsp:txXfrm>
        <a:off x="0" y="2658002"/>
        <a:ext cx="10220877" cy="13280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BE014A-EBF0-4184-8EEA-5DDC0FFB680C}">
      <dsp:nvSpPr>
        <dsp:cNvPr id="0" name=""/>
        <dsp:cNvSpPr/>
      </dsp:nvSpPr>
      <dsp:spPr>
        <a:xfrm>
          <a:off x="0" y="1766"/>
          <a:ext cx="1005839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DFDAAE-6EE5-4428-8016-50E7E3244240}">
      <dsp:nvSpPr>
        <dsp:cNvPr id="0" name=""/>
        <dsp:cNvSpPr/>
      </dsp:nvSpPr>
      <dsp:spPr>
        <a:xfrm>
          <a:off x="0" y="1766"/>
          <a:ext cx="10058399" cy="1204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b="0" i="0" kern="1200" baseline="0" dirty="0"/>
            <a:t>The largest component of the unskilled labor force destined for the expanding mining and secondary industries</a:t>
          </a:r>
          <a:endParaRPr lang="en-US" sz="2600" kern="1200" dirty="0"/>
        </a:p>
      </dsp:txBody>
      <dsp:txXfrm>
        <a:off x="0" y="1766"/>
        <a:ext cx="10058399" cy="1204770"/>
      </dsp:txXfrm>
    </dsp:sp>
    <dsp:sp modelId="{5BD77A39-FAD8-4085-A3EF-1661CA54637D}">
      <dsp:nvSpPr>
        <dsp:cNvPr id="0" name=""/>
        <dsp:cNvSpPr/>
      </dsp:nvSpPr>
      <dsp:spPr>
        <a:xfrm>
          <a:off x="0" y="1206537"/>
          <a:ext cx="10058399" cy="0"/>
        </a:xfrm>
        <a:prstGeom prst="line">
          <a:avLst/>
        </a:prstGeom>
        <a:solidFill>
          <a:schemeClr val="accent2">
            <a:hueOff val="953895"/>
            <a:satOff val="-21764"/>
            <a:lumOff val="8039"/>
            <a:alphaOff val="0"/>
          </a:schemeClr>
        </a:solidFill>
        <a:ln w="12700" cap="flat" cmpd="sng" algn="ctr">
          <a:solidFill>
            <a:schemeClr val="accent2">
              <a:hueOff val="953895"/>
              <a:satOff val="-21764"/>
              <a:lumOff val="803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8EEDDD-C8D3-4E68-B1B5-657A5C2B3B69}">
      <dsp:nvSpPr>
        <dsp:cNvPr id="0" name=""/>
        <dsp:cNvSpPr/>
      </dsp:nvSpPr>
      <dsp:spPr>
        <a:xfrm>
          <a:off x="0" y="1206537"/>
          <a:ext cx="10058399" cy="1204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Most workers did not migrate permanently to the urban areas of employment but became involved in the migrant labor system. </a:t>
          </a:r>
        </a:p>
      </dsp:txBody>
      <dsp:txXfrm>
        <a:off x="0" y="1206537"/>
        <a:ext cx="10058399" cy="1204770"/>
      </dsp:txXfrm>
    </dsp:sp>
    <dsp:sp modelId="{234C7B33-6F2B-4245-9B67-C71B17932799}">
      <dsp:nvSpPr>
        <dsp:cNvPr id="0" name=""/>
        <dsp:cNvSpPr/>
      </dsp:nvSpPr>
      <dsp:spPr>
        <a:xfrm>
          <a:off x="0" y="2411307"/>
          <a:ext cx="10058399" cy="0"/>
        </a:xfrm>
        <a:prstGeom prst="line">
          <a:avLst/>
        </a:prstGeom>
        <a:solidFill>
          <a:schemeClr val="accent2">
            <a:hueOff val="1907789"/>
            <a:satOff val="-43528"/>
            <a:lumOff val="16079"/>
            <a:alphaOff val="0"/>
          </a:schemeClr>
        </a:solidFill>
        <a:ln w="12700" cap="flat" cmpd="sng" algn="ctr">
          <a:solidFill>
            <a:schemeClr val="accent2">
              <a:hueOff val="1907789"/>
              <a:satOff val="-43528"/>
              <a:lumOff val="1607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63A6C4-1B40-47DF-AA21-291656FE66E1}">
      <dsp:nvSpPr>
        <dsp:cNvPr id="0" name=""/>
        <dsp:cNvSpPr/>
      </dsp:nvSpPr>
      <dsp:spPr>
        <a:xfrm>
          <a:off x="0" y="2411307"/>
          <a:ext cx="10058399" cy="1204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This system is  one of the most distinctive features of economic development the past 150 years. </a:t>
          </a:r>
        </a:p>
      </dsp:txBody>
      <dsp:txXfrm>
        <a:off x="0" y="2411307"/>
        <a:ext cx="10058399" cy="12047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EE62F2-B90C-4609-969D-926020B1A09F}">
      <dsp:nvSpPr>
        <dsp:cNvPr id="0" name=""/>
        <dsp:cNvSpPr/>
      </dsp:nvSpPr>
      <dsp:spPr>
        <a:xfrm>
          <a:off x="0" y="1766"/>
          <a:ext cx="1005839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8473B0-3009-4987-AD91-C1C067073E3E}">
      <dsp:nvSpPr>
        <dsp:cNvPr id="0" name=""/>
        <dsp:cNvSpPr/>
      </dsp:nvSpPr>
      <dsp:spPr>
        <a:xfrm>
          <a:off x="0" y="1766"/>
          <a:ext cx="10058399" cy="1204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Farming illegal and thus placing restrictions on the farming activities of African people, that ultimately led to the collapse of African agricultural. </a:t>
          </a:r>
        </a:p>
      </dsp:txBody>
      <dsp:txXfrm>
        <a:off x="0" y="1766"/>
        <a:ext cx="10058399" cy="1204770"/>
      </dsp:txXfrm>
    </dsp:sp>
    <dsp:sp modelId="{4700D008-8E0D-4DCA-AE2C-5B8E6DC41226}">
      <dsp:nvSpPr>
        <dsp:cNvPr id="0" name=""/>
        <dsp:cNvSpPr/>
      </dsp:nvSpPr>
      <dsp:spPr>
        <a:xfrm>
          <a:off x="0" y="1206537"/>
          <a:ext cx="10058399"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7429F3-7232-43BC-B2D9-A197FD7E4250}">
      <dsp:nvSpPr>
        <dsp:cNvPr id="0" name=""/>
        <dsp:cNvSpPr/>
      </dsp:nvSpPr>
      <dsp:spPr>
        <a:xfrm>
          <a:off x="0" y="1206537"/>
          <a:ext cx="10058399" cy="1204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Poverty in rural areas for instance played an important role in encouraging people to become involved in labor migration. </a:t>
          </a:r>
        </a:p>
      </dsp:txBody>
      <dsp:txXfrm>
        <a:off x="0" y="1206537"/>
        <a:ext cx="10058399" cy="1204770"/>
      </dsp:txXfrm>
    </dsp:sp>
    <dsp:sp modelId="{0CBA6F6B-D94B-48BC-8F1F-2DCC7190BD49}">
      <dsp:nvSpPr>
        <dsp:cNvPr id="0" name=""/>
        <dsp:cNvSpPr/>
      </dsp:nvSpPr>
      <dsp:spPr>
        <a:xfrm>
          <a:off x="0" y="2411307"/>
          <a:ext cx="10058399"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BCEF38-05F6-4745-95FF-7AFF13F33F26}">
      <dsp:nvSpPr>
        <dsp:cNvPr id="0" name=""/>
        <dsp:cNvSpPr/>
      </dsp:nvSpPr>
      <dsp:spPr>
        <a:xfrm>
          <a:off x="0" y="2411307"/>
          <a:ext cx="10058399" cy="1204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Cattle diseases and droughts  'forced' men to seek employment in the South African mining industry. </a:t>
          </a:r>
        </a:p>
      </dsp:txBody>
      <dsp:txXfrm>
        <a:off x="0" y="2411307"/>
        <a:ext cx="10058399" cy="120477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C90889-85FB-45A2-AE85-C24C4806482D}">
      <dsp:nvSpPr>
        <dsp:cNvPr id="0" name=""/>
        <dsp:cNvSpPr/>
      </dsp:nvSpPr>
      <dsp:spPr>
        <a:xfrm>
          <a:off x="0" y="38085"/>
          <a:ext cx="5141912" cy="103161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There are two categories of reasons for the oscillating nature labor migration. </a:t>
          </a:r>
        </a:p>
      </dsp:txBody>
      <dsp:txXfrm>
        <a:off x="50359" y="88444"/>
        <a:ext cx="5041194" cy="930892"/>
      </dsp:txXfrm>
    </dsp:sp>
    <dsp:sp modelId="{90D96BA9-CA78-4992-9CAE-2BF667E966EB}">
      <dsp:nvSpPr>
        <dsp:cNvPr id="0" name=""/>
        <dsp:cNvSpPr/>
      </dsp:nvSpPr>
      <dsp:spPr>
        <a:xfrm>
          <a:off x="0" y="1112896"/>
          <a:ext cx="5141912" cy="1031610"/>
        </a:xfrm>
        <a:prstGeom prst="roundRect">
          <a:avLst/>
        </a:prstGeom>
        <a:solidFill>
          <a:schemeClr val="accent2">
            <a:hueOff val="476947"/>
            <a:satOff val="-10882"/>
            <a:lumOff val="402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a:t>Internal and external factors</a:t>
          </a:r>
          <a:endParaRPr lang="en-US" sz="1500" kern="1200"/>
        </a:p>
      </dsp:txBody>
      <dsp:txXfrm>
        <a:off x="50359" y="1163255"/>
        <a:ext cx="5041194" cy="930892"/>
      </dsp:txXfrm>
    </dsp:sp>
    <dsp:sp modelId="{7CDF7079-A91A-4616-ABC2-D9EFBE8664DB}">
      <dsp:nvSpPr>
        <dsp:cNvPr id="0" name=""/>
        <dsp:cNvSpPr/>
      </dsp:nvSpPr>
      <dsp:spPr>
        <a:xfrm>
          <a:off x="0" y="2187707"/>
          <a:ext cx="5141912" cy="1031610"/>
        </a:xfrm>
        <a:prstGeom prst="roundRect">
          <a:avLst/>
        </a:prstGeom>
        <a:solidFill>
          <a:schemeClr val="accent2">
            <a:hueOff val="953895"/>
            <a:satOff val="-21764"/>
            <a:lumOff val="803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a:t>The internal factors </a:t>
          </a:r>
          <a:r>
            <a:rPr lang="en-US" sz="1500" kern="1200"/>
            <a:t>refer to those factors internal to the precolonial African societies that may have had an impact in motivating people to become migrant laborers.</a:t>
          </a:r>
        </a:p>
      </dsp:txBody>
      <dsp:txXfrm>
        <a:off x="50359" y="2238066"/>
        <a:ext cx="5041194" cy="930892"/>
      </dsp:txXfrm>
    </dsp:sp>
    <dsp:sp modelId="{E3D90338-5401-49E8-A34B-062C4ADB2495}">
      <dsp:nvSpPr>
        <dsp:cNvPr id="0" name=""/>
        <dsp:cNvSpPr/>
      </dsp:nvSpPr>
      <dsp:spPr>
        <a:xfrm>
          <a:off x="0" y="3262517"/>
          <a:ext cx="5141912" cy="1031610"/>
        </a:xfrm>
        <a:prstGeom prst="roundRect">
          <a:avLst/>
        </a:prstGeom>
        <a:solidFill>
          <a:schemeClr val="accent2">
            <a:hueOff val="1430842"/>
            <a:satOff val="-32646"/>
            <a:lumOff val="1205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It was expected from the migrant worker to pay a levy of a tribute on his/her wages to the elders of the tribe.</a:t>
          </a:r>
        </a:p>
      </dsp:txBody>
      <dsp:txXfrm>
        <a:off x="50359" y="3312876"/>
        <a:ext cx="5041194" cy="930892"/>
      </dsp:txXfrm>
    </dsp:sp>
    <dsp:sp modelId="{40E25B34-4EF2-4F81-953A-59A667CC90B7}">
      <dsp:nvSpPr>
        <dsp:cNvPr id="0" name=""/>
        <dsp:cNvSpPr/>
      </dsp:nvSpPr>
      <dsp:spPr>
        <a:xfrm>
          <a:off x="0" y="4337328"/>
          <a:ext cx="5141912" cy="1031610"/>
        </a:xfrm>
        <a:prstGeom prst="roundRect">
          <a:avLst/>
        </a:prstGeom>
        <a:solidFill>
          <a:schemeClr val="accent2">
            <a:hueOff val="1907789"/>
            <a:satOff val="-43528"/>
            <a:lumOff val="1607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Chiefs and tribal elders ensured that members of the tribe who were involved in labor migration returned after a given period of employment. </a:t>
          </a:r>
        </a:p>
      </dsp:txBody>
      <dsp:txXfrm>
        <a:off x="50359" y="4387687"/>
        <a:ext cx="5041194" cy="93089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7013CD-1741-417C-BED0-27A55768D452}">
      <dsp:nvSpPr>
        <dsp:cNvPr id="0" name=""/>
        <dsp:cNvSpPr/>
      </dsp:nvSpPr>
      <dsp:spPr>
        <a:xfrm>
          <a:off x="0" y="30070"/>
          <a:ext cx="5141912" cy="174197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The land tenure system in African rural areas.</a:t>
          </a:r>
        </a:p>
      </dsp:txBody>
      <dsp:txXfrm>
        <a:off x="85036" y="115106"/>
        <a:ext cx="4971840" cy="1571902"/>
      </dsp:txXfrm>
    </dsp:sp>
    <dsp:sp modelId="{B39133E8-C5E4-4670-9D64-232AF01B24F7}">
      <dsp:nvSpPr>
        <dsp:cNvPr id="0" name=""/>
        <dsp:cNvSpPr/>
      </dsp:nvSpPr>
      <dsp:spPr>
        <a:xfrm>
          <a:off x="0" y="1832525"/>
          <a:ext cx="5141912" cy="1741974"/>
        </a:xfrm>
        <a:prstGeom prst="roundRect">
          <a:avLst/>
        </a:prstGeom>
        <a:solidFill>
          <a:schemeClr val="accent2">
            <a:hueOff val="953895"/>
            <a:satOff val="-21764"/>
            <a:lumOff val="803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In terms of this tenure system, men are at risk of losing their land if the land is not cultivated.</a:t>
          </a:r>
        </a:p>
      </dsp:txBody>
      <dsp:txXfrm>
        <a:off x="85036" y="1917561"/>
        <a:ext cx="4971840" cy="1571902"/>
      </dsp:txXfrm>
    </dsp:sp>
    <dsp:sp modelId="{75B09328-84F8-4266-A45D-CD8CD9C2FFA7}">
      <dsp:nvSpPr>
        <dsp:cNvPr id="0" name=""/>
        <dsp:cNvSpPr/>
      </dsp:nvSpPr>
      <dsp:spPr>
        <a:xfrm>
          <a:off x="0" y="3634979"/>
          <a:ext cx="5141912" cy="1741974"/>
        </a:xfrm>
        <a:prstGeom prst="roundRect">
          <a:avLst/>
        </a:prstGeom>
        <a:solidFill>
          <a:schemeClr val="accent2">
            <a:hueOff val="1907789"/>
            <a:satOff val="-43528"/>
            <a:lumOff val="1607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To retain ownership of their ancestral land, men leave their wives (and children) behind to cultivate the land while they themselves become migrant labor. </a:t>
          </a:r>
        </a:p>
      </dsp:txBody>
      <dsp:txXfrm>
        <a:off x="85036" y="3720015"/>
        <a:ext cx="4971840" cy="157190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CD074F-852D-49FD-998E-3470FAD72BDA}">
      <dsp:nvSpPr>
        <dsp:cNvPr id="0" name=""/>
        <dsp:cNvSpPr/>
      </dsp:nvSpPr>
      <dsp:spPr>
        <a:xfrm>
          <a:off x="0" y="143305"/>
          <a:ext cx="5141912" cy="124122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The external factors refer to government policies that may have contributed to the increase in the occurrence of labor migration.</a:t>
          </a:r>
        </a:p>
      </dsp:txBody>
      <dsp:txXfrm>
        <a:off x="60592" y="203897"/>
        <a:ext cx="5020728" cy="1120039"/>
      </dsp:txXfrm>
    </dsp:sp>
    <dsp:sp modelId="{61B6D2AC-3BEC-486A-A664-59ED5AF46D72}">
      <dsp:nvSpPr>
        <dsp:cNvPr id="0" name=""/>
        <dsp:cNvSpPr/>
      </dsp:nvSpPr>
      <dsp:spPr>
        <a:xfrm>
          <a:off x="0" y="1436368"/>
          <a:ext cx="5141912" cy="1241223"/>
        </a:xfrm>
        <a:prstGeom prst="roundRect">
          <a:avLst/>
        </a:prstGeom>
        <a:solidFill>
          <a:schemeClr val="accent2">
            <a:hueOff val="635930"/>
            <a:satOff val="-14509"/>
            <a:lumOff val="536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The policy that regarded African people as only temporary residents of white urban areas. </a:t>
          </a:r>
        </a:p>
      </dsp:txBody>
      <dsp:txXfrm>
        <a:off x="60592" y="1496960"/>
        <a:ext cx="5020728" cy="1120039"/>
      </dsp:txXfrm>
    </dsp:sp>
    <dsp:sp modelId="{6DDC713D-5167-4B0B-9254-391DAF8FD88F}">
      <dsp:nvSpPr>
        <dsp:cNvPr id="0" name=""/>
        <dsp:cNvSpPr/>
      </dsp:nvSpPr>
      <dsp:spPr>
        <a:xfrm>
          <a:off x="0" y="2729432"/>
          <a:ext cx="5141912" cy="1241223"/>
        </a:xfrm>
        <a:prstGeom prst="roundRect">
          <a:avLst/>
        </a:prstGeom>
        <a:solidFill>
          <a:schemeClr val="accent2">
            <a:hueOff val="1271860"/>
            <a:satOff val="-29019"/>
            <a:lumOff val="1071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State interference in the urbanization of Africans, preventing them from establishing permanent residence in cities. </a:t>
          </a:r>
        </a:p>
      </dsp:txBody>
      <dsp:txXfrm>
        <a:off x="60592" y="2790024"/>
        <a:ext cx="5020728" cy="1120039"/>
      </dsp:txXfrm>
    </dsp:sp>
    <dsp:sp modelId="{EF42DC13-D4AA-4092-B877-A986B5AFC66E}">
      <dsp:nvSpPr>
        <dsp:cNvPr id="0" name=""/>
        <dsp:cNvSpPr/>
      </dsp:nvSpPr>
      <dsp:spPr>
        <a:xfrm>
          <a:off x="0" y="4022496"/>
          <a:ext cx="5141912" cy="1241223"/>
        </a:xfrm>
        <a:prstGeom prst="roundRect">
          <a:avLst/>
        </a:prstGeom>
        <a:solidFill>
          <a:schemeClr val="accent2">
            <a:hueOff val="1907789"/>
            <a:satOff val="-43528"/>
            <a:lumOff val="1607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The involvement in the migrant labor system remained one of the only ways in which rural- based African people could ensure their economic survival.</a:t>
          </a:r>
        </a:p>
      </dsp:txBody>
      <dsp:txXfrm>
        <a:off x="60592" y="4083088"/>
        <a:ext cx="5020728" cy="112003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DF7CBE-8EC4-4AC8-B3CC-4CAA48D89E1B}">
      <dsp:nvSpPr>
        <dsp:cNvPr id="0" name=""/>
        <dsp:cNvSpPr/>
      </dsp:nvSpPr>
      <dsp:spPr>
        <a:xfrm>
          <a:off x="0" y="1071"/>
          <a:ext cx="5141912" cy="13101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Apartheid policy of the temporariness of Africans as urban residents was embodied in the system of influx control. </a:t>
          </a:r>
        </a:p>
      </dsp:txBody>
      <dsp:txXfrm>
        <a:off x="63958" y="65029"/>
        <a:ext cx="5013996" cy="1182264"/>
      </dsp:txXfrm>
    </dsp:sp>
    <dsp:sp modelId="{3F503FA5-2498-4D0E-96A4-05C245C2A262}">
      <dsp:nvSpPr>
        <dsp:cNvPr id="0" name=""/>
        <dsp:cNvSpPr/>
      </dsp:nvSpPr>
      <dsp:spPr>
        <a:xfrm>
          <a:off x="0" y="1365971"/>
          <a:ext cx="5141912" cy="1310180"/>
        </a:xfrm>
        <a:prstGeom prst="roundRect">
          <a:avLst/>
        </a:prstGeom>
        <a:solidFill>
          <a:schemeClr val="accent2">
            <a:hueOff val="635930"/>
            <a:satOff val="-14509"/>
            <a:lumOff val="536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The racially based 'closed-city' policy was comprized of various kinds of legislation controlling the movement of African people in South Africa. </a:t>
          </a:r>
        </a:p>
      </dsp:txBody>
      <dsp:txXfrm>
        <a:off x="63958" y="1429929"/>
        <a:ext cx="5013996" cy="1182264"/>
      </dsp:txXfrm>
    </dsp:sp>
    <dsp:sp modelId="{AA1F5A61-6C19-4DD8-8B70-F2C77281C015}">
      <dsp:nvSpPr>
        <dsp:cNvPr id="0" name=""/>
        <dsp:cNvSpPr/>
      </dsp:nvSpPr>
      <dsp:spPr>
        <a:xfrm>
          <a:off x="0" y="2730872"/>
          <a:ext cx="5141912" cy="1310180"/>
        </a:xfrm>
        <a:prstGeom prst="roundRect">
          <a:avLst/>
        </a:prstGeom>
        <a:solidFill>
          <a:schemeClr val="accent2">
            <a:hueOff val="1271860"/>
            <a:satOff val="-29019"/>
            <a:lumOff val="1071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It become impossible for them to migrate as a family unit to the breadwinner's urban area of employment.</a:t>
          </a:r>
        </a:p>
      </dsp:txBody>
      <dsp:txXfrm>
        <a:off x="63958" y="2794830"/>
        <a:ext cx="5013996" cy="1182264"/>
      </dsp:txXfrm>
    </dsp:sp>
    <dsp:sp modelId="{D18C0A20-128B-4042-A6C7-4727950B7698}">
      <dsp:nvSpPr>
        <dsp:cNvPr id="0" name=""/>
        <dsp:cNvSpPr/>
      </dsp:nvSpPr>
      <dsp:spPr>
        <a:xfrm>
          <a:off x="0" y="4095773"/>
          <a:ext cx="5141912" cy="1310180"/>
        </a:xfrm>
        <a:prstGeom prst="roundRect">
          <a:avLst/>
        </a:prstGeom>
        <a:solidFill>
          <a:schemeClr val="accent2">
            <a:hueOff val="1907789"/>
            <a:satOff val="-43528"/>
            <a:lumOff val="1607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The Natives (Urban Areas) Act of 1923 and the Native Laws Amendment Act of 1937, prevented African people from owning land and/or buying a house in an urban area</a:t>
          </a:r>
        </a:p>
      </dsp:txBody>
      <dsp:txXfrm>
        <a:off x="63958" y="4159731"/>
        <a:ext cx="5013996" cy="118226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93B8B5-B94C-4441-B0E8-70A992F686AC}">
      <dsp:nvSpPr>
        <dsp:cNvPr id="0" name=""/>
        <dsp:cNvSpPr/>
      </dsp:nvSpPr>
      <dsp:spPr>
        <a:xfrm>
          <a:off x="0" y="65162"/>
          <a:ext cx="5141912" cy="260091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The era of the 1970s was characterized by widespread political demonstrations and against the violation of human rights in South Africa.</a:t>
          </a:r>
        </a:p>
      </dsp:txBody>
      <dsp:txXfrm>
        <a:off x="126966" y="192128"/>
        <a:ext cx="4887980" cy="2346978"/>
      </dsp:txXfrm>
    </dsp:sp>
    <dsp:sp modelId="{374213BD-3965-4758-BF20-1BEFC047C7E8}">
      <dsp:nvSpPr>
        <dsp:cNvPr id="0" name=""/>
        <dsp:cNvSpPr/>
      </dsp:nvSpPr>
      <dsp:spPr>
        <a:xfrm>
          <a:off x="0" y="2740952"/>
          <a:ext cx="5141912" cy="2600910"/>
        </a:xfrm>
        <a:prstGeom prst="roundRect">
          <a:avLst/>
        </a:prstGeom>
        <a:solidFill>
          <a:schemeClr val="accent2">
            <a:hueOff val="1907789"/>
            <a:satOff val="-43528"/>
            <a:lumOff val="1607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The Soweto uprising of 1976 propelled the government to change the Apartheid urban policy, provision for the permanence of the urban African population. </a:t>
          </a:r>
        </a:p>
      </dsp:txBody>
      <dsp:txXfrm>
        <a:off x="126966" y="2867918"/>
        <a:ext cx="4887980" cy="234697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7FCAF5-BD0A-4214-80F7-B5536F2B6DCF}" type="datetimeFigureOut">
              <a:rPr lang="en-ZA" smtClean="0"/>
              <a:t>2024/09/04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2407F104-C518-4DF1-A658-190E93B4CE99}" type="slidenum">
              <a:rPr lang="en-ZA" smtClean="0"/>
              <a:t>‹#›</a:t>
            </a:fld>
            <a:endParaRPr lang="en-ZA"/>
          </a:p>
        </p:txBody>
      </p:sp>
    </p:spTree>
    <p:extLst>
      <p:ext uri="{BB962C8B-B14F-4D97-AF65-F5344CB8AC3E}">
        <p14:creationId xmlns:p14="http://schemas.microsoft.com/office/powerpoint/2010/main" val="2515631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7FCAF5-BD0A-4214-80F7-B5536F2B6DCF}" type="datetimeFigureOut">
              <a:rPr lang="en-ZA" smtClean="0"/>
              <a:t>2024/09/04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407F104-C518-4DF1-A658-190E93B4CE99}" type="slidenum">
              <a:rPr lang="en-ZA" smtClean="0"/>
              <a:t>‹#›</a:t>
            </a:fld>
            <a:endParaRPr lang="en-ZA"/>
          </a:p>
        </p:txBody>
      </p:sp>
    </p:spTree>
    <p:extLst>
      <p:ext uri="{BB962C8B-B14F-4D97-AF65-F5344CB8AC3E}">
        <p14:creationId xmlns:p14="http://schemas.microsoft.com/office/powerpoint/2010/main" val="1360446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7FCAF5-BD0A-4214-80F7-B5536F2B6DCF}" type="datetimeFigureOut">
              <a:rPr lang="en-ZA" smtClean="0"/>
              <a:t>2024/09/04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407F104-C518-4DF1-A658-190E93B4CE99}" type="slidenum">
              <a:rPr lang="en-ZA" smtClean="0"/>
              <a:t>‹#›</a:t>
            </a:fld>
            <a:endParaRPr lang="en-ZA"/>
          </a:p>
        </p:txBody>
      </p:sp>
    </p:spTree>
    <p:extLst>
      <p:ext uri="{BB962C8B-B14F-4D97-AF65-F5344CB8AC3E}">
        <p14:creationId xmlns:p14="http://schemas.microsoft.com/office/powerpoint/2010/main" val="2577941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7FCAF5-BD0A-4214-80F7-B5536F2B6DCF}" type="datetimeFigureOut">
              <a:rPr lang="en-ZA" smtClean="0"/>
              <a:t>2024/09/04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407F104-C518-4DF1-A658-190E93B4CE99}" type="slidenum">
              <a:rPr lang="en-ZA" smtClean="0"/>
              <a:t>‹#›</a:t>
            </a:fld>
            <a:endParaRPr lang="en-ZA"/>
          </a:p>
        </p:txBody>
      </p:sp>
    </p:spTree>
    <p:extLst>
      <p:ext uri="{BB962C8B-B14F-4D97-AF65-F5344CB8AC3E}">
        <p14:creationId xmlns:p14="http://schemas.microsoft.com/office/powerpoint/2010/main" val="3883305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DD7FCAF5-BD0A-4214-80F7-B5536F2B6DCF}" type="datetimeFigureOut">
              <a:rPr lang="en-ZA" smtClean="0"/>
              <a:t>2024/09/04</a:t>
            </a:fld>
            <a:endParaRPr lang="en-ZA"/>
          </a:p>
        </p:txBody>
      </p:sp>
      <p:sp>
        <p:nvSpPr>
          <p:cNvPr id="5" name="Footer Placeholder 4"/>
          <p:cNvSpPr>
            <a:spLocks noGrp="1"/>
          </p:cNvSpPr>
          <p:nvPr>
            <p:ph type="ftr" sz="quarter" idx="11"/>
          </p:nvPr>
        </p:nvSpPr>
        <p:spPr>
          <a:xfrm>
            <a:off x="2182708" y="6272784"/>
            <a:ext cx="6327648" cy="365125"/>
          </a:xfrm>
        </p:spPr>
        <p:txBody>
          <a:bodyPr/>
          <a:lstStyle/>
          <a:p>
            <a:endParaRPr lang="en-ZA"/>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2407F104-C518-4DF1-A658-190E93B4CE99}" type="slidenum">
              <a:rPr lang="en-ZA" smtClean="0"/>
              <a:t>‹#›</a:t>
            </a:fld>
            <a:endParaRPr lang="en-ZA"/>
          </a:p>
        </p:txBody>
      </p:sp>
    </p:spTree>
    <p:extLst>
      <p:ext uri="{BB962C8B-B14F-4D97-AF65-F5344CB8AC3E}">
        <p14:creationId xmlns:p14="http://schemas.microsoft.com/office/powerpoint/2010/main" val="3491522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7FCAF5-BD0A-4214-80F7-B5536F2B6DCF}" type="datetimeFigureOut">
              <a:rPr lang="en-ZA" smtClean="0"/>
              <a:t>2024/09/04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2407F104-C518-4DF1-A658-190E93B4CE99}" type="slidenum">
              <a:rPr lang="en-ZA" smtClean="0"/>
              <a:t>‹#›</a:t>
            </a:fld>
            <a:endParaRPr lang="en-ZA"/>
          </a:p>
        </p:txBody>
      </p:sp>
    </p:spTree>
    <p:extLst>
      <p:ext uri="{BB962C8B-B14F-4D97-AF65-F5344CB8AC3E}">
        <p14:creationId xmlns:p14="http://schemas.microsoft.com/office/powerpoint/2010/main" val="796361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7FCAF5-BD0A-4214-80F7-B5536F2B6DCF}" type="datetimeFigureOut">
              <a:rPr lang="en-ZA" smtClean="0"/>
              <a:t>2024/09/04</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2407F104-C518-4DF1-A658-190E93B4CE99}" type="slidenum">
              <a:rPr lang="en-ZA" smtClean="0"/>
              <a:t>‹#›</a:t>
            </a:fld>
            <a:endParaRPr lang="en-ZA"/>
          </a:p>
        </p:txBody>
      </p:sp>
    </p:spTree>
    <p:extLst>
      <p:ext uri="{BB962C8B-B14F-4D97-AF65-F5344CB8AC3E}">
        <p14:creationId xmlns:p14="http://schemas.microsoft.com/office/powerpoint/2010/main" val="2248768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7FCAF5-BD0A-4214-80F7-B5536F2B6DCF}" type="datetimeFigureOut">
              <a:rPr lang="en-ZA" smtClean="0"/>
              <a:t>2024/09/04</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2407F104-C518-4DF1-A658-190E93B4CE99}" type="slidenum">
              <a:rPr lang="en-ZA" smtClean="0"/>
              <a:t>‹#›</a:t>
            </a:fld>
            <a:endParaRPr lang="en-ZA"/>
          </a:p>
        </p:txBody>
      </p:sp>
    </p:spTree>
    <p:extLst>
      <p:ext uri="{BB962C8B-B14F-4D97-AF65-F5344CB8AC3E}">
        <p14:creationId xmlns:p14="http://schemas.microsoft.com/office/powerpoint/2010/main" val="1215000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7FCAF5-BD0A-4214-80F7-B5536F2B6DCF}" type="datetimeFigureOut">
              <a:rPr lang="en-ZA" smtClean="0"/>
              <a:t>2024/09/04</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2407F104-C518-4DF1-A658-190E93B4CE99}" type="slidenum">
              <a:rPr lang="en-ZA" smtClean="0"/>
              <a:t>‹#›</a:t>
            </a:fld>
            <a:endParaRPr lang="en-ZA"/>
          </a:p>
        </p:txBody>
      </p:sp>
    </p:spTree>
    <p:extLst>
      <p:ext uri="{BB962C8B-B14F-4D97-AF65-F5344CB8AC3E}">
        <p14:creationId xmlns:p14="http://schemas.microsoft.com/office/powerpoint/2010/main" val="639966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D7FCAF5-BD0A-4214-80F7-B5536F2B6DCF}" type="datetimeFigureOut">
              <a:rPr lang="en-ZA" smtClean="0"/>
              <a:t>2024/09/04</a:t>
            </a:fld>
            <a:endParaRPr lang="en-ZA"/>
          </a:p>
        </p:txBody>
      </p:sp>
      <p:sp>
        <p:nvSpPr>
          <p:cNvPr id="6" name="Footer Placeholder 5"/>
          <p:cNvSpPr>
            <a:spLocks noGrp="1"/>
          </p:cNvSpPr>
          <p:nvPr>
            <p:ph type="ftr" sz="quarter" idx="11"/>
          </p:nvPr>
        </p:nvSpPr>
        <p:spPr/>
        <p:txBody>
          <a:bodyPr/>
          <a:lstStyle/>
          <a:p>
            <a:endParaRPr lang="en-ZA"/>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2407F104-C518-4DF1-A658-190E93B4CE99}" type="slidenum">
              <a:rPr lang="en-ZA" smtClean="0"/>
              <a:t>‹#›</a:t>
            </a:fld>
            <a:endParaRPr lang="en-ZA"/>
          </a:p>
        </p:txBody>
      </p:sp>
    </p:spTree>
    <p:extLst>
      <p:ext uri="{BB962C8B-B14F-4D97-AF65-F5344CB8AC3E}">
        <p14:creationId xmlns:p14="http://schemas.microsoft.com/office/powerpoint/2010/main" val="3639812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D7FCAF5-BD0A-4214-80F7-B5536F2B6DCF}" type="datetimeFigureOut">
              <a:rPr lang="en-ZA" smtClean="0"/>
              <a:t>2024/09/04</a:t>
            </a:fld>
            <a:endParaRPr lang="en-ZA"/>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2407F104-C518-4DF1-A658-190E93B4CE99}" type="slidenum">
              <a:rPr lang="en-ZA" smtClean="0"/>
              <a:t>‹#›</a:t>
            </a:fld>
            <a:endParaRPr lang="en-ZA"/>
          </a:p>
        </p:txBody>
      </p:sp>
    </p:spTree>
    <p:extLst>
      <p:ext uri="{BB962C8B-B14F-4D97-AF65-F5344CB8AC3E}">
        <p14:creationId xmlns:p14="http://schemas.microsoft.com/office/powerpoint/2010/main" val="468029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DD7FCAF5-BD0A-4214-80F7-B5536F2B6DCF}" type="datetimeFigureOut">
              <a:rPr lang="en-ZA" smtClean="0"/>
              <a:t>2024/09/04</a:t>
            </a:fld>
            <a:endParaRPr lang="en-ZA"/>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ZA"/>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2407F104-C518-4DF1-A658-190E93B4CE99}" type="slidenum">
              <a:rPr lang="en-ZA" smtClean="0"/>
              <a:t>‹#›</a:t>
            </a:fld>
            <a:endParaRPr lang="en-ZA"/>
          </a:p>
        </p:txBody>
      </p:sp>
    </p:spTree>
    <p:extLst>
      <p:ext uri="{BB962C8B-B14F-4D97-AF65-F5344CB8AC3E}">
        <p14:creationId xmlns:p14="http://schemas.microsoft.com/office/powerpoint/2010/main" val="1501945101"/>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QuickStyle" Target="../diagrams/quickStyle8.xml"/><Relationship Id="rId3" Type="http://schemas.microsoft.com/office/2007/relationships/hdphoto" Target="../media/hdphoto3.wdp"/><Relationship Id="rId7" Type="http://schemas.openxmlformats.org/officeDocument/2006/relationships/diagramLayout" Target="../diagrams/layout8.xm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diagramData" Target="../diagrams/data8.xml"/><Relationship Id="rId5" Type="http://schemas.microsoft.com/office/2007/relationships/hdphoto" Target="../media/hdphoto2.wdp"/><Relationship Id="rId10" Type="http://schemas.microsoft.com/office/2007/relationships/diagramDrawing" Target="../diagrams/drawing8.xml"/><Relationship Id="rId4" Type="http://schemas.openxmlformats.org/officeDocument/2006/relationships/image" Target="../media/image4.png"/><Relationship Id="rId9" Type="http://schemas.openxmlformats.org/officeDocument/2006/relationships/diagramColors" Target="../diagrams/colors8.xml"/></Relationships>
</file>

<file path=ppt/slides/_rels/slide11.xml.rels><?xml version="1.0" encoding="UTF-8" standalone="yes"?>
<Relationships xmlns="http://schemas.openxmlformats.org/package/2006/relationships"><Relationship Id="rId8" Type="http://schemas.openxmlformats.org/officeDocument/2006/relationships/diagramQuickStyle" Target="../diagrams/quickStyle9.xml"/><Relationship Id="rId3" Type="http://schemas.microsoft.com/office/2007/relationships/hdphoto" Target="../media/hdphoto3.wdp"/><Relationship Id="rId7" Type="http://schemas.openxmlformats.org/officeDocument/2006/relationships/diagramLayout" Target="../diagrams/layout9.xm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diagramData" Target="../diagrams/data9.xml"/><Relationship Id="rId5" Type="http://schemas.microsoft.com/office/2007/relationships/hdphoto" Target="../media/hdphoto2.wdp"/><Relationship Id="rId10" Type="http://schemas.microsoft.com/office/2007/relationships/diagramDrawing" Target="../diagrams/drawing9.xml"/><Relationship Id="rId4" Type="http://schemas.openxmlformats.org/officeDocument/2006/relationships/image" Target="../media/image4.png"/><Relationship Id="rId9" Type="http://schemas.openxmlformats.org/officeDocument/2006/relationships/diagramColors" Target="../diagrams/colors9.xml"/></Relationships>
</file>

<file path=ppt/slides/_rels/slide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1.xml"/><Relationship Id="rId3" Type="http://schemas.microsoft.com/office/2007/relationships/hdphoto" Target="../media/hdphoto2.wdp"/><Relationship Id="rId7" Type="http://schemas.microsoft.com/office/2007/relationships/hdphoto" Target="../media/hdphoto1.wdp"/><Relationship Id="rId12"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2.png"/><Relationship Id="rId11" Type="http://schemas.openxmlformats.org/officeDocument/2006/relationships/diagramColors" Target="../diagrams/colors1.xml"/><Relationship Id="rId5" Type="http://schemas.openxmlformats.org/officeDocument/2006/relationships/image" Target="../media/image6.png"/><Relationship Id="rId10" Type="http://schemas.openxmlformats.org/officeDocument/2006/relationships/diagramQuickStyle" Target="../diagrams/quickStyle1.xml"/><Relationship Id="rId4" Type="http://schemas.openxmlformats.org/officeDocument/2006/relationships/image" Target="../media/image5.jpeg"/><Relationship Id="rId9"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microsoft.com/office/2007/relationships/hdphoto" Target="../media/hdphoto2.wdp"/><Relationship Id="rId7" Type="http://schemas.openxmlformats.org/officeDocument/2006/relationships/diagramColors" Target="../diagrams/colors2.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microsoft.com/office/2007/relationships/hdphoto" Target="../media/hdphoto2.wdp"/><Relationship Id="rId7" Type="http://schemas.openxmlformats.org/officeDocument/2006/relationships/diagramColors" Target="../diagrams/colors3.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8" Type="http://schemas.microsoft.com/office/2007/relationships/diagramDrawing" Target="../diagrams/drawing4.xml"/><Relationship Id="rId3" Type="http://schemas.microsoft.com/office/2007/relationships/hdphoto" Target="../media/hdphoto2.wdp"/><Relationship Id="rId7" Type="http://schemas.openxmlformats.org/officeDocument/2006/relationships/diagramColors" Target="../diagrams/colors4.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7.xml.rels><?xml version="1.0" encoding="UTF-8" standalone="yes"?>
<Relationships xmlns="http://schemas.openxmlformats.org/package/2006/relationships"><Relationship Id="rId8" Type="http://schemas.openxmlformats.org/officeDocument/2006/relationships/diagramQuickStyle" Target="../diagrams/quickStyle5.xml"/><Relationship Id="rId3" Type="http://schemas.microsoft.com/office/2007/relationships/hdphoto" Target="../media/hdphoto3.wdp"/><Relationship Id="rId7" Type="http://schemas.openxmlformats.org/officeDocument/2006/relationships/diagramLayout" Target="../diagrams/layout5.xm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diagramData" Target="../diagrams/data5.xml"/><Relationship Id="rId5" Type="http://schemas.microsoft.com/office/2007/relationships/hdphoto" Target="../media/hdphoto2.wdp"/><Relationship Id="rId10" Type="http://schemas.microsoft.com/office/2007/relationships/diagramDrawing" Target="../diagrams/drawing5.xml"/><Relationship Id="rId4" Type="http://schemas.openxmlformats.org/officeDocument/2006/relationships/image" Target="../media/image4.png"/><Relationship Id="rId9" Type="http://schemas.openxmlformats.org/officeDocument/2006/relationships/diagramColors" Target="../diagrams/colors5.xml"/></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6.xml"/><Relationship Id="rId3" Type="http://schemas.microsoft.com/office/2007/relationships/hdphoto" Target="../media/hdphoto3.wdp"/><Relationship Id="rId7" Type="http://schemas.openxmlformats.org/officeDocument/2006/relationships/diagramLayout" Target="../diagrams/layout6.xm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diagramData" Target="../diagrams/data6.xml"/><Relationship Id="rId5" Type="http://schemas.microsoft.com/office/2007/relationships/hdphoto" Target="../media/hdphoto2.wdp"/><Relationship Id="rId10" Type="http://schemas.microsoft.com/office/2007/relationships/diagramDrawing" Target="../diagrams/drawing6.xml"/><Relationship Id="rId4" Type="http://schemas.openxmlformats.org/officeDocument/2006/relationships/image" Target="../media/image4.png"/><Relationship Id="rId9" Type="http://schemas.openxmlformats.org/officeDocument/2006/relationships/diagramColors" Target="../diagrams/colors6.xml"/></Relationships>
</file>

<file path=ppt/slides/_rels/slide9.xml.rels><?xml version="1.0" encoding="UTF-8" standalone="yes"?>
<Relationships xmlns="http://schemas.openxmlformats.org/package/2006/relationships"><Relationship Id="rId8" Type="http://schemas.openxmlformats.org/officeDocument/2006/relationships/diagramQuickStyle" Target="../diagrams/quickStyle7.xml"/><Relationship Id="rId3" Type="http://schemas.microsoft.com/office/2007/relationships/hdphoto" Target="../media/hdphoto3.wdp"/><Relationship Id="rId7" Type="http://schemas.openxmlformats.org/officeDocument/2006/relationships/diagramLayout" Target="../diagrams/layout7.xm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diagramData" Target="../diagrams/data7.xml"/><Relationship Id="rId5" Type="http://schemas.microsoft.com/office/2007/relationships/hdphoto" Target="../media/hdphoto2.wdp"/><Relationship Id="rId10" Type="http://schemas.microsoft.com/office/2007/relationships/diagramDrawing" Target="../diagrams/drawing7.xml"/><Relationship Id="rId4" Type="http://schemas.openxmlformats.org/officeDocument/2006/relationships/image" Target="../media/image4.png"/><Relationship Id="rId9" Type="http://schemas.openxmlformats.org/officeDocument/2006/relationships/diagramColors" Target="../diagrams/colors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C3D25154-9EF7-4C33-9AAC-7B3BE089FE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440C209C-7955-3266-6A09-EFB13EDD04C5}"/>
              </a:ext>
            </a:extLst>
          </p:cNvPr>
          <p:cNvSpPr>
            <a:spLocks noGrp="1"/>
          </p:cNvSpPr>
          <p:nvPr>
            <p:ph type="ctrTitle"/>
          </p:nvPr>
        </p:nvSpPr>
        <p:spPr>
          <a:xfrm>
            <a:off x="1051560" y="643468"/>
            <a:ext cx="9966960" cy="3592432"/>
          </a:xfrm>
        </p:spPr>
        <p:txBody>
          <a:bodyPr>
            <a:normAutofit/>
          </a:bodyPr>
          <a:lstStyle/>
          <a:p>
            <a:r>
              <a:rPr lang="en-US" sz="8200" b="0" i="0" u="none" strike="noStrike" baseline="0">
                <a:latin typeface="Berlin Sans FB Demi" panose="020E0802020502020306" pitchFamily="34" charset="0"/>
              </a:rPr>
              <a:t>The Impact of Labor Migration on African</a:t>
            </a:r>
            <a:endParaRPr lang="en-ZA" sz="8200">
              <a:latin typeface="Berlin Sans FB Demi" panose="020E0802020502020306" pitchFamily="34" charset="0"/>
            </a:endParaRPr>
          </a:p>
        </p:txBody>
      </p:sp>
      <p:sp>
        <p:nvSpPr>
          <p:cNvPr id="32" name="Rectangle 31">
            <a:extLst>
              <a:ext uri="{FF2B5EF4-FFF2-40B4-BE49-F238E27FC236}">
                <a16:creationId xmlns:a16="http://schemas.microsoft.com/office/drawing/2014/main" id="{1604E8C0-C927-4C06-A96A-BF3323BA76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0"/>
            <a:ext cx="12192000" cy="2295831"/>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60F0DC6A-1A3E-9EA4-2504-0835B254848A}"/>
              </a:ext>
            </a:extLst>
          </p:cNvPr>
          <p:cNvSpPr>
            <a:spLocks noGrp="1"/>
          </p:cNvSpPr>
          <p:nvPr>
            <p:ph type="subTitle" idx="1"/>
          </p:nvPr>
        </p:nvSpPr>
        <p:spPr>
          <a:xfrm>
            <a:off x="1069848" y="4913336"/>
            <a:ext cx="7891272" cy="1069848"/>
          </a:xfrm>
        </p:spPr>
        <p:txBody>
          <a:bodyPr>
            <a:normAutofit/>
          </a:bodyPr>
          <a:lstStyle/>
          <a:p>
            <a:r>
              <a:rPr kumimoji="0" lang="en-US" b="1" i="0" u="none" strike="noStrike" kern="1200" cap="none" spc="0" normalizeH="0" baseline="0" noProof="0">
                <a:ln>
                  <a:noFill/>
                </a:ln>
                <a:solidFill>
                  <a:srgbClr val="000000"/>
                </a:solidFill>
                <a:effectLst/>
                <a:uLnTx/>
                <a:uFillTx/>
                <a:latin typeface="Berlin Sans FB Demi" panose="020E0802020502020306" pitchFamily="34" charset="0"/>
                <a:ea typeface="+mj-ea"/>
                <a:cs typeface="+mj-cs"/>
              </a:rPr>
              <a:t>Families in South Africa: Yesterday and Today</a:t>
            </a:r>
            <a:endParaRPr lang="en-ZA" b="1">
              <a:solidFill>
                <a:srgbClr val="000000"/>
              </a:solidFill>
              <a:latin typeface="Berlin Sans FB Demi" panose="020E0802020502020306" pitchFamily="34" charset="0"/>
            </a:endParaRPr>
          </a:p>
        </p:txBody>
      </p:sp>
      <p:grpSp>
        <p:nvGrpSpPr>
          <p:cNvPr id="34" name="Group 33">
            <a:extLst>
              <a:ext uri="{FF2B5EF4-FFF2-40B4-BE49-F238E27FC236}">
                <a16:creationId xmlns:a16="http://schemas.microsoft.com/office/drawing/2014/main" id="{9DCECFD5-4C30-4892-9FF0-540E17955A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45590" y="5111496"/>
            <a:ext cx="1080904" cy="1080902"/>
            <a:chOff x="10245590" y="5111496"/>
            <a:chExt cx="1080904" cy="1080902"/>
          </a:xfrm>
        </p:grpSpPr>
        <p:sp>
          <p:nvSpPr>
            <p:cNvPr id="35" name="Oval 34">
              <a:extLst>
                <a:ext uri="{FF2B5EF4-FFF2-40B4-BE49-F238E27FC236}">
                  <a16:creationId xmlns:a16="http://schemas.microsoft.com/office/drawing/2014/main" id="{95C67F70-EAFE-425C-8422-591620A96D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5590" y="5111496"/>
              <a:ext cx="1080904" cy="1080902"/>
            </a:xfrm>
            <a:prstGeom prst="ellipse">
              <a:avLst/>
            </a:prstGeom>
            <a:blipFill dpi="0" rotWithShape="1">
              <a:blip r:embed="rId3">
                <a:duotone>
                  <a:schemeClr val="accent1">
                    <a:shade val="45000"/>
                    <a:satMod val="135000"/>
                  </a:schemeClr>
                  <a:prstClr val="white"/>
                </a:duotone>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6" name="Oval 35">
              <a:extLst>
                <a:ext uri="{FF2B5EF4-FFF2-40B4-BE49-F238E27FC236}">
                  <a16:creationId xmlns:a16="http://schemas.microsoft.com/office/drawing/2014/main" id="{D47FA16B-C217-4D91-84EA-5B0846BDDA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53681" y="5219586"/>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1999475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wd">
                                    <p:tmPct val="15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500"/>
                                  </p:stCondLst>
                                  <p:iterate type="wd">
                                    <p:tmPct val="15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872CCB91-019E-5CFD-CA61-B8C5E6B2D94E}"/>
              </a:ext>
            </a:extLst>
          </p:cNvPr>
          <p:cNvSpPr>
            <a:spLocks noGrp="1"/>
          </p:cNvSpPr>
          <p:nvPr>
            <p:ph type="title"/>
          </p:nvPr>
        </p:nvSpPr>
        <p:spPr>
          <a:xfrm>
            <a:off x="1490145" y="2376862"/>
            <a:ext cx="2640646" cy="2104273"/>
          </a:xfrm>
          <a:noFill/>
        </p:spPr>
        <p:txBody>
          <a:bodyPr>
            <a:normAutofit/>
          </a:bodyPr>
          <a:lstStyle/>
          <a:p>
            <a:pPr algn="ctr"/>
            <a:r>
              <a:rPr lang="en-US" sz="3000" b="1">
                <a:solidFill>
                  <a:srgbClr val="FFFFFF"/>
                </a:solidFill>
                <a:latin typeface="ADLaM Display" panose="02010000000000000000" pitchFamily="2" charset="0"/>
                <a:ea typeface="ADLaM Display" panose="02010000000000000000" pitchFamily="2" charset="0"/>
                <a:cs typeface="ADLaM Display" panose="02010000000000000000" pitchFamily="2" charset="0"/>
              </a:rPr>
              <a:t>EXTERNAL FACTORS CONT…</a:t>
            </a:r>
            <a:endParaRPr lang="en-ZA" sz="3000" b="1">
              <a:solidFill>
                <a:srgbClr val="FFFFFF"/>
              </a:solidFill>
              <a:latin typeface="ADLaM Display" panose="02010000000000000000" pitchFamily="2" charset="0"/>
              <a:ea typeface="ADLaM Display" panose="02010000000000000000" pitchFamily="2" charset="0"/>
              <a:cs typeface="ADLaM Display" panose="02010000000000000000" pitchFamily="2" charset="0"/>
            </a:endParaRP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ZA"/>
          </a:p>
        </p:txBody>
      </p:sp>
      <p:graphicFrame>
        <p:nvGraphicFramePr>
          <p:cNvPr id="5" name="Content Placeholder 2">
            <a:extLst>
              <a:ext uri="{FF2B5EF4-FFF2-40B4-BE49-F238E27FC236}">
                <a16:creationId xmlns:a16="http://schemas.microsoft.com/office/drawing/2014/main" id="{03B24509-A099-3F86-8D19-DA50B223C9DB}"/>
              </a:ext>
            </a:extLst>
          </p:cNvPr>
          <p:cNvGraphicFramePr>
            <a:graphicFrameLocks noGrp="1"/>
          </p:cNvGraphicFramePr>
          <p:nvPr>
            <p:ph idx="1"/>
            <p:extLst>
              <p:ext uri="{D42A27DB-BD31-4B8C-83A1-F6EECF244321}">
                <p14:modId xmlns:p14="http://schemas.microsoft.com/office/powerpoint/2010/main" val="2205283313"/>
              </p:ext>
            </p:extLst>
          </p:nvPr>
        </p:nvGraphicFramePr>
        <p:xfrm>
          <a:off x="6081713" y="725488"/>
          <a:ext cx="5141912" cy="540702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1293440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F89352C1-D243-4941-2281-9C44B5D8D03B}"/>
              </a:ext>
            </a:extLst>
          </p:cNvPr>
          <p:cNvSpPr>
            <a:spLocks noGrp="1"/>
          </p:cNvSpPr>
          <p:nvPr>
            <p:ph type="title"/>
          </p:nvPr>
        </p:nvSpPr>
        <p:spPr>
          <a:xfrm>
            <a:off x="1490145" y="2376862"/>
            <a:ext cx="2640646" cy="2104273"/>
          </a:xfrm>
          <a:noFill/>
        </p:spPr>
        <p:txBody>
          <a:bodyPr>
            <a:normAutofit/>
          </a:bodyPr>
          <a:lstStyle/>
          <a:p>
            <a:pPr algn="ctr"/>
            <a:r>
              <a:rPr lang="en-US" sz="3000" b="1">
                <a:solidFill>
                  <a:srgbClr val="FFFFFF"/>
                </a:solidFill>
                <a:latin typeface="ADLaM Display" panose="02010000000000000000" pitchFamily="2" charset="0"/>
                <a:ea typeface="ADLaM Display" panose="02010000000000000000" pitchFamily="2" charset="0"/>
                <a:cs typeface="ADLaM Display" panose="02010000000000000000" pitchFamily="2" charset="0"/>
              </a:rPr>
              <a:t>EXTERNAL FACTORS CONT…</a:t>
            </a:r>
            <a:endParaRPr lang="en-ZA" sz="3000" b="1">
              <a:solidFill>
                <a:srgbClr val="FFFFFF"/>
              </a:solidFill>
              <a:latin typeface="ADLaM Display" panose="02010000000000000000" pitchFamily="2" charset="0"/>
              <a:ea typeface="ADLaM Display" panose="02010000000000000000" pitchFamily="2" charset="0"/>
              <a:cs typeface="ADLaM Display" panose="02010000000000000000" pitchFamily="2" charset="0"/>
            </a:endParaRP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ZA"/>
          </a:p>
        </p:txBody>
      </p:sp>
      <p:graphicFrame>
        <p:nvGraphicFramePr>
          <p:cNvPr id="5" name="Content Placeholder 2">
            <a:extLst>
              <a:ext uri="{FF2B5EF4-FFF2-40B4-BE49-F238E27FC236}">
                <a16:creationId xmlns:a16="http://schemas.microsoft.com/office/drawing/2014/main" id="{AAD3E757-9977-44C9-CDFE-AA831132F22C}"/>
              </a:ext>
            </a:extLst>
          </p:cNvPr>
          <p:cNvGraphicFramePr>
            <a:graphicFrameLocks noGrp="1"/>
          </p:cNvGraphicFramePr>
          <p:nvPr>
            <p:ph idx="1"/>
            <p:extLst>
              <p:ext uri="{D42A27DB-BD31-4B8C-83A1-F6EECF244321}">
                <p14:modId xmlns:p14="http://schemas.microsoft.com/office/powerpoint/2010/main" val="1964044800"/>
              </p:ext>
            </p:extLst>
          </p:nvPr>
        </p:nvGraphicFramePr>
        <p:xfrm>
          <a:off x="6081713" y="725488"/>
          <a:ext cx="5141912" cy="540702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2825267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FCA88C2-C73C-4062-A097-8FBCE3090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3981C21-E132-4402-B31B-D725C1CE77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53241"/>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A685C77-4E84-486A-9AE5-F3635BE98E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2" y="822324"/>
            <a:ext cx="5149596" cy="5228279"/>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EC09BE-6DEC-277D-59EA-760030DF0988}"/>
              </a:ext>
            </a:extLst>
          </p:cNvPr>
          <p:cNvSpPr>
            <a:spLocks noGrp="1"/>
          </p:cNvSpPr>
          <p:nvPr>
            <p:ph type="title"/>
          </p:nvPr>
        </p:nvSpPr>
        <p:spPr>
          <a:xfrm>
            <a:off x="1286934" y="1465790"/>
            <a:ext cx="3860798" cy="3941345"/>
          </a:xfrm>
        </p:spPr>
        <p:txBody>
          <a:bodyPr>
            <a:normAutofit/>
          </a:bodyPr>
          <a:lstStyle/>
          <a:p>
            <a:r>
              <a:rPr lang="en-US" sz="4200"/>
              <a:t>THE IMPACT OF LABOR MIGRATION ON AFRICAN FAMILY LIFE IN SOUTH AFRICA</a:t>
            </a:r>
            <a:endParaRPr lang="en-ZA" sz="4200"/>
          </a:p>
        </p:txBody>
      </p:sp>
      <p:sp>
        <p:nvSpPr>
          <p:cNvPr id="3" name="Content Placeholder 2">
            <a:extLst>
              <a:ext uri="{FF2B5EF4-FFF2-40B4-BE49-F238E27FC236}">
                <a16:creationId xmlns:a16="http://schemas.microsoft.com/office/drawing/2014/main" id="{238F7D41-59DF-EAED-F01A-CF3716476297}"/>
              </a:ext>
            </a:extLst>
          </p:cNvPr>
          <p:cNvSpPr>
            <a:spLocks noGrp="1"/>
          </p:cNvSpPr>
          <p:nvPr>
            <p:ph idx="1"/>
          </p:nvPr>
        </p:nvSpPr>
        <p:spPr>
          <a:xfrm>
            <a:off x="6417733" y="1359090"/>
            <a:ext cx="5132665" cy="4048046"/>
          </a:xfrm>
        </p:spPr>
        <p:txBody>
          <a:bodyPr anchor="ctr">
            <a:normAutofit/>
          </a:bodyPr>
          <a:lstStyle/>
          <a:p>
            <a:r>
              <a:rPr lang="en-US" dirty="0"/>
              <a:t>The system of migrant labor in South Africa has for many years been criticized for its  detrimental effect on family life among Africans. </a:t>
            </a:r>
          </a:p>
          <a:p>
            <a:r>
              <a:rPr lang="en-US" dirty="0"/>
              <a:t>Migrant workers are for the most part absent during the critical years of marriage and child rearing. </a:t>
            </a:r>
          </a:p>
          <a:p>
            <a:r>
              <a:rPr lang="en-US" dirty="0"/>
              <a:t>Due to the nature of labor migration, many migrant workers are separated from their families for a long periods of time, where some of them are only able to return to their families  in rural areas on a monthly, quarterly or yearly basis. </a:t>
            </a:r>
          </a:p>
          <a:p>
            <a:endParaRPr lang="en-ZA" dirty="0"/>
          </a:p>
        </p:txBody>
      </p:sp>
      <p:sp>
        <p:nvSpPr>
          <p:cNvPr id="14" name="Rectangle 13">
            <a:extLst>
              <a:ext uri="{FF2B5EF4-FFF2-40B4-BE49-F238E27FC236}">
                <a16:creationId xmlns:a16="http://schemas.microsoft.com/office/drawing/2014/main" id="{E55C1C3E-5158-47F3-8FD9-14B22C3E6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121662"/>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4166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FCA88C2-C73C-4062-A097-8FBCE3090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3981C21-E132-4402-B31B-D725C1CE77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53241"/>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A685C77-4E84-486A-9AE5-F3635BE98E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2" y="822324"/>
            <a:ext cx="5149596" cy="5228279"/>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009551-685E-D3C5-BAC0-269E6B62F554}"/>
              </a:ext>
            </a:extLst>
          </p:cNvPr>
          <p:cNvSpPr>
            <a:spLocks noGrp="1"/>
          </p:cNvSpPr>
          <p:nvPr>
            <p:ph type="title"/>
          </p:nvPr>
        </p:nvSpPr>
        <p:spPr>
          <a:xfrm>
            <a:off x="1286934" y="1465790"/>
            <a:ext cx="3860798" cy="3941345"/>
          </a:xfrm>
        </p:spPr>
        <p:txBody>
          <a:bodyPr>
            <a:normAutofit/>
          </a:bodyPr>
          <a:lstStyle/>
          <a:p>
            <a:r>
              <a:rPr kumimoji="0" lang="en-US" sz="3800" b="0" i="0" u="none" strike="noStrike" kern="1200" cap="none" spc="0" normalizeH="0" baseline="0" noProof="0">
                <a:ln>
                  <a:noFill/>
                </a:ln>
                <a:effectLst/>
                <a:uLnTx/>
                <a:uFillTx/>
                <a:latin typeface="Century Gothic" panose="020B0502020202020204"/>
                <a:ea typeface="+mj-ea"/>
                <a:cs typeface="+mj-cs"/>
              </a:rPr>
              <a:t>THE IMPACT OF LABOR MIGRATION ON AFRICAN FAMILY LIFE IN SOUTH AFRICA</a:t>
            </a:r>
            <a:endParaRPr lang="en-ZA" sz="3800"/>
          </a:p>
        </p:txBody>
      </p:sp>
      <p:sp>
        <p:nvSpPr>
          <p:cNvPr id="3" name="Content Placeholder 2">
            <a:extLst>
              <a:ext uri="{FF2B5EF4-FFF2-40B4-BE49-F238E27FC236}">
                <a16:creationId xmlns:a16="http://schemas.microsoft.com/office/drawing/2014/main" id="{B6314862-E903-7068-D48E-F8CB56957370}"/>
              </a:ext>
            </a:extLst>
          </p:cNvPr>
          <p:cNvSpPr>
            <a:spLocks noGrp="1"/>
          </p:cNvSpPr>
          <p:nvPr>
            <p:ph idx="1"/>
          </p:nvPr>
        </p:nvSpPr>
        <p:spPr>
          <a:xfrm>
            <a:off x="6417733" y="1359090"/>
            <a:ext cx="5132665" cy="4048046"/>
          </a:xfrm>
        </p:spPr>
        <p:txBody>
          <a:bodyPr anchor="ctr">
            <a:normAutofit/>
          </a:bodyPr>
          <a:lstStyle/>
          <a:p>
            <a:r>
              <a:rPr lang="en-US" sz="1900"/>
              <a:t>It is however important to note that labor migration does not in all cases elicit negative experiences in family life.</a:t>
            </a:r>
          </a:p>
          <a:p>
            <a:r>
              <a:rPr lang="en-US" sz="1900"/>
              <a:t> Many migrant laborers send large amounts of money to their families in rural areas. </a:t>
            </a:r>
          </a:p>
          <a:p>
            <a:r>
              <a:rPr lang="en-US" sz="1900"/>
              <a:t>The recipients of the remittance from the migrant workers use this money to improve their impoverished standard of living and </a:t>
            </a:r>
            <a:r>
              <a:rPr lang="en-US" sz="1900" err="1"/>
              <a:t>walfare</a:t>
            </a:r>
            <a:r>
              <a:rPr lang="en-US" sz="1900"/>
              <a:t>.  </a:t>
            </a:r>
          </a:p>
          <a:p>
            <a:r>
              <a:rPr lang="en-US" sz="1900"/>
              <a:t>Wives are responsible for taking over their husbands' agricultural responsibilities, in addition to their own work. </a:t>
            </a:r>
            <a:endParaRPr lang="en-ZA" sz="1900"/>
          </a:p>
        </p:txBody>
      </p:sp>
      <p:sp>
        <p:nvSpPr>
          <p:cNvPr id="14" name="Rectangle 13">
            <a:extLst>
              <a:ext uri="{FF2B5EF4-FFF2-40B4-BE49-F238E27FC236}">
                <a16:creationId xmlns:a16="http://schemas.microsoft.com/office/drawing/2014/main" id="{E55C1C3E-5158-47F3-8FD9-14B22C3E6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121662"/>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7556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FCA88C2-C73C-4062-A097-8FBCE3090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3981C21-E132-4402-B31B-D725C1CE77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53241"/>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A685C77-4E84-486A-9AE5-F3635BE98E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2" y="822324"/>
            <a:ext cx="5149596" cy="5228279"/>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A84FD1-366F-CC63-2148-0431B1E9195F}"/>
              </a:ext>
            </a:extLst>
          </p:cNvPr>
          <p:cNvSpPr>
            <a:spLocks noGrp="1"/>
          </p:cNvSpPr>
          <p:nvPr>
            <p:ph type="title"/>
          </p:nvPr>
        </p:nvSpPr>
        <p:spPr>
          <a:xfrm>
            <a:off x="1286934" y="1465790"/>
            <a:ext cx="3860798" cy="3941345"/>
          </a:xfrm>
        </p:spPr>
        <p:txBody>
          <a:bodyPr>
            <a:normAutofit/>
          </a:bodyPr>
          <a:lstStyle/>
          <a:p>
            <a:r>
              <a:rPr kumimoji="0" lang="en-US" sz="3800" b="0" i="0" u="none" strike="noStrike" kern="1200" cap="none" spc="0" normalizeH="0" baseline="0" noProof="0">
                <a:ln>
                  <a:noFill/>
                </a:ln>
                <a:effectLst/>
                <a:uLnTx/>
                <a:uFillTx/>
                <a:latin typeface="Century Gothic" panose="020B0502020202020204"/>
                <a:ea typeface="+mj-ea"/>
                <a:cs typeface="+mj-cs"/>
              </a:rPr>
              <a:t>THE IMPACT OF LABOR MIGRATION ON AFRICAN FAMILY LIFE IN SOUTH AFRICA</a:t>
            </a:r>
            <a:endParaRPr lang="en-ZA" sz="3800"/>
          </a:p>
        </p:txBody>
      </p:sp>
      <p:sp>
        <p:nvSpPr>
          <p:cNvPr id="3" name="Content Placeholder 2">
            <a:extLst>
              <a:ext uri="{FF2B5EF4-FFF2-40B4-BE49-F238E27FC236}">
                <a16:creationId xmlns:a16="http://schemas.microsoft.com/office/drawing/2014/main" id="{86C98A1C-BB32-7547-4BF8-CB02C536FBC8}"/>
              </a:ext>
            </a:extLst>
          </p:cNvPr>
          <p:cNvSpPr>
            <a:spLocks noGrp="1"/>
          </p:cNvSpPr>
          <p:nvPr>
            <p:ph idx="1"/>
          </p:nvPr>
        </p:nvSpPr>
        <p:spPr>
          <a:xfrm>
            <a:off x="6417733" y="1359090"/>
            <a:ext cx="5132665" cy="4048046"/>
          </a:xfrm>
        </p:spPr>
        <p:txBody>
          <a:bodyPr anchor="ctr">
            <a:normAutofit/>
          </a:bodyPr>
          <a:lstStyle/>
          <a:p>
            <a:r>
              <a:rPr lang="en-US" sz="1700"/>
              <a:t>Some wives, in the absence of their husband, find it extremely difficult to take care of their families. </a:t>
            </a:r>
          </a:p>
          <a:p>
            <a:r>
              <a:rPr lang="en-US" sz="1700"/>
              <a:t> Although husbands send money home, wives in rural areas still bear the majority of the economic brunt of poverty. </a:t>
            </a:r>
          </a:p>
          <a:p>
            <a:r>
              <a:rPr lang="en-US" sz="1700"/>
              <a:t>In  cases where wives of migrant laborers live within the context of the broader kinship system, the members of (family) support networks collaborate in coming up with household survival strategies such as sharing in the responsibilities. </a:t>
            </a:r>
          </a:p>
          <a:p>
            <a:r>
              <a:rPr lang="en-US" sz="1700"/>
              <a:t>The husband's long period of absence may also have an impact on the division of power in the marital relationship. </a:t>
            </a:r>
            <a:endParaRPr lang="en-ZA" sz="1700"/>
          </a:p>
        </p:txBody>
      </p:sp>
      <p:sp>
        <p:nvSpPr>
          <p:cNvPr id="14" name="Rectangle 13">
            <a:extLst>
              <a:ext uri="{FF2B5EF4-FFF2-40B4-BE49-F238E27FC236}">
                <a16:creationId xmlns:a16="http://schemas.microsoft.com/office/drawing/2014/main" id="{E55C1C3E-5158-47F3-8FD9-14B22C3E6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121662"/>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1790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FCA88C2-C73C-4062-A097-8FBCE3090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3981C21-E132-4402-B31B-D725C1CE77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53241"/>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A685C77-4E84-486A-9AE5-F3635BE98E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2" y="822324"/>
            <a:ext cx="5149596" cy="5228279"/>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B1214D-29B1-7C64-0E32-63760F4412A2}"/>
              </a:ext>
            </a:extLst>
          </p:cNvPr>
          <p:cNvSpPr>
            <a:spLocks noGrp="1"/>
          </p:cNvSpPr>
          <p:nvPr>
            <p:ph type="title"/>
          </p:nvPr>
        </p:nvSpPr>
        <p:spPr>
          <a:xfrm>
            <a:off x="1286934" y="1465790"/>
            <a:ext cx="3860798" cy="3941345"/>
          </a:xfrm>
        </p:spPr>
        <p:txBody>
          <a:bodyPr>
            <a:normAutofit/>
          </a:bodyPr>
          <a:lstStyle/>
          <a:p>
            <a:r>
              <a:rPr kumimoji="0" lang="en-US" sz="3800" b="0" i="0" u="none" strike="noStrike" kern="1200" cap="none" spc="0" normalizeH="0" baseline="0" noProof="0">
                <a:ln>
                  <a:noFill/>
                </a:ln>
                <a:effectLst/>
                <a:uLnTx/>
                <a:uFillTx/>
                <a:latin typeface="Century Gothic" panose="020B0502020202020204"/>
                <a:ea typeface="+mj-ea"/>
                <a:cs typeface="+mj-cs"/>
              </a:rPr>
              <a:t>THE IMPACT OF LABOR MIGRATION ON AFRICAN FAMILY LIFE IN SOUTH AFRICA</a:t>
            </a:r>
            <a:endParaRPr lang="en-ZA" sz="3800"/>
          </a:p>
        </p:txBody>
      </p:sp>
      <p:sp>
        <p:nvSpPr>
          <p:cNvPr id="3" name="Content Placeholder 2">
            <a:extLst>
              <a:ext uri="{FF2B5EF4-FFF2-40B4-BE49-F238E27FC236}">
                <a16:creationId xmlns:a16="http://schemas.microsoft.com/office/drawing/2014/main" id="{84DC9E06-E41F-2380-DB8E-65E92D47803E}"/>
              </a:ext>
            </a:extLst>
          </p:cNvPr>
          <p:cNvSpPr>
            <a:spLocks noGrp="1"/>
          </p:cNvSpPr>
          <p:nvPr>
            <p:ph idx="1"/>
          </p:nvPr>
        </p:nvSpPr>
        <p:spPr>
          <a:xfrm>
            <a:off x="6417733" y="1359090"/>
            <a:ext cx="5132665" cy="4048046"/>
          </a:xfrm>
        </p:spPr>
        <p:txBody>
          <a:bodyPr anchor="ctr">
            <a:normAutofit/>
          </a:bodyPr>
          <a:lstStyle/>
          <a:p>
            <a:r>
              <a:rPr lang="en-US" sz="1700"/>
              <a:t>Male absenteeism in families does not only mean more family responsibilities for wives. These women also tend to gain greater decision-making power in the day-to-day existence of the families. </a:t>
            </a:r>
          </a:p>
          <a:p>
            <a:r>
              <a:rPr lang="en-US" sz="1700"/>
              <a:t>Marital infidelity is another problem associated with the migrant labor system. </a:t>
            </a:r>
          </a:p>
          <a:p>
            <a:r>
              <a:rPr lang="en-US" sz="1700" err="1"/>
              <a:t>Unofficial'polygamy</a:t>
            </a:r>
            <a:r>
              <a:rPr lang="en-US" sz="1700"/>
              <a:t> has been encouraged by the migrant labor system and those men who migrate to the urban areas of employment start second families in the city. </a:t>
            </a:r>
          </a:p>
          <a:p>
            <a:r>
              <a:rPr lang="en-US" sz="1700"/>
              <a:t>The migrant labor system may also bring about the experience of a cultural gap. </a:t>
            </a:r>
            <a:endParaRPr lang="en-ZA" sz="1700"/>
          </a:p>
        </p:txBody>
      </p:sp>
      <p:sp>
        <p:nvSpPr>
          <p:cNvPr id="14" name="Rectangle 13">
            <a:extLst>
              <a:ext uri="{FF2B5EF4-FFF2-40B4-BE49-F238E27FC236}">
                <a16:creationId xmlns:a16="http://schemas.microsoft.com/office/drawing/2014/main" id="{E55C1C3E-5158-47F3-8FD9-14B22C3E6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121662"/>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2645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FCA88C2-C73C-4062-A097-8FBCE3090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3981C21-E132-4402-B31B-D725C1CE77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53241"/>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A685C77-4E84-486A-9AE5-F3635BE98E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2" y="822324"/>
            <a:ext cx="5149596" cy="5228279"/>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784FA4F-C0DA-1FF9-EF8C-3CC6696FBE6B}"/>
              </a:ext>
            </a:extLst>
          </p:cNvPr>
          <p:cNvSpPr>
            <a:spLocks noGrp="1"/>
          </p:cNvSpPr>
          <p:nvPr>
            <p:ph type="title"/>
          </p:nvPr>
        </p:nvSpPr>
        <p:spPr>
          <a:xfrm>
            <a:off x="1286934" y="1465790"/>
            <a:ext cx="3860798" cy="3941345"/>
          </a:xfrm>
        </p:spPr>
        <p:txBody>
          <a:bodyPr>
            <a:normAutofit/>
          </a:bodyPr>
          <a:lstStyle/>
          <a:p>
            <a:r>
              <a:rPr kumimoji="0" lang="en-US" sz="3800" b="0" i="0" u="none" strike="noStrike" kern="1200" cap="none" spc="0" normalizeH="0" baseline="0" noProof="0">
                <a:ln>
                  <a:noFill/>
                </a:ln>
                <a:effectLst/>
                <a:uLnTx/>
                <a:uFillTx/>
                <a:latin typeface="Century Gothic" panose="020B0502020202020204"/>
                <a:ea typeface="+mj-ea"/>
                <a:cs typeface="+mj-cs"/>
              </a:rPr>
              <a:t>THE IMPACT OF LABOR MIGRATION ON AFRICAN FAMILY LIFE IN SOUTH AFRICA</a:t>
            </a:r>
            <a:endParaRPr lang="en-ZA" sz="3800"/>
          </a:p>
        </p:txBody>
      </p:sp>
      <p:sp>
        <p:nvSpPr>
          <p:cNvPr id="3" name="Content Placeholder 2">
            <a:extLst>
              <a:ext uri="{FF2B5EF4-FFF2-40B4-BE49-F238E27FC236}">
                <a16:creationId xmlns:a16="http://schemas.microsoft.com/office/drawing/2014/main" id="{1D57077C-9F8C-3E10-C51C-A9D5FC9D3A71}"/>
              </a:ext>
            </a:extLst>
          </p:cNvPr>
          <p:cNvSpPr>
            <a:spLocks noGrp="1"/>
          </p:cNvSpPr>
          <p:nvPr>
            <p:ph idx="1"/>
          </p:nvPr>
        </p:nvSpPr>
        <p:spPr>
          <a:xfrm>
            <a:off x="6417733" y="1359090"/>
            <a:ext cx="5132665" cy="4048046"/>
          </a:xfrm>
        </p:spPr>
        <p:txBody>
          <a:bodyPr anchor="ctr">
            <a:normAutofit/>
          </a:bodyPr>
          <a:lstStyle/>
          <a:p>
            <a:r>
              <a:rPr lang="en-US" sz="1700"/>
              <a:t>Women as migrant workers are employed in a wide range of areas in both the formal and informal economic sectors. </a:t>
            </a:r>
          </a:p>
          <a:p>
            <a:r>
              <a:rPr lang="en-US" sz="1700"/>
              <a:t>Many women have historically found themselves within domestic service</a:t>
            </a:r>
          </a:p>
          <a:p>
            <a:r>
              <a:rPr lang="en-US" sz="1700"/>
              <a:t> Many of these domestic workers are often compelled to 'live in' (residing on the premises of their employers) due to a lack of sufficient housing and conditions set by employers. </a:t>
            </a:r>
          </a:p>
          <a:p>
            <a:r>
              <a:rPr lang="en-US" sz="1700"/>
              <a:t>African families may experience a situation where not only one but both the spouses are involved in the labor migration process.</a:t>
            </a:r>
            <a:endParaRPr lang="en-ZA" sz="1700"/>
          </a:p>
        </p:txBody>
      </p:sp>
      <p:sp>
        <p:nvSpPr>
          <p:cNvPr id="14" name="Rectangle 13">
            <a:extLst>
              <a:ext uri="{FF2B5EF4-FFF2-40B4-BE49-F238E27FC236}">
                <a16:creationId xmlns:a16="http://schemas.microsoft.com/office/drawing/2014/main" id="{E55C1C3E-5158-47F3-8FD9-14B22C3E6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121662"/>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1468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4FCA88C2-C73C-4062-A097-8FBCE3090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83981C21-E132-4402-B31B-D725C1CE77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53241"/>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6A685C77-4E84-486A-9AE5-F3635BE98E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2" y="822324"/>
            <a:ext cx="5149596" cy="5228279"/>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3C4613F-2D20-B384-9A10-88B5A664111F}"/>
              </a:ext>
            </a:extLst>
          </p:cNvPr>
          <p:cNvSpPr>
            <a:spLocks noGrp="1"/>
          </p:cNvSpPr>
          <p:nvPr>
            <p:ph type="title"/>
          </p:nvPr>
        </p:nvSpPr>
        <p:spPr>
          <a:xfrm>
            <a:off x="1286934" y="1465790"/>
            <a:ext cx="3860798" cy="3941345"/>
          </a:xfrm>
        </p:spPr>
        <p:txBody>
          <a:bodyPr>
            <a:normAutofit/>
          </a:bodyPr>
          <a:lstStyle/>
          <a:p>
            <a:r>
              <a:rPr lang="en-US" sz="6000">
                <a:latin typeface="ADLaM Display" panose="02010000000000000000" pitchFamily="2" charset="0"/>
                <a:ea typeface="ADLaM Display" panose="02010000000000000000" pitchFamily="2" charset="0"/>
                <a:cs typeface="ADLaM Display" panose="02010000000000000000" pitchFamily="2" charset="0"/>
              </a:rPr>
              <a:t>MIGRANT LABOR </a:t>
            </a:r>
            <a:endParaRPr lang="en-ZA" sz="6000">
              <a:latin typeface="ADLaM Display" panose="02010000000000000000" pitchFamily="2" charset="0"/>
              <a:ea typeface="ADLaM Display" panose="02010000000000000000" pitchFamily="2" charset="0"/>
              <a:cs typeface="ADLaM Display" panose="02010000000000000000" pitchFamily="2" charset="0"/>
            </a:endParaRPr>
          </a:p>
        </p:txBody>
      </p:sp>
      <p:sp>
        <p:nvSpPr>
          <p:cNvPr id="3" name="Content Placeholder 2">
            <a:extLst>
              <a:ext uri="{FF2B5EF4-FFF2-40B4-BE49-F238E27FC236}">
                <a16:creationId xmlns:a16="http://schemas.microsoft.com/office/drawing/2014/main" id="{3E0E7E3D-5FA9-3F9A-5D21-93ACB52EB886}"/>
              </a:ext>
            </a:extLst>
          </p:cNvPr>
          <p:cNvSpPr>
            <a:spLocks noGrp="1"/>
          </p:cNvSpPr>
          <p:nvPr>
            <p:ph idx="1"/>
          </p:nvPr>
        </p:nvSpPr>
        <p:spPr>
          <a:xfrm>
            <a:off x="6417733" y="1359090"/>
            <a:ext cx="5132665" cy="4048046"/>
          </a:xfrm>
        </p:spPr>
        <p:txBody>
          <a:bodyPr anchor="ctr">
            <a:normAutofit/>
          </a:bodyPr>
          <a:lstStyle/>
          <a:p>
            <a:r>
              <a:rPr lang="en-US" sz="1700" b="1"/>
              <a:t>Migrant labor</a:t>
            </a:r>
            <a:r>
              <a:rPr lang="en-US" sz="1700"/>
              <a:t> refers to "a process involving people both men and women who work too far away from home to be able to travel</a:t>
            </a:r>
          </a:p>
          <a:p>
            <a:r>
              <a:rPr lang="en-US" sz="1700"/>
              <a:t> Unable to return home on a regular basis  or once a week. </a:t>
            </a:r>
          </a:p>
          <a:p>
            <a:r>
              <a:rPr lang="en-US" sz="1700"/>
              <a:t>This process involves both the temporary migration of unskilled and semi- skilled workers. </a:t>
            </a:r>
          </a:p>
          <a:p>
            <a:r>
              <a:rPr lang="en-US" sz="1700"/>
              <a:t>Labor migration may also be either internal (where migrant workers remain in their country of origin) or external in nature (where migrant workers move temporarily from one country to another. </a:t>
            </a:r>
            <a:endParaRPr lang="en-ZA" sz="1700"/>
          </a:p>
        </p:txBody>
      </p:sp>
      <p:sp>
        <p:nvSpPr>
          <p:cNvPr id="52" name="Rectangle 51">
            <a:extLst>
              <a:ext uri="{FF2B5EF4-FFF2-40B4-BE49-F238E27FC236}">
                <a16:creationId xmlns:a16="http://schemas.microsoft.com/office/drawing/2014/main" id="{E55C1C3E-5158-47F3-8FD9-14B22C3E6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121662"/>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4518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5FD97218-AF89-D888-407E-90D676AB0F6E}"/>
              </a:ext>
            </a:extLst>
          </p:cNvPr>
          <p:cNvSpPr>
            <a:spLocks noGrp="1"/>
          </p:cNvSpPr>
          <p:nvPr>
            <p:ph type="title"/>
          </p:nvPr>
        </p:nvSpPr>
        <p:spPr>
          <a:xfrm>
            <a:off x="1063752" y="978010"/>
            <a:ext cx="5188624" cy="1831344"/>
          </a:xfrm>
        </p:spPr>
        <p:txBody>
          <a:bodyPr>
            <a:normAutofit/>
          </a:bodyPr>
          <a:lstStyle/>
          <a:p>
            <a:r>
              <a:rPr lang="en-US" sz="3000" b="1">
                <a:latin typeface="Aharoni" panose="02010803020104030203" pitchFamily="2" charset="-79"/>
                <a:cs typeface="Aharoni" panose="02010803020104030203" pitchFamily="2" charset="-79"/>
              </a:rPr>
              <a:t>THE MIGRANT LABOR SYSTEM IN SOUTH AFRICA: A HISTORICAL OVERVIEW</a:t>
            </a:r>
            <a:endParaRPr lang="en-ZA" sz="3000" b="1">
              <a:latin typeface="Aharoni" panose="02010803020104030203" pitchFamily="2" charset="-79"/>
              <a:cs typeface="Aharoni" panose="02010803020104030203" pitchFamily="2" charset="-79"/>
            </a:endParaRPr>
          </a:p>
        </p:txBody>
      </p:sp>
      <p:sp>
        <p:nvSpPr>
          <p:cNvPr id="48" name="Rectangle 47">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32123" y="3388659"/>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ZA"/>
          </a:p>
        </p:txBody>
      </p:sp>
      <p:pic>
        <p:nvPicPr>
          <p:cNvPr id="5" name="Picture 4" descr="Green building in a cornfield">
            <a:extLst>
              <a:ext uri="{FF2B5EF4-FFF2-40B4-BE49-F238E27FC236}">
                <a16:creationId xmlns:a16="http://schemas.microsoft.com/office/drawing/2014/main" id="{8EA4C186-11BE-D748-696F-4F2EF310FF7F}"/>
              </a:ext>
            </a:extLst>
          </p:cNvPr>
          <p:cNvPicPr>
            <a:picLocks noChangeAspect="1"/>
          </p:cNvPicPr>
          <p:nvPr/>
        </p:nvPicPr>
        <p:blipFill>
          <a:blip r:embed="rId4"/>
          <a:srcRect l="10473" r="22779" b="2"/>
          <a:stretch/>
        </p:blipFill>
        <p:spPr>
          <a:xfrm>
            <a:off x="7629144" y="1682496"/>
            <a:ext cx="3502152" cy="3502152"/>
          </a:xfrm>
          <a:custGeom>
            <a:avLst/>
            <a:gdLst/>
            <a:ahLst/>
            <a:cxnLst/>
            <a:rect l="l" t="t" r="r" b="b"/>
            <a:pathLst>
              <a:path w="3502152" h="3502152">
                <a:moveTo>
                  <a:pt x="1751076" y="196996"/>
                </a:moveTo>
                <a:cubicBezTo>
                  <a:pt x="2609371" y="196996"/>
                  <a:pt x="3305156" y="892781"/>
                  <a:pt x="3305156" y="1751076"/>
                </a:cubicBezTo>
                <a:cubicBezTo>
                  <a:pt x="3305156" y="2609371"/>
                  <a:pt x="2609371" y="3305156"/>
                  <a:pt x="1751076" y="3305156"/>
                </a:cubicBezTo>
                <a:cubicBezTo>
                  <a:pt x="892781" y="3305156"/>
                  <a:pt x="196996" y="2609371"/>
                  <a:pt x="196996" y="1751076"/>
                </a:cubicBezTo>
                <a:cubicBezTo>
                  <a:pt x="196996" y="892781"/>
                  <a:pt x="892781" y="196996"/>
                  <a:pt x="1751076" y="196996"/>
                </a:cubicBezTo>
                <a:close/>
                <a:moveTo>
                  <a:pt x="1751076" y="153219"/>
                </a:moveTo>
                <a:cubicBezTo>
                  <a:pt x="868604" y="153219"/>
                  <a:pt x="153219" y="868604"/>
                  <a:pt x="153219" y="1751076"/>
                </a:cubicBezTo>
                <a:cubicBezTo>
                  <a:pt x="153219" y="2633548"/>
                  <a:pt x="868604" y="3348933"/>
                  <a:pt x="1751076" y="3348933"/>
                </a:cubicBezTo>
                <a:cubicBezTo>
                  <a:pt x="2633548" y="3348933"/>
                  <a:pt x="3348933" y="2633548"/>
                  <a:pt x="3348933" y="1751076"/>
                </a:cubicBezTo>
                <a:cubicBezTo>
                  <a:pt x="3348933" y="868604"/>
                  <a:pt x="2633548" y="153219"/>
                  <a:pt x="1751076" y="153219"/>
                </a:cubicBezTo>
                <a:close/>
                <a:moveTo>
                  <a:pt x="1751076" y="0"/>
                </a:moveTo>
                <a:cubicBezTo>
                  <a:pt x="2718169" y="0"/>
                  <a:pt x="3502152" y="783984"/>
                  <a:pt x="3502152" y="1751076"/>
                </a:cubicBezTo>
                <a:cubicBezTo>
                  <a:pt x="3502152" y="2718169"/>
                  <a:pt x="2718169" y="3502152"/>
                  <a:pt x="1751076" y="3502152"/>
                </a:cubicBezTo>
                <a:cubicBezTo>
                  <a:pt x="783983" y="3502152"/>
                  <a:pt x="0" y="2718169"/>
                  <a:pt x="0" y="1751076"/>
                </a:cubicBezTo>
                <a:cubicBezTo>
                  <a:pt x="0" y="783984"/>
                  <a:pt x="783983" y="0"/>
                  <a:pt x="1751076" y="0"/>
                </a:cubicBezTo>
                <a:close/>
              </a:path>
            </a:pathLst>
          </a:custGeom>
        </p:spPr>
      </p:pic>
      <p:sp>
        <p:nvSpPr>
          <p:cNvPr id="50" name="Freeform: Shape 49">
            <a:extLst>
              <a:ext uri="{FF2B5EF4-FFF2-40B4-BE49-F238E27FC236}">
                <a16:creationId xmlns:a16="http://schemas.microsoft.com/office/drawing/2014/main" id="{89F78725-8B4F-43D3-B767-EB7DB0C020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0457" y="1682496"/>
            <a:ext cx="3502152" cy="3502152"/>
          </a:xfrm>
          <a:custGeom>
            <a:avLst/>
            <a:gdLst>
              <a:gd name="connsiteX0" fmla="*/ 3657600 w 7315200"/>
              <a:gd name="connsiteY0" fmla="*/ 411480 h 7315200"/>
              <a:gd name="connsiteX1" fmla="*/ 6903720 w 7315200"/>
              <a:gd name="connsiteY1" fmla="*/ 3657600 h 7315200"/>
              <a:gd name="connsiteX2" fmla="*/ 3657600 w 7315200"/>
              <a:gd name="connsiteY2" fmla="*/ 6903720 h 7315200"/>
              <a:gd name="connsiteX3" fmla="*/ 411480 w 7315200"/>
              <a:gd name="connsiteY3" fmla="*/ 3657600 h 7315200"/>
              <a:gd name="connsiteX4" fmla="*/ 3657600 w 7315200"/>
              <a:gd name="connsiteY4" fmla="*/ 411480 h 7315200"/>
              <a:gd name="connsiteX5" fmla="*/ 3657600 w 7315200"/>
              <a:gd name="connsiteY5" fmla="*/ 320040 h 7315200"/>
              <a:gd name="connsiteX6" fmla="*/ 320040 w 7315200"/>
              <a:gd name="connsiteY6" fmla="*/ 3657600 h 7315200"/>
              <a:gd name="connsiteX7" fmla="*/ 3657600 w 7315200"/>
              <a:gd name="connsiteY7" fmla="*/ 6995160 h 7315200"/>
              <a:gd name="connsiteX8" fmla="*/ 6995160 w 7315200"/>
              <a:gd name="connsiteY8" fmla="*/ 3657600 h 7315200"/>
              <a:gd name="connsiteX9" fmla="*/ 3657600 w 7315200"/>
              <a:gd name="connsiteY9" fmla="*/ 320040 h 7315200"/>
              <a:gd name="connsiteX10" fmla="*/ 3657600 w 7315200"/>
              <a:gd name="connsiteY10" fmla="*/ 0 h 7315200"/>
              <a:gd name="connsiteX11" fmla="*/ 7315200 w 7315200"/>
              <a:gd name="connsiteY11" fmla="*/ 3657600 h 7315200"/>
              <a:gd name="connsiteX12" fmla="*/ 3657600 w 7315200"/>
              <a:gd name="connsiteY12" fmla="*/ 7315200 h 7315200"/>
              <a:gd name="connsiteX13" fmla="*/ 0 w 7315200"/>
              <a:gd name="connsiteY13" fmla="*/ 3657600 h 7315200"/>
              <a:gd name="connsiteX14" fmla="*/ 3657600 w 7315200"/>
              <a:gd name="connsiteY14" fmla="*/ 0 h 731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315200" h="7315200">
                <a:moveTo>
                  <a:pt x="3657600" y="411480"/>
                </a:moveTo>
                <a:cubicBezTo>
                  <a:pt x="5450383" y="411480"/>
                  <a:pt x="6903720" y="1864817"/>
                  <a:pt x="6903720" y="3657600"/>
                </a:cubicBezTo>
                <a:cubicBezTo>
                  <a:pt x="6903720" y="5450383"/>
                  <a:pt x="5450383" y="6903720"/>
                  <a:pt x="3657600" y="6903720"/>
                </a:cubicBezTo>
                <a:cubicBezTo>
                  <a:pt x="1864817" y="6903720"/>
                  <a:pt x="411480" y="5450383"/>
                  <a:pt x="411480" y="3657600"/>
                </a:cubicBezTo>
                <a:cubicBezTo>
                  <a:pt x="411480" y="1864817"/>
                  <a:pt x="1864817" y="411480"/>
                  <a:pt x="3657600" y="411480"/>
                </a:cubicBezTo>
                <a:close/>
                <a:moveTo>
                  <a:pt x="3657600" y="320040"/>
                </a:moveTo>
                <a:cubicBezTo>
                  <a:pt x="1814317" y="320040"/>
                  <a:pt x="320040" y="1814317"/>
                  <a:pt x="320040" y="3657600"/>
                </a:cubicBezTo>
                <a:cubicBezTo>
                  <a:pt x="320040" y="5500883"/>
                  <a:pt x="1814317" y="6995160"/>
                  <a:pt x="3657600" y="6995160"/>
                </a:cubicBezTo>
                <a:cubicBezTo>
                  <a:pt x="5500883" y="6995160"/>
                  <a:pt x="6995160" y="5500883"/>
                  <a:pt x="6995160" y="3657600"/>
                </a:cubicBezTo>
                <a:cubicBezTo>
                  <a:pt x="6995160" y="1814317"/>
                  <a:pt x="5500883" y="320040"/>
                  <a:pt x="3657600" y="320040"/>
                </a:cubicBezTo>
                <a:close/>
                <a:moveTo>
                  <a:pt x="3657600" y="0"/>
                </a:moveTo>
                <a:cubicBezTo>
                  <a:pt x="5677637" y="0"/>
                  <a:pt x="7315200" y="1637563"/>
                  <a:pt x="7315200" y="3657600"/>
                </a:cubicBezTo>
                <a:cubicBezTo>
                  <a:pt x="7315200" y="5677637"/>
                  <a:pt x="5677637" y="7315200"/>
                  <a:pt x="3657600" y="7315200"/>
                </a:cubicBezTo>
                <a:cubicBezTo>
                  <a:pt x="1637563" y="7315200"/>
                  <a:pt x="0" y="5677637"/>
                  <a:pt x="0" y="3657600"/>
                </a:cubicBezTo>
                <a:cubicBezTo>
                  <a:pt x="0" y="1637563"/>
                  <a:pt x="1637563" y="0"/>
                  <a:pt x="3657600" y="0"/>
                </a:cubicBezTo>
                <a:close/>
              </a:path>
            </a:pathLst>
          </a:custGeom>
          <a:blipFill dpi="0" rotWithShape="1">
            <a:blip r:embed="rId5">
              <a:alphaModFix amt="30000"/>
              <a:duotone>
                <a:prstClr val="black"/>
                <a:schemeClr val="accent1">
                  <a:tint val="45000"/>
                  <a:satMod val="400000"/>
                </a:schemeClr>
              </a:duotone>
              <a:extLst>
                <a:ext uri="{BEBA8EAE-BF5A-486C-A8C5-ECC9F3942E4B}">
                  <a14:imgProps xmlns:a14="http://schemas.microsoft.com/office/drawing/2010/main">
                    <a14:imgLayer r:embed="rId3">
                      <a14:imgEffect>
                        <a14:sharpenSoften amount="61000"/>
                      </a14:imgEffect>
                      <a14:imgEffect>
                        <a14:brightnessContrast bright="-25000" contrast="20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grpSp>
        <p:nvGrpSpPr>
          <p:cNvPr id="52" name="Group 51">
            <a:extLst>
              <a:ext uri="{FF2B5EF4-FFF2-40B4-BE49-F238E27FC236}">
                <a16:creationId xmlns:a16="http://schemas.microsoft.com/office/drawing/2014/main" id="{C9B0630D-5E49-4BF7-8CF1-7DECD4B08B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53" name="Oval 52">
              <a:extLst>
                <a:ext uri="{FF2B5EF4-FFF2-40B4-BE49-F238E27FC236}">
                  <a16:creationId xmlns:a16="http://schemas.microsoft.com/office/drawing/2014/main" id="{A7E3DF29-A3BC-402A-A498-16B2DF1813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6">
                <a:duotone>
                  <a:schemeClr val="accent1">
                    <a:shade val="45000"/>
                    <a:satMod val="135000"/>
                  </a:schemeClr>
                  <a:prstClr val="white"/>
                </a:duotone>
                <a:extLst>
                  <a:ext uri="{BEBA8EAE-BF5A-486C-A8C5-ECC9F3942E4B}">
                    <a14:imgProps xmlns:a14="http://schemas.microsoft.com/office/drawing/2010/main">
                      <a14:imgLayer r:embed="rId7">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a:lstStyle/>
            <a:p>
              <a:endParaRPr lang="en-ZA"/>
            </a:p>
          </p:txBody>
        </p:sp>
        <p:sp>
          <p:nvSpPr>
            <p:cNvPr id="54" name="Oval 53">
              <a:extLst>
                <a:ext uri="{FF2B5EF4-FFF2-40B4-BE49-F238E27FC236}">
                  <a16:creationId xmlns:a16="http://schemas.microsoft.com/office/drawing/2014/main" id="{1B14D33E-BADF-4271-ACE1-06D8199FF5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a:lstStyle/>
            <a:p>
              <a:endParaRPr lang="en-ZA"/>
            </a:p>
          </p:txBody>
        </p:sp>
      </p:grpSp>
      <p:graphicFrame>
        <p:nvGraphicFramePr>
          <p:cNvPr id="30" name="Content Placeholder 2">
            <a:extLst>
              <a:ext uri="{FF2B5EF4-FFF2-40B4-BE49-F238E27FC236}">
                <a16:creationId xmlns:a16="http://schemas.microsoft.com/office/drawing/2014/main" id="{71A1848D-EB41-B5B1-1D18-F2FEA5928E50}"/>
              </a:ext>
            </a:extLst>
          </p:cNvPr>
          <p:cNvGraphicFramePr>
            <a:graphicFrameLocks noGrp="1"/>
          </p:cNvGraphicFramePr>
          <p:nvPr>
            <p:ph idx="1"/>
            <p:extLst>
              <p:ext uri="{D42A27DB-BD31-4B8C-83A1-F6EECF244321}">
                <p14:modId xmlns:p14="http://schemas.microsoft.com/office/powerpoint/2010/main" val="1087606769"/>
              </p:ext>
            </p:extLst>
          </p:nvPr>
        </p:nvGraphicFramePr>
        <p:xfrm>
          <a:off x="1063752" y="3029446"/>
          <a:ext cx="5188624" cy="314275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727378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006D8-636D-3547-1B53-962D7E3C0517}"/>
              </a:ext>
            </a:extLst>
          </p:cNvPr>
          <p:cNvSpPr>
            <a:spLocks noGrp="1"/>
          </p:cNvSpPr>
          <p:nvPr>
            <p:ph type="title"/>
          </p:nvPr>
        </p:nvSpPr>
        <p:spPr>
          <a:xfrm>
            <a:off x="1069848" y="484632"/>
            <a:ext cx="10058400" cy="1609344"/>
          </a:xfrm>
        </p:spPr>
        <p:txBody>
          <a:bodyPr>
            <a:normAutofit/>
          </a:bodyPr>
          <a:lstStyle/>
          <a:p>
            <a:r>
              <a:rPr kumimoji="0" lang="en-US" sz="3800" b="1" i="0" u="none" strike="noStrike" kern="1200" cap="none" spc="0" normalizeH="0" baseline="0" noProof="0">
                <a:ln>
                  <a:noFill/>
                </a:ln>
                <a:effectLst/>
                <a:uLnTx/>
                <a:uFillTx/>
                <a:latin typeface="Aharoni" panose="02010803020104030203" pitchFamily="2" charset="-79"/>
                <a:ea typeface="+mj-ea"/>
                <a:cs typeface="Aharoni" panose="02010803020104030203" pitchFamily="2" charset="-79"/>
              </a:rPr>
              <a:t>THE MIGRANT LABOR SYSTEM IN SOUTH AFRICA: A HISTORICAL OVERVIEW</a:t>
            </a:r>
            <a:endParaRPr lang="en-ZA" sz="3800"/>
          </a:p>
        </p:txBody>
      </p:sp>
      <p:sp>
        <p:nvSpPr>
          <p:cNvPr id="21" name="Rectangle 20">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5868D0B6-9715-DB4B-66F6-FB3546D383FF}"/>
              </a:ext>
            </a:extLst>
          </p:cNvPr>
          <p:cNvGraphicFramePr>
            <a:graphicFrameLocks noGrp="1"/>
          </p:cNvGraphicFramePr>
          <p:nvPr>
            <p:ph idx="1"/>
            <p:extLst>
              <p:ext uri="{D42A27DB-BD31-4B8C-83A1-F6EECF244321}">
                <p14:modId xmlns:p14="http://schemas.microsoft.com/office/powerpoint/2010/main" val="2206298082"/>
              </p:ext>
            </p:extLst>
          </p:nvPr>
        </p:nvGraphicFramePr>
        <p:xfrm>
          <a:off x="1069974" y="2385390"/>
          <a:ext cx="10220877" cy="398797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664005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8482D-3AA1-4743-A599-853DA3A41F5F}"/>
              </a:ext>
            </a:extLst>
          </p:cNvPr>
          <p:cNvSpPr>
            <a:spLocks noGrp="1"/>
          </p:cNvSpPr>
          <p:nvPr>
            <p:ph type="title"/>
          </p:nvPr>
        </p:nvSpPr>
        <p:spPr>
          <a:xfrm>
            <a:off x="1069848" y="484632"/>
            <a:ext cx="10058400" cy="1609344"/>
          </a:xfrm>
        </p:spPr>
        <p:txBody>
          <a:bodyPr>
            <a:normAutofit/>
          </a:bodyPr>
          <a:lstStyle/>
          <a:p>
            <a:r>
              <a:rPr kumimoji="0" lang="en-US" sz="3800" b="1" i="0" u="none" strike="noStrike" kern="1200" cap="none" spc="0" normalizeH="0" baseline="0" noProof="0">
                <a:ln>
                  <a:noFill/>
                </a:ln>
                <a:effectLst/>
                <a:uLnTx/>
                <a:uFillTx/>
                <a:latin typeface="Aharoni" panose="02010803020104030203" pitchFamily="2" charset="-79"/>
                <a:ea typeface="+mj-ea"/>
                <a:cs typeface="Aharoni" panose="02010803020104030203" pitchFamily="2" charset="-79"/>
              </a:rPr>
              <a:t>THE MIGRANT LABOR SYSTEM IN SOUTH AFRICA: A HISTORICAL OVERVIEW</a:t>
            </a:r>
            <a:endParaRPr lang="en-ZA" sz="3800"/>
          </a:p>
        </p:txBody>
      </p:sp>
      <p:sp>
        <p:nvSpPr>
          <p:cNvPr id="9" name="Rectangle 8">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CE2ECB00-249D-B481-C06F-E8F8EF104B3D}"/>
              </a:ext>
            </a:extLst>
          </p:cNvPr>
          <p:cNvGraphicFramePr>
            <a:graphicFrameLocks noGrp="1"/>
          </p:cNvGraphicFramePr>
          <p:nvPr>
            <p:ph idx="1"/>
            <p:extLst>
              <p:ext uri="{D42A27DB-BD31-4B8C-83A1-F6EECF244321}">
                <p14:modId xmlns:p14="http://schemas.microsoft.com/office/powerpoint/2010/main" val="2684688636"/>
              </p:ext>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393726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98D10-54CB-56B8-27AA-BB3832643AD9}"/>
              </a:ext>
            </a:extLst>
          </p:cNvPr>
          <p:cNvSpPr>
            <a:spLocks noGrp="1"/>
          </p:cNvSpPr>
          <p:nvPr>
            <p:ph type="title"/>
          </p:nvPr>
        </p:nvSpPr>
        <p:spPr>
          <a:xfrm>
            <a:off x="1069848" y="484632"/>
            <a:ext cx="10058400" cy="1609344"/>
          </a:xfrm>
        </p:spPr>
        <p:txBody>
          <a:bodyPr>
            <a:normAutofit/>
          </a:bodyPr>
          <a:lstStyle/>
          <a:p>
            <a:r>
              <a:rPr kumimoji="0" lang="en-US" sz="3800" b="1" i="0" u="none" strike="noStrike" kern="1200" cap="none" spc="0" normalizeH="0" baseline="0" noProof="0">
                <a:ln>
                  <a:noFill/>
                </a:ln>
                <a:effectLst/>
                <a:uLnTx/>
                <a:uFillTx/>
                <a:latin typeface="Aharoni" panose="02010803020104030203" pitchFamily="2" charset="-79"/>
                <a:ea typeface="+mj-ea"/>
                <a:cs typeface="Aharoni" panose="02010803020104030203" pitchFamily="2" charset="-79"/>
              </a:rPr>
              <a:t>THE MIGRANT LABOR SYSTEM IN SOUTH AFRICA: A HISTORICAL OVERVIEW</a:t>
            </a:r>
            <a:endParaRPr lang="en-ZA" sz="3800"/>
          </a:p>
        </p:txBody>
      </p:sp>
      <p:sp>
        <p:nvSpPr>
          <p:cNvPr id="9" name="Rectangle 8">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EAA53B31-3B16-9E49-8C37-84ACBE516D52}"/>
              </a:ext>
            </a:extLst>
          </p:cNvPr>
          <p:cNvGraphicFramePr>
            <a:graphicFrameLocks noGrp="1"/>
          </p:cNvGraphicFramePr>
          <p:nvPr>
            <p:ph idx="1"/>
            <p:extLst>
              <p:ext uri="{D42A27DB-BD31-4B8C-83A1-F6EECF244321}">
                <p14:modId xmlns:p14="http://schemas.microsoft.com/office/powerpoint/2010/main" val="1974065472"/>
              </p:ext>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083795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1" name="Oval 2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3" name="Oval 2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11B60BE9-D306-8F12-ACB0-12503F3E48A5}"/>
              </a:ext>
            </a:extLst>
          </p:cNvPr>
          <p:cNvSpPr>
            <a:spLocks noGrp="1"/>
          </p:cNvSpPr>
          <p:nvPr>
            <p:ph type="title"/>
          </p:nvPr>
        </p:nvSpPr>
        <p:spPr>
          <a:xfrm>
            <a:off x="1490145" y="2376862"/>
            <a:ext cx="2640646" cy="2104273"/>
          </a:xfrm>
          <a:noFill/>
        </p:spPr>
        <p:txBody>
          <a:bodyPr>
            <a:normAutofit/>
          </a:bodyPr>
          <a:lstStyle/>
          <a:p>
            <a:pPr algn="ctr"/>
            <a:r>
              <a:rPr lang="en-US" sz="2300" dirty="0">
                <a:solidFill>
                  <a:srgbClr val="FFFFFF"/>
                </a:solidFill>
                <a:latin typeface="Aharoni" panose="02010803020104030203" pitchFamily="2" charset="-79"/>
                <a:cs typeface="Aharoni" panose="02010803020104030203" pitchFamily="2" charset="-79"/>
              </a:rPr>
              <a:t>REASONS FOR THE OSCILLATING NATURE OF LABOR MIGRATION</a:t>
            </a:r>
            <a:endParaRPr lang="en-ZA" sz="2300" dirty="0">
              <a:solidFill>
                <a:srgbClr val="FFFFFF"/>
              </a:solidFill>
              <a:latin typeface="Aharoni" panose="02010803020104030203" pitchFamily="2" charset="-79"/>
              <a:cs typeface="Aharoni" panose="02010803020104030203" pitchFamily="2" charset="-79"/>
            </a:endParaRPr>
          </a:p>
        </p:txBody>
      </p:sp>
      <p:sp>
        <p:nvSpPr>
          <p:cNvPr id="25" name="Rectangle 2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ZA"/>
          </a:p>
        </p:txBody>
      </p:sp>
      <p:graphicFrame>
        <p:nvGraphicFramePr>
          <p:cNvPr id="5" name="Content Placeholder 2">
            <a:extLst>
              <a:ext uri="{FF2B5EF4-FFF2-40B4-BE49-F238E27FC236}">
                <a16:creationId xmlns:a16="http://schemas.microsoft.com/office/drawing/2014/main" id="{B7E12139-881C-1AA7-2ABE-A79D24410374}"/>
              </a:ext>
            </a:extLst>
          </p:cNvPr>
          <p:cNvGraphicFramePr>
            <a:graphicFrameLocks noGrp="1"/>
          </p:cNvGraphicFramePr>
          <p:nvPr>
            <p:ph idx="1"/>
            <p:extLst>
              <p:ext uri="{D42A27DB-BD31-4B8C-83A1-F6EECF244321}">
                <p14:modId xmlns:p14="http://schemas.microsoft.com/office/powerpoint/2010/main" val="2712703206"/>
              </p:ext>
            </p:extLst>
          </p:nvPr>
        </p:nvGraphicFramePr>
        <p:xfrm>
          <a:off x="6081713" y="725488"/>
          <a:ext cx="5141912" cy="540702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1681074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47D17614-8879-E2DC-9E2F-A8879396776D}"/>
              </a:ext>
            </a:extLst>
          </p:cNvPr>
          <p:cNvSpPr>
            <a:spLocks noGrp="1"/>
          </p:cNvSpPr>
          <p:nvPr>
            <p:ph type="title"/>
          </p:nvPr>
        </p:nvSpPr>
        <p:spPr>
          <a:xfrm>
            <a:off x="1490145" y="2376862"/>
            <a:ext cx="2640646" cy="2104273"/>
          </a:xfrm>
          <a:noFill/>
        </p:spPr>
        <p:txBody>
          <a:bodyPr>
            <a:normAutofit/>
          </a:bodyPr>
          <a:lstStyle/>
          <a:p>
            <a:pPr algn="ctr"/>
            <a:r>
              <a:rPr lang="en-US" sz="3000" b="1">
                <a:solidFill>
                  <a:srgbClr val="FFFFFF"/>
                </a:solidFill>
                <a:latin typeface="ADLaM Display" panose="02010000000000000000" pitchFamily="2" charset="0"/>
                <a:ea typeface="ADLaM Display" panose="02010000000000000000" pitchFamily="2" charset="0"/>
                <a:cs typeface="ADLaM Display" panose="02010000000000000000" pitchFamily="2" charset="0"/>
              </a:rPr>
              <a:t>INTERNAL FACTORS CONT…</a:t>
            </a:r>
            <a:endParaRPr lang="en-ZA" sz="3000" b="1">
              <a:solidFill>
                <a:srgbClr val="FFFFFF"/>
              </a:solidFill>
              <a:latin typeface="ADLaM Display" panose="02010000000000000000" pitchFamily="2" charset="0"/>
              <a:ea typeface="ADLaM Display" panose="02010000000000000000" pitchFamily="2" charset="0"/>
              <a:cs typeface="ADLaM Display" panose="02010000000000000000" pitchFamily="2" charset="0"/>
            </a:endParaRP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ZA"/>
          </a:p>
        </p:txBody>
      </p:sp>
      <p:graphicFrame>
        <p:nvGraphicFramePr>
          <p:cNvPr id="5" name="Content Placeholder 2">
            <a:extLst>
              <a:ext uri="{FF2B5EF4-FFF2-40B4-BE49-F238E27FC236}">
                <a16:creationId xmlns:a16="http://schemas.microsoft.com/office/drawing/2014/main" id="{545B607B-7A09-B89D-D10D-222155856B49}"/>
              </a:ext>
            </a:extLst>
          </p:cNvPr>
          <p:cNvGraphicFramePr>
            <a:graphicFrameLocks noGrp="1"/>
          </p:cNvGraphicFramePr>
          <p:nvPr>
            <p:ph idx="1"/>
            <p:extLst>
              <p:ext uri="{D42A27DB-BD31-4B8C-83A1-F6EECF244321}">
                <p14:modId xmlns:p14="http://schemas.microsoft.com/office/powerpoint/2010/main" val="1937668902"/>
              </p:ext>
            </p:extLst>
          </p:nvPr>
        </p:nvGraphicFramePr>
        <p:xfrm>
          <a:off x="6081713" y="725488"/>
          <a:ext cx="5141912" cy="540702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1235677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1F2A7346-8311-A789-2CCE-57AF27B01671}"/>
              </a:ext>
            </a:extLst>
          </p:cNvPr>
          <p:cNvSpPr>
            <a:spLocks noGrp="1"/>
          </p:cNvSpPr>
          <p:nvPr>
            <p:ph type="title"/>
          </p:nvPr>
        </p:nvSpPr>
        <p:spPr>
          <a:xfrm>
            <a:off x="1490145" y="2376862"/>
            <a:ext cx="2640646" cy="2104273"/>
          </a:xfrm>
          <a:noFill/>
        </p:spPr>
        <p:txBody>
          <a:bodyPr>
            <a:normAutofit/>
          </a:bodyPr>
          <a:lstStyle/>
          <a:p>
            <a:pPr algn="ctr"/>
            <a:r>
              <a:rPr lang="en-US" sz="3000" b="1">
                <a:solidFill>
                  <a:srgbClr val="FFFFFF"/>
                </a:solidFill>
                <a:latin typeface="ADLaM Display" panose="02010000000000000000" pitchFamily="2" charset="0"/>
                <a:ea typeface="ADLaM Display" panose="02010000000000000000" pitchFamily="2" charset="0"/>
                <a:cs typeface="ADLaM Display" panose="02010000000000000000" pitchFamily="2" charset="0"/>
              </a:rPr>
              <a:t>EXTERNAL FACTORS </a:t>
            </a:r>
            <a:endParaRPr lang="en-ZA" sz="3000" b="1">
              <a:solidFill>
                <a:srgbClr val="FFFFFF"/>
              </a:solidFill>
              <a:latin typeface="ADLaM Display" panose="02010000000000000000" pitchFamily="2" charset="0"/>
              <a:ea typeface="ADLaM Display" panose="02010000000000000000" pitchFamily="2" charset="0"/>
              <a:cs typeface="ADLaM Display" panose="02010000000000000000" pitchFamily="2" charset="0"/>
            </a:endParaRP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ZA"/>
          </a:p>
        </p:txBody>
      </p:sp>
      <p:graphicFrame>
        <p:nvGraphicFramePr>
          <p:cNvPr id="5" name="Content Placeholder 2">
            <a:extLst>
              <a:ext uri="{FF2B5EF4-FFF2-40B4-BE49-F238E27FC236}">
                <a16:creationId xmlns:a16="http://schemas.microsoft.com/office/drawing/2014/main" id="{0AFB50B8-0E06-1625-5649-07DE20E79116}"/>
              </a:ext>
            </a:extLst>
          </p:cNvPr>
          <p:cNvGraphicFramePr>
            <a:graphicFrameLocks noGrp="1"/>
          </p:cNvGraphicFramePr>
          <p:nvPr>
            <p:ph idx="1"/>
            <p:extLst>
              <p:ext uri="{D42A27DB-BD31-4B8C-83A1-F6EECF244321}">
                <p14:modId xmlns:p14="http://schemas.microsoft.com/office/powerpoint/2010/main" val="656146041"/>
              </p:ext>
            </p:extLst>
          </p:nvPr>
        </p:nvGraphicFramePr>
        <p:xfrm>
          <a:off x="6081713" y="725488"/>
          <a:ext cx="5141912" cy="540702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40564292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388</TotalTime>
  <Words>1283</Words>
  <Application>Microsoft Office PowerPoint</Application>
  <PresentationFormat>Widescreen</PresentationFormat>
  <Paragraphs>71</Paragraphs>
  <Slides>16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ADLaM Display</vt:lpstr>
      <vt:lpstr>Aharoni</vt:lpstr>
      <vt:lpstr>Berlin Sans FB Demi</vt:lpstr>
      <vt:lpstr>Calibri</vt:lpstr>
      <vt:lpstr>Century Gothic</vt:lpstr>
      <vt:lpstr>Rockwell</vt:lpstr>
      <vt:lpstr>Rockwell Condensed</vt:lpstr>
      <vt:lpstr>Rockwell Extra Bold</vt:lpstr>
      <vt:lpstr>Wingdings</vt:lpstr>
      <vt:lpstr>Wood Type</vt:lpstr>
      <vt:lpstr>The Impact of Labor Migration on African</vt:lpstr>
      <vt:lpstr>MIGRANT LABOR </vt:lpstr>
      <vt:lpstr>THE MIGRANT LABOR SYSTEM IN SOUTH AFRICA: A HISTORICAL OVERVIEW</vt:lpstr>
      <vt:lpstr>THE MIGRANT LABOR SYSTEM IN SOUTH AFRICA: A HISTORICAL OVERVIEW</vt:lpstr>
      <vt:lpstr>THE MIGRANT LABOR SYSTEM IN SOUTH AFRICA: A HISTORICAL OVERVIEW</vt:lpstr>
      <vt:lpstr>THE MIGRANT LABOR SYSTEM IN SOUTH AFRICA: A HISTORICAL OVERVIEW</vt:lpstr>
      <vt:lpstr>REASONS FOR THE OSCILLATING NATURE OF LABOR MIGRATION</vt:lpstr>
      <vt:lpstr>INTERNAL FACTORS CONT…</vt:lpstr>
      <vt:lpstr>EXTERNAL FACTORS </vt:lpstr>
      <vt:lpstr>EXTERNAL FACTORS CONT…</vt:lpstr>
      <vt:lpstr>EXTERNAL FACTORS CONT…</vt:lpstr>
      <vt:lpstr>THE IMPACT OF LABOR MIGRATION ON AFRICAN FAMILY LIFE IN SOUTH AFRICA</vt:lpstr>
      <vt:lpstr>THE IMPACT OF LABOR MIGRATION ON AFRICAN FAMILY LIFE IN SOUTH AFRICA</vt:lpstr>
      <vt:lpstr>THE IMPACT OF LABOR MIGRATION ON AFRICAN FAMILY LIFE IN SOUTH AFRICA</vt:lpstr>
      <vt:lpstr>THE IMPACT OF LABOR MIGRATION ON AFRICAN FAMILY LIFE IN SOUTH AFRICA</vt:lpstr>
      <vt:lpstr>THE IMPACT OF LABOR MIGRATION ON AFRICAN FAMILY LIFE IN SOUTH AFRICA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Labor Migration on African</dc:title>
  <dc:creator>Cecilia Z. Simelane</dc:creator>
  <cp:lastModifiedBy>Cecilia Z. Simelane</cp:lastModifiedBy>
  <cp:revision>6</cp:revision>
  <dcterms:created xsi:type="dcterms:W3CDTF">2023-10-10T08:30:46Z</dcterms:created>
  <dcterms:modified xsi:type="dcterms:W3CDTF">2024-09-04T12:28:38Z</dcterms:modified>
</cp:coreProperties>
</file>