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55"/>
  </p:notesMasterIdLst>
  <p:sldIdLst>
    <p:sldId id="342" r:id="rId2"/>
    <p:sldId id="343" r:id="rId3"/>
    <p:sldId id="344" r:id="rId4"/>
    <p:sldId id="345" r:id="rId5"/>
    <p:sldId id="346" r:id="rId6"/>
    <p:sldId id="347" r:id="rId7"/>
    <p:sldId id="348" r:id="rId8"/>
    <p:sldId id="349" r:id="rId9"/>
    <p:sldId id="350" r:id="rId10"/>
    <p:sldId id="351" r:id="rId11"/>
    <p:sldId id="352" r:id="rId12"/>
    <p:sldId id="353" r:id="rId13"/>
    <p:sldId id="354" r:id="rId14"/>
    <p:sldId id="355" r:id="rId15"/>
    <p:sldId id="356" r:id="rId16"/>
    <p:sldId id="357" r:id="rId17"/>
    <p:sldId id="358" r:id="rId18"/>
    <p:sldId id="359" r:id="rId19"/>
    <p:sldId id="360" r:id="rId20"/>
    <p:sldId id="361" r:id="rId21"/>
    <p:sldId id="362" r:id="rId22"/>
    <p:sldId id="363" r:id="rId23"/>
    <p:sldId id="364" r:id="rId24"/>
    <p:sldId id="365" r:id="rId25"/>
    <p:sldId id="366" r:id="rId26"/>
    <p:sldId id="367" r:id="rId27"/>
    <p:sldId id="368" r:id="rId28"/>
    <p:sldId id="369" r:id="rId29"/>
    <p:sldId id="370" r:id="rId30"/>
    <p:sldId id="371" r:id="rId31"/>
    <p:sldId id="372" r:id="rId32"/>
    <p:sldId id="373" r:id="rId33"/>
    <p:sldId id="374" r:id="rId34"/>
    <p:sldId id="375" r:id="rId35"/>
    <p:sldId id="376" r:id="rId36"/>
    <p:sldId id="377" r:id="rId37"/>
    <p:sldId id="378" r:id="rId38"/>
    <p:sldId id="379" r:id="rId39"/>
    <p:sldId id="380" r:id="rId40"/>
    <p:sldId id="381" r:id="rId41"/>
    <p:sldId id="382" r:id="rId42"/>
    <p:sldId id="383" r:id="rId43"/>
    <p:sldId id="384" r:id="rId44"/>
    <p:sldId id="385" r:id="rId45"/>
    <p:sldId id="386" r:id="rId46"/>
    <p:sldId id="387" r:id="rId47"/>
    <p:sldId id="388" r:id="rId48"/>
    <p:sldId id="389" r:id="rId49"/>
    <p:sldId id="390" r:id="rId50"/>
    <p:sldId id="391" r:id="rId51"/>
    <p:sldId id="392" r:id="rId52"/>
    <p:sldId id="393" r:id="rId53"/>
    <p:sldId id="394" r:id="rId54"/>
  </p:sldIdLst>
  <p:sldSz cx="9144000" cy="6858000" type="screen4x3"/>
  <p:notesSz cx="6858000" cy="9144000"/>
  <p:custDataLst>
    <p:tags r:id="rId5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84369" autoAdjust="0"/>
  </p:normalViewPr>
  <p:slideViewPr>
    <p:cSldViewPr>
      <p:cViewPr varScale="1">
        <p:scale>
          <a:sx n="58" d="100"/>
          <a:sy n="58" d="100"/>
        </p:scale>
        <p:origin x="152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1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/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/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BC942DF-85CB-46E0-879B-DBB35C8EBB57}" type="datetime1">
              <a:rPr lang="en-US" altLang="en-US"/>
              <a:pPr>
                <a:defRPr/>
              </a:pPr>
              <a:t>3/30/2021</a:t>
            </a:fld>
            <a:endParaRPr lang="en-US" altLang="en-US" dirty="0"/>
          </a:p>
        </p:txBody>
      </p:sp>
      <p:sp>
        <p:nvSpPr>
          <p:cNvPr id="4" name="Slide Image Placeholder 3">
            <a:extLst/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/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/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/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7E38205-7D16-4EB5-81F4-AE6DDA8E23B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3075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2133600" y="6324600"/>
            <a:ext cx="5181600" cy="457200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30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1508125" y="6491288"/>
            <a:ext cx="6492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ts val="0"/>
              </a:spcBef>
              <a:defRPr/>
            </a:pPr>
            <a:r>
              <a:rPr lang="en-US" sz="1200" dirty="0" smtClean="0"/>
              <a:t>© 2019 Cengage. All rights reserved.</a:t>
            </a:r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2044" y="63674"/>
            <a:ext cx="7215756" cy="105436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055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752600" y="228600"/>
            <a:ext cx="69342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028700"/>
            <a:ext cx="7467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713" y="98846"/>
            <a:ext cx="1554632" cy="12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2" r:id="rId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 noChangeArrowheads="1"/>
          </p:cNvSpPr>
          <p:nvPr>
            <p:ph type="ctrTitle"/>
          </p:nvPr>
        </p:nvSpPr>
        <p:spPr>
          <a:xfrm>
            <a:off x="685800" y="2366963"/>
            <a:ext cx="7772400" cy="1214437"/>
          </a:xfrm>
        </p:spPr>
        <p:txBody>
          <a:bodyPr/>
          <a:lstStyle/>
          <a:p>
            <a:r>
              <a:rPr lang="en-US" altLang="en-US" sz="4000" b="1" dirty="0"/>
              <a:t>Chapter Six</a:t>
            </a:r>
            <a:endParaRPr lang="en-US" altLang="en-US" sz="4000" b="1" dirty="0" smtClean="0">
              <a:latin typeface="Arial" charset="0"/>
              <a:cs typeface="Arial" charset="0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412366" y="3621776"/>
            <a:ext cx="8347845" cy="1639197"/>
          </a:xfrm>
        </p:spPr>
        <p:txBody>
          <a:bodyPr anchor="ctr"/>
          <a:lstStyle/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Off to School: Cognitive and Physical Development in Middle Childhood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076" name="Content Placeholder 1"/>
          <p:cNvSpPr>
            <a:spLocks noGrp="1"/>
          </p:cNvSpPr>
          <p:nvPr>
            <p:ph sz="quarter" idx="10"/>
          </p:nvPr>
        </p:nvSpPr>
        <p:spPr/>
        <p:txBody>
          <a:bodyPr anchor="ctr"/>
          <a:lstStyle/>
          <a:p>
            <a:pPr marL="0" indent="0" algn="ctr">
              <a:spcBef>
                <a:spcPct val="0"/>
              </a:spcBef>
              <a:buFont typeface="Arial" charset="0"/>
              <a:buNone/>
            </a:pPr>
            <a:r>
              <a:rPr lang="en-US" dirty="0" smtClean="0">
                <a:latin typeface="Arial" charset="0"/>
                <a:cs typeface="Arial" charset="0"/>
              </a:rPr>
              <a:t>© 2019 Cengage.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127592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Cognitive Self-regulation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pPr lvl="1"/>
            <a:r>
              <a:rPr lang="en-US" altLang="en-US" dirty="0"/>
              <a:t>The skill of identifying goals, selecting effective strategies, and monitoring accurately if the chosen method is working</a:t>
            </a:r>
          </a:p>
          <a:p>
            <a:pPr lvl="2" indent="-396875">
              <a:buFont typeface="Wingdings" pitchFamily="2" charset="2"/>
              <a:buChar char="§"/>
            </a:pPr>
            <a:r>
              <a:rPr lang="en-US" altLang="en-US" dirty="0"/>
              <a:t>Characteristic of successful students</a:t>
            </a:r>
          </a:p>
          <a:p>
            <a:pPr lvl="3" indent="-457200">
              <a:buFont typeface="Courier New" pitchFamily="49" charset="0"/>
              <a:buChar char="o"/>
            </a:pPr>
            <a:r>
              <a:rPr lang="en-US" altLang="en-US" sz="1600" dirty="0"/>
              <a:t>Awareness of perception, attention, intentions, knowledge, and tinking increases</a:t>
            </a:r>
          </a:p>
          <a:p>
            <a:pPr lvl="2" indent="-396875">
              <a:buFont typeface="Wingdings" pitchFamily="2" charset="2"/>
              <a:buChar char="§"/>
            </a:pPr>
            <a:r>
              <a:rPr lang="en-US" altLang="en-US" dirty="0"/>
              <a:t>These skills can increase when teachers emphasize them in class</a:t>
            </a:r>
          </a:p>
        </p:txBody>
      </p:sp>
    </p:spTree>
    <p:extLst>
      <p:ext uri="{BB962C8B-B14F-4D97-AF65-F5344CB8AC3E}">
        <p14:creationId xmlns:p14="http://schemas.microsoft.com/office/powerpoint/2010/main" val="3340760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6.2 Aptitudes for </a:t>
            </a:r>
            <a:r>
              <a:rPr lang="en-US" altLang="en-US" dirty="0" smtClean="0"/>
              <a:t>School:</a:t>
            </a:r>
            <a:r>
              <a:rPr lang="en-US" altLang="en-US" baseline="0" dirty="0" smtClean="0"/>
              <a:t> </a:t>
            </a:r>
            <a:r>
              <a:rPr lang="en-US" altLang="en-US" dirty="0" smtClean="0"/>
              <a:t>Learning </a:t>
            </a:r>
            <a:r>
              <a:rPr lang="en-US" altLang="en-US" dirty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dirty="0"/>
              <a:t>What is the nature of intelligence?</a:t>
            </a:r>
          </a:p>
          <a:p>
            <a:r>
              <a:rPr lang="en-US" altLang="en-US" dirty="0"/>
              <a:t>Why were intelligence tests first developed?  What are their features?</a:t>
            </a:r>
          </a:p>
          <a:p>
            <a:r>
              <a:rPr lang="en-US" altLang="en-US" dirty="0"/>
              <a:t>How well do intelligence tests work?</a:t>
            </a:r>
          </a:p>
          <a:p>
            <a:r>
              <a:rPr lang="en-US" altLang="en-US" dirty="0"/>
              <a:t>How do heredity and environment influence intelligence?</a:t>
            </a:r>
          </a:p>
          <a:p>
            <a:r>
              <a:rPr lang="en-US" altLang="en-US" dirty="0"/>
              <a:t>How and why do test scores vary for different racial and ethnic groups</a:t>
            </a:r>
            <a:r>
              <a:rPr lang="en-US" altLang="en-US" dirty="0" smtClean="0"/>
              <a:t>?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1514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Theories of Intelligence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b="1" dirty="0"/>
              <a:t>Psychometricians:</a:t>
            </a:r>
            <a:r>
              <a:rPr lang="en-US" altLang="en-US" dirty="0"/>
              <a:t> specialists trained in measuring psychological characteristics, such as intelligence and personality</a:t>
            </a:r>
          </a:p>
          <a:p>
            <a:pPr lvl="1" indent="-393700"/>
            <a:r>
              <a:rPr lang="en-US" altLang="en-US" dirty="0"/>
              <a:t>Research usually begins with administering tests</a:t>
            </a:r>
          </a:p>
          <a:p>
            <a:pPr lvl="2" indent="-396875">
              <a:buFont typeface="Wingdings" pitchFamily="2" charset="2"/>
              <a:buChar char="§"/>
            </a:pPr>
            <a:r>
              <a:rPr lang="en-US" altLang="en-US" dirty="0"/>
              <a:t>Looking for patterns in performance</a:t>
            </a:r>
          </a:p>
          <a:p>
            <a:pPr lvl="1" indent="-393700"/>
            <a:r>
              <a:rPr lang="en-US" altLang="en-US" dirty="0"/>
              <a:t>Determine whether scores on the different tests are related and indicative of the same attribute or factor</a:t>
            </a:r>
          </a:p>
        </p:txBody>
      </p:sp>
    </p:spTree>
    <p:extLst>
      <p:ext uri="{BB962C8B-B14F-4D97-AF65-F5344CB8AC3E}">
        <p14:creationId xmlns:p14="http://schemas.microsoft.com/office/powerpoint/2010/main" val="3116601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Hierarchical View of Intelligence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dirty="0"/>
              <a:t>John Carroll (1993)</a:t>
            </a:r>
          </a:p>
          <a:p>
            <a:pPr lvl="1" indent="-393700"/>
            <a:r>
              <a:rPr lang="en-US" altLang="en-US" dirty="0"/>
              <a:t>Theorized that there are three levels of IQ</a:t>
            </a:r>
          </a:p>
          <a:p>
            <a:pPr lvl="2" indent="-396875">
              <a:buFont typeface="Wingdings" pitchFamily="2" charset="2"/>
              <a:buChar char="§"/>
            </a:pPr>
            <a:r>
              <a:rPr lang="en-US" altLang="en-US" dirty="0"/>
              <a:t>Top: the g factor (general IQ)</a:t>
            </a:r>
          </a:p>
          <a:p>
            <a:pPr lvl="2" indent="-396875">
              <a:buFont typeface="Wingdings" pitchFamily="2" charset="2"/>
              <a:buChar char="§"/>
            </a:pPr>
            <a:r>
              <a:rPr lang="en-US" altLang="en-US" dirty="0"/>
              <a:t>Middle: eight broad subcategories of IQ</a:t>
            </a:r>
          </a:p>
          <a:p>
            <a:pPr lvl="2" indent="-396875">
              <a:buFont typeface="Wingdings" pitchFamily="2" charset="2"/>
              <a:buChar char="§"/>
            </a:pPr>
            <a:r>
              <a:rPr lang="en-US" altLang="en-US" dirty="0"/>
              <a:t>Lowest: several specific skills associated with each of the eight subcategories</a:t>
            </a:r>
          </a:p>
          <a:p>
            <a:pPr lvl="1" indent="-393700"/>
            <a:r>
              <a:rPr lang="en-US" altLang="en-US" dirty="0"/>
              <a:t>Theory is purely psychometrically driven</a:t>
            </a:r>
          </a:p>
          <a:p>
            <a:pPr lvl="1" indent="-393700"/>
            <a:r>
              <a:rPr lang="en-US" altLang="en-US" dirty="0"/>
              <a:t>Ignores research and theory on cognitive development</a:t>
            </a:r>
          </a:p>
        </p:txBody>
      </p:sp>
    </p:spTree>
    <p:extLst>
      <p:ext uri="{BB962C8B-B14F-4D97-AF65-F5344CB8AC3E}">
        <p14:creationId xmlns:p14="http://schemas.microsoft.com/office/powerpoint/2010/main" val="2127345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Gardner</a:t>
            </a:r>
            <a:r>
              <a:rPr lang="fr-FR" altLang="ja-JP" dirty="0"/>
              <a:t>’</a:t>
            </a:r>
            <a:r>
              <a:rPr lang="en-US" altLang="ja-JP" dirty="0"/>
              <a:t>s Theory of Multiple Intelligences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dirty="0"/>
              <a:t>Derived from several sources</a:t>
            </a:r>
          </a:p>
          <a:p>
            <a:r>
              <a:rPr lang="en-US" altLang="en-US" dirty="0"/>
              <a:t>Nine types of intelligences</a:t>
            </a:r>
          </a:p>
          <a:p>
            <a:pPr lvl="1" indent="-393700"/>
            <a:r>
              <a:rPr lang="en-US" altLang="en-US" dirty="0"/>
              <a:t>1-3: Linguistic, Logical-Mathematical, Spatial</a:t>
            </a:r>
          </a:p>
          <a:p>
            <a:pPr lvl="1" indent="-393700"/>
            <a:r>
              <a:rPr lang="en-US" altLang="en-US" dirty="0"/>
              <a:t>4-9: Musical, Bodily-Kinesthetic, Intrapersonal, Interpersonal, Naturalistic, Existential</a:t>
            </a:r>
          </a:p>
          <a:p>
            <a:r>
              <a:rPr lang="en-US" altLang="en-US" dirty="0"/>
              <a:t>Each has a unique developmental history and is regulated by distinct brain regions</a:t>
            </a:r>
          </a:p>
        </p:txBody>
      </p:sp>
    </p:spTree>
    <p:extLst>
      <p:ext uri="{BB962C8B-B14F-4D97-AF65-F5344CB8AC3E}">
        <p14:creationId xmlns:p14="http://schemas.microsoft.com/office/powerpoint/2010/main" val="14321728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Emotional Intelligence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pPr lvl="1" indent="-393700"/>
            <a:r>
              <a:rPr lang="en-US" altLang="en-US" dirty="0"/>
              <a:t>The ability to use one’s own and others’ emotions effectively for solving problems and living happily</a:t>
            </a:r>
            <a:endParaRPr lang="en-US" altLang="ja-JP" dirty="0"/>
          </a:p>
          <a:p>
            <a:pPr lvl="1" indent="-393700"/>
            <a:r>
              <a:rPr lang="en-US" altLang="en-US" dirty="0"/>
              <a:t>Higher scores on relevant tests predict more satisfying interpersonal relationships, greater self-esteem, and greater workplace effectiveness</a:t>
            </a:r>
          </a:p>
        </p:txBody>
      </p:sp>
    </p:spTree>
    <p:extLst>
      <p:ext uri="{BB962C8B-B14F-4D97-AF65-F5344CB8AC3E}">
        <p14:creationId xmlns:p14="http://schemas.microsoft.com/office/powerpoint/2010/main" val="3407319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Gardner</a:t>
            </a:r>
            <a:r>
              <a:rPr lang="fr-FR" altLang="ja-JP" dirty="0"/>
              <a:t>’</a:t>
            </a:r>
            <a:r>
              <a:rPr lang="en-US" altLang="ja-JP" dirty="0"/>
              <a:t>s Theory: Implications for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en-US" dirty="0"/>
              <a:t>Schools should foster all intelligences</a:t>
            </a:r>
          </a:p>
          <a:p>
            <a:pPr>
              <a:spcBef>
                <a:spcPts val="600"/>
              </a:spcBef>
            </a:pPr>
            <a:r>
              <a:rPr lang="en-US" altLang="en-US" dirty="0"/>
              <a:t>Teachers should capitalize on the strongest intelligences of individual children</a:t>
            </a:r>
          </a:p>
          <a:p>
            <a:pPr>
              <a:spcBef>
                <a:spcPts val="600"/>
              </a:spcBef>
            </a:pPr>
            <a:r>
              <a:rPr lang="en-US" altLang="en-US" dirty="0"/>
              <a:t>Teachers need to know a child’s profile of intelligence strengths and weaknesses to gear instruction toward strengths</a:t>
            </a:r>
          </a:p>
          <a:p>
            <a:pPr>
              <a:spcBef>
                <a:spcPts val="600"/>
              </a:spcBef>
            </a:pPr>
            <a:r>
              <a:rPr lang="en-US" altLang="en-US" dirty="0"/>
              <a:t>Teachers should engage as many different intelligences as possible for a much richer understanding of the topic by all students</a:t>
            </a:r>
          </a:p>
        </p:txBody>
      </p:sp>
    </p:spTree>
    <p:extLst>
      <p:ext uri="{BB962C8B-B14F-4D97-AF65-F5344CB8AC3E}">
        <p14:creationId xmlns:p14="http://schemas.microsoft.com/office/powerpoint/2010/main" val="29386263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Sternberg: Theory of Successful Intelligence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dirty="0"/>
              <a:t>Successful intelligence is using one</a:t>
            </a:r>
            <a:r>
              <a:rPr lang="fr-FR" altLang="ja-JP" dirty="0"/>
              <a:t>’</a:t>
            </a:r>
            <a:r>
              <a:rPr lang="en-US" altLang="ja-JP" dirty="0"/>
              <a:t>s abilities skillfully to achieve personal goals</a:t>
            </a:r>
          </a:p>
          <a:p>
            <a:r>
              <a:rPr lang="en-US" altLang="en-US" dirty="0"/>
              <a:t>Personal goals are achieved via three abilities: </a:t>
            </a:r>
          </a:p>
          <a:p>
            <a:pPr lvl="1" indent="-393700"/>
            <a:r>
              <a:rPr lang="en-US" altLang="en-US" dirty="0"/>
              <a:t>Analytic: generating different solutions</a:t>
            </a:r>
          </a:p>
          <a:p>
            <a:pPr lvl="1" indent="-393700"/>
            <a:r>
              <a:rPr lang="en-US" altLang="en-US" dirty="0"/>
              <a:t>Creative: dealing adaptively with new situations and problems</a:t>
            </a:r>
          </a:p>
          <a:p>
            <a:pPr lvl="1" indent="-393700"/>
            <a:r>
              <a:rPr lang="en-US" altLang="en-US" dirty="0"/>
              <a:t>Practical: knowing which solution will work</a:t>
            </a:r>
          </a:p>
          <a:p>
            <a:r>
              <a:rPr lang="en-US" altLang="en-US" dirty="0"/>
              <a:t>Instruction is most effective when it is geared to a child’s strength</a:t>
            </a:r>
          </a:p>
        </p:txBody>
      </p:sp>
    </p:spTree>
    <p:extLst>
      <p:ext uri="{BB962C8B-B14F-4D97-AF65-F5344CB8AC3E}">
        <p14:creationId xmlns:p14="http://schemas.microsoft.com/office/powerpoint/2010/main" val="23471351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Binet &amp; the Development of Intelligence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dirty="0"/>
              <a:t>Binet &amp; Simon</a:t>
            </a:r>
          </a:p>
          <a:p>
            <a:pPr lvl="1" indent="-393700"/>
            <a:r>
              <a:rPr lang="en-US" altLang="en-US" dirty="0"/>
              <a:t>First test to distinguish between </a:t>
            </a:r>
            <a:r>
              <a:rPr lang="ja-JP" altLang="en-US" dirty="0"/>
              <a:t>“</a:t>
            </a:r>
            <a:r>
              <a:rPr lang="en-US" altLang="ja-JP" dirty="0"/>
              <a:t>bright</a:t>
            </a:r>
            <a:r>
              <a:rPr lang="ja-JP" altLang="en-US" dirty="0"/>
              <a:t>”</a:t>
            </a:r>
            <a:r>
              <a:rPr lang="en-US" altLang="ja-JP" dirty="0"/>
              <a:t> vs. </a:t>
            </a:r>
            <a:r>
              <a:rPr lang="ja-JP" altLang="en-US" dirty="0"/>
              <a:t>“</a:t>
            </a:r>
            <a:r>
              <a:rPr lang="en-US" altLang="ja-JP" dirty="0"/>
              <a:t>dull</a:t>
            </a:r>
            <a:r>
              <a:rPr lang="ja-JP" altLang="en-US" dirty="0"/>
              <a:t>”</a:t>
            </a:r>
            <a:r>
              <a:rPr lang="en-US" altLang="ja-JP" dirty="0"/>
              <a:t> children</a:t>
            </a:r>
          </a:p>
          <a:p>
            <a:pPr lvl="1" indent="-393700"/>
            <a:r>
              <a:rPr lang="en-US" altLang="en-US" dirty="0"/>
              <a:t>Mental age: </a:t>
            </a:r>
          </a:p>
          <a:p>
            <a:pPr lvl="2" indent="-396875">
              <a:buFont typeface="Wingdings" pitchFamily="2" charset="2"/>
              <a:buChar char="§"/>
            </a:pPr>
            <a:r>
              <a:rPr lang="en-US" altLang="en-US" dirty="0"/>
              <a:t>“Bright” children have an MA of children older than they are (e.g., 8-year-olds with an MA of 10)</a:t>
            </a:r>
          </a:p>
          <a:p>
            <a:pPr lvl="2" indent="-396875">
              <a:buFont typeface="Wingdings" pitchFamily="2" charset="2"/>
              <a:buChar char="§"/>
            </a:pPr>
            <a:r>
              <a:rPr lang="en-US" altLang="en-US" dirty="0"/>
              <a:t>“Dull” children have an MA of children younger than they are (e.g., 6-year-olds with an MA of 3)</a:t>
            </a:r>
          </a:p>
        </p:txBody>
      </p:sp>
    </p:spTree>
    <p:extLst>
      <p:ext uri="{BB962C8B-B14F-4D97-AF65-F5344CB8AC3E}">
        <p14:creationId xmlns:p14="http://schemas.microsoft.com/office/powerpoint/2010/main" val="25976181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Stanford-Binet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dirty="0"/>
              <a:t>Lewis Terman at Stanford University adapted Binet &amp; Simon</a:t>
            </a:r>
            <a:r>
              <a:rPr lang="fr-FR" altLang="ja-JP" dirty="0"/>
              <a:t>’</a:t>
            </a:r>
            <a:r>
              <a:rPr lang="en-US" altLang="ja-JP" dirty="0"/>
              <a:t>s test</a:t>
            </a:r>
          </a:p>
          <a:p>
            <a:pPr lvl="1" indent="-393700"/>
            <a:r>
              <a:rPr lang="en-US" altLang="en-US" dirty="0"/>
              <a:t>Terman</a:t>
            </a:r>
            <a:r>
              <a:rPr lang="fr-FR" altLang="ja-JP" dirty="0"/>
              <a:t>’</a:t>
            </a:r>
            <a:r>
              <a:rPr lang="en-US" altLang="ja-JP" dirty="0"/>
              <a:t>s intelligence quotient (IQ) compares person</a:t>
            </a:r>
            <a:r>
              <a:rPr lang="fr-FR" altLang="ja-JP" dirty="0"/>
              <a:t>’</a:t>
            </a:r>
            <a:r>
              <a:rPr lang="en-US" altLang="ja-JP" dirty="0"/>
              <a:t>s mental age (MA) to chronological age (CA)</a:t>
            </a:r>
          </a:p>
          <a:p>
            <a:pPr lvl="2" indent="-396875">
              <a:buFont typeface="Wingdings" pitchFamily="2" charset="2"/>
              <a:buChar char="§"/>
            </a:pPr>
            <a:r>
              <a:rPr lang="en-US" altLang="en-US" dirty="0"/>
              <a:t>IQ = MA/CA x 100</a:t>
            </a:r>
          </a:p>
          <a:p>
            <a:pPr lvl="2" indent="-396875">
              <a:buFont typeface="Wingdings" pitchFamily="2" charset="2"/>
              <a:buChar char="§"/>
            </a:pPr>
            <a:r>
              <a:rPr lang="en-US" altLang="en-US" dirty="0"/>
              <a:t>Average IQ score is always 100 </a:t>
            </a:r>
          </a:p>
          <a:p>
            <a:pPr lvl="2" indent="-396875">
              <a:buFont typeface="Wingdings" pitchFamily="2" charset="2"/>
              <a:buChar char="§"/>
            </a:pPr>
            <a:r>
              <a:rPr lang="en-US" altLang="en-US" dirty="0"/>
              <a:t>Higher than average is + 100  </a:t>
            </a:r>
          </a:p>
          <a:p>
            <a:pPr lvl="2" indent="-396875">
              <a:buFont typeface="Wingdings" pitchFamily="2" charset="2"/>
              <a:buChar char="§"/>
            </a:pPr>
            <a:r>
              <a:rPr lang="en-US" altLang="en-US" dirty="0"/>
              <a:t>Lower than average is &lt; 100</a:t>
            </a:r>
          </a:p>
        </p:txBody>
      </p:sp>
    </p:spTree>
    <p:extLst>
      <p:ext uri="{BB962C8B-B14F-4D97-AF65-F5344CB8AC3E}">
        <p14:creationId xmlns:p14="http://schemas.microsoft.com/office/powerpoint/2010/main" val="3461219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6.1 Cognitive </a:t>
            </a:r>
            <a:r>
              <a:rPr lang="en-US" altLang="en-US" dirty="0" smtClean="0"/>
              <a:t>Development:</a:t>
            </a:r>
            <a:r>
              <a:rPr lang="en-US" altLang="en-US" baseline="0" dirty="0" smtClean="0"/>
              <a:t> </a:t>
            </a:r>
            <a:r>
              <a:rPr lang="en-US" altLang="en-US" dirty="0" smtClean="0"/>
              <a:t>Learning </a:t>
            </a:r>
            <a:r>
              <a:rPr lang="en-US" altLang="en-US" dirty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dirty="0"/>
              <a:t>What are the distinguishing characteristics of thought during Piaget</a:t>
            </a:r>
            <a:r>
              <a:rPr lang="fr-FR" altLang="ja-JP" dirty="0"/>
              <a:t>’</a:t>
            </a:r>
            <a:r>
              <a:rPr lang="en-US" altLang="ja-JP" dirty="0"/>
              <a:t>s concrete-operational and formal-operational stages?</a:t>
            </a:r>
          </a:p>
          <a:p>
            <a:r>
              <a:rPr lang="en-US" altLang="en-US" dirty="0"/>
              <a:t>How do children use strategies and monitoring to improve learning and remembering</a:t>
            </a:r>
            <a:r>
              <a:rPr lang="en-US" altLang="en-US" dirty="0" smtClean="0"/>
              <a:t>?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005427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Intelligence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dirty="0"/>
              <a:t>IQ tests no longer use the MA/CA comparison for computation of IQ</a:t>
            </a:r>
          </a:p>
          <a:p>
            <a:r>
              <a:rPr lang="en-US" altLang="en-US" dirty="0"/>
              <a:t>Today, children</a:t>
            </a:r>
            <a:r>
              <a:rPr lang="fr-FR" altLang="ja-JP" dirty="0"/>
              <a:t>’</a:t>
            </a:r>
            <a:r>
              <a:rPr lang="en-US" altLang="ja-JP" dirty="0"/>
              <a:t>s performance on IQ tests are compared to the average IQ scores of children their own age</a:t>
            </a:r>
          </a:p>
          <a:p>
            <a:r>
              <a:rPr lang="en-US" altLang="en-US" dirty="0"/>
              <a:t>An IQ score </a:t>
            </a:r>
          </a:p>
          <a:p>
            <a:pPr lvl="1" indent="-393700"/>
            <a:r>
              <a:rPr lang="en-US" altLang="en-US" dirty="0"/>
              <a:t> = 100 denotes average</a:t>
            </a:r>
          </a:p>
          <a:p>
            <a:pPr lvl="1" indent="-393700"/>
            <a:r>
              <a:rPr lang="en-US" altLang="en-US" dirty="0"/>
              <a:t> &gt; 100 is above average </a:t>
            </a:r>
          </a:p>
          <a:p>
            <a:pPr lvl="1" indent="-393700"/>
            <a:r>
              <a:rPr lang="en-US" altLang="en-US" dirty="0"/>
              <a:t> &lt; 100 indicates less than average</a:t>
            </a:r>
          </a:p>
        </p:txBody>
      </p:sp>
    </p:spTree>
    <p:extLst>
      <p:ext uri="{BB962C8B-B14F-4D97-AF65-F5344CB8AC3E}">
        <p14:creationId xmlns:p14="http://schemas.microsoft.com/office/powerpoint/2010/main" val="2503485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Contemporary IQ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dirty="0"/>
              <a:t>The Stanford-Binet V: the current (2003) version of Binet</a:t>
            </a:r>
            <a:r>
              <a:rPr lang="fr-FR" altLang="ja-JP" dirty="0"/>
              <a:t>’</a:t>
            </a:r>
            <a:r>
              <a:rPr lang="en-US" altLang="ja-JP" dirty="0"/>
              <a:t>s test</a:t>
            </a:r>
          </a:p>
          <a:p>
            <a:r>
              <a:rPr lang="en-US" altLang="en-US" dirty="0"/>
              <a:t>The Wechsler Intelligence Scale for Children,  4th Edition (WISC-IV)</a:t>
            </a:r>
          </a:p>
          <a:p>
            <a:r>
              <a:rPr lang="en-US" altLang="en-US" dirty="0"/>
              <a:t>The Kaufman Assessment Battery for Children, 2nd Edition (K-ABC-II</a:t>
            </a:r>
            <a:r>
              <a:rPr lang="en-US" altLang="en-US" dirty="0" smtClean="0"/>
              <a:t>)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353030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Do Tests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dirty="0"/>
              <a:t>IQ test scores have been shown to predict:</a:t>
            </a:r>
          </a:p>
          <a:p>
            <a:pPr lvl="1" indent="-393700"/>
            <a:r>
              <a:rPr lang="en-US" altLang="en-US" dirty="0"/>
              <a:t>School grades, achievement test scores, and years of education</a:t>
            </a:r>
          </a:p>
          <a:p>
            <a:pPr lvl="1" indent="-393700"/>
            <a:r>
              <a:rPr lang="en-US" altLang="en-US" dirty="0"/>
              <a:t>Occupational success</a:t>
            </a:r>
          </a:p>
          <a:p>
            <a:pPr lvl="1" indent="-393700"/>
            <a:r>
              <a:rPr lang="en-US" altLang="en-US" dirty="0"/>
              <a:t>Performance or earnings in complex jobs</a:t>
            </a:r>
          </a:p>
          <a:p>
            <a:r>
              <a:rPr lang="en-US" altLang="en-US" dirty="0"/>
              <a:t>The predictions are not perfect</a:t>
            </a:r>
          </a:p>
          <a:p>
            <a:pPr lvl="1" indent="-393700"/>
            <a:r>
              <a:rPr lang="en-US" altLang="en-US" dirty="0"/>
              <a:t>Correlations range from .5 –.7 for school grades, achievement tests, and education</a:t>
            </a:r>
          </a:p>
          <a:p>
            <a:r>
              <a:rPr lang="en-US" altLang="en-US" dirty="0"/>
              <a:t>Self-discipline can predict school grades better than IQ</a:t>
            </a:r>
          </a:p>
        </p:txBody>
      </p:sp>
    </p:spTree>
    <p:extLst>
      <p:ext uri="{BB962C8B-B14F-4D97-AF65-F5344CB8AC3E}">
        <p14:creationId xmlns:p14="http://schemas.microsoft.com/office/powerpoint/2010/main" val="30445057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Hereditary &amp; Environmental </a:t>
            </a:r>
            <a:r>
              <a:rPr lang="en-US" altLang="en-US" dirty="0" smtClean="0"/>
              <a:t>Factors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Heredity and IQ</a:t>
            </a:r>
          </a:p>
          <a:p>
            <a:pPr lvl="1" indent="-393700"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Fraternal twins’ IQ scores are less similar than those for identical twins</a:t>
            </a:r>
          </a:p>
          <a:p>
            <a:pPr lvl="1" indent="-393700"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Adopted children</a:t>
            </a:r>
            <a:r>
              <a:rPr lang="fr-FR" altLang="ja-JP" dirty="0">
                <a:ea typeface="ＭＳ Ｐゴシック" panose="020B0600070205080204" pitchFamily="34" charset="-128"/>
              </a:rPr>
              <a:t>’</a:t>
            </a:r>
            <a:r>
              <a:rPr lang="en-US" altLang="ja-JP" dirty="0">
                <a:ea typeface="ＭＳ Ｐゴシック" panose="020B0600070205080204" pitchFamily="34" charset="-128"/>
              </a:rPr>
              <a:t>s IQ scores are more similar to those of their biological parents than those of their adoptive parents</a:t>
            </a:r>
          </a:p>
          <a:p>
            <a:pPr lvl="1" indent="-393700">
              <a:defRPr/>
            </a:pPr>
            <a:r>
              <a:rPr lang="en-US" altLang="ja-JP" dirty="0">
                <a:ea typeface="ＭＳ Ｐゴシック" panose="020B0600070205080204" pitchFamily="34" charset="-128"/>
              </a:rPr>
              <a:t>This effect is stronger with increasing </a:t>
            </a:r>
            <a:r>
              <a:rPr lang="en-US" altLang="ja-JP" dirty="0" smtClean="0">
                <a:ea typeface="ＭＳ Ｐゴシック" panose="020B0600070205080204" pitchFamily="34" charset="-128"/>
              </a:rPr>
              <a:t>age</a:t>
            </a:r>
            <a:endParaRPr lang="en-US" altLang="ja-JP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62770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Hereditary &amp; Environmental </a:t>
            </a:r>
            <a:r>
              <a:rPr lang="en-US" altLang="en-US" dirty="0" smtClean="0"/>
              <a:t>Factors (2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ja-JP" dirty="0"/>
              <a:t>Environment and IQ</a:t>
            </a:r>
          </a:p>
          <a:p>
            <a:pPr lvl="1" indent="-393700"/>
            <a:r>
              <a:rPr lang="en-US" altLang="ja-JP" dirty="0"/>
              <a:t>IQ scores increased during the twentieth century</a:t>
            </a:r>
          </a:p>
          <a:p>
            <a:pPr lvl="1" indent="-393700"/>
            <a:r>
              <a:rPr lang="en-US" altLang="ja-JP" dirty="0"/>
              <a:t>Children have greater IQ scores when:</a:t>
            </a:r>
            <a:endParaRPr lang="en-US" altLang="ja-JP" sz="2600" dirty="0"/>
          </a:p>
          <a:p>
            <a:pPr marL="1203325" lvl="2" indent="-457200">
              <a:buFont typeface="Wingdings" pitchFamily="2" charset="2"/>
              <a:buChar char="§"/>
            </a:pPr>
            <a:r>
              <a:rPr lang="en-US" altLang="ja-JP" dirty="0"/>
              <a:t>Parents talk frequently to their children</a:t>
            </a:r>
          </a:p>
          <a:p>
            <a:pPr marL="1203325" lvl="2" indent="-457200">
              <a:buFont typeface="Wingdings" pitchFamily="2" charset="2"/>
              <a:buChar char="§"/>
            </a:pPr>
            <a:r>
              <a:rPr lang="en-US" altLang="ja-JP" dirty="0"/>
              <a:t>Provide cognitive challenging materials</a:t>
            </a:r>
          </a:p>
          <a:p>
            <a:pPr marL="1203325" lvl="2" indent="-457200">
              <a:buFont typeface="Wingdings" pitchFamily="2" charset="2"/>
              <a:buChar char="§"/>
            </a:pPr>
            <a:r>
              <a:rPr lang="en-US" altLang="ja-JP" dirty="0"/>
              <a:t>Expose children to stimulating experiences outside the home</a:t>
            </a:r>
          </a:p>
          <a:p>
            <a:pPr lvl="1" indent="-393700"/>
            <a:r>
              <a:rPr lang="en-US" altLang="ja-JP" dirty="0"/>
              <a:t>Poverty contributes to struggling in school because of a lack of development in skills needed for success</a:t>
            </a:r>
          </a:p>
        </p:txBody>
      </p:sp>
    </p:spTree>
    <p:extLst>
      <p:ext uri="{BB962C8B-B14F-4D97-AF65-F5344CB8AC3E}">
        <p14:creationId xmlns:p14="http://schemas.microsoft.com/office/powerpoint/2010/main" val="24186806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Impact of Interventions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Studies show interventions increased basic reading readiness and social skills</a:t>
            </a:r>
          </a:p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Intervention programs increase students</a:t>
            </a:r>
            <a:r>
              <a:rPr lang="fr-FR" altLang="ja-JP" dirty="0">
                <a:ea typeface="ＭＳ Ｐゴシック" panose="020B0600070205080204" pitchFamily="34" charset="-128"/>
              </a:rPr>
              <a:t>’</a:t>
            </a:r>
            <a:r>
              <a:rPr lang="en-US" altLang="ja-JP" dirty="0">
                <a:ea typeface="ＭＳ Ｐゴシック" panose="020B0600070205080204" pitchFamily="34" charset="-128"/>
              </a:rPr>
              <a:t> IQ and school achievement scores</a:t>
            </a:r>
          </a:p>
          <a:p>
            <a:pPr indent="-393700"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Participants are more likely to work full time and tend to be healthier</a:t>
            </a:r>
          </a:p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Economic and social consequences of poverty justify use of these interventions</a:t>
            </a:r>
          </a:p>
        </p:txBody>
      </p:sp>
    </p:spTree>
    <p:extLst>
      <p:ext uri="{BB962C8B-B14F-4D97-AF65-F5344CB8AC3E}">
        <p14:creationId xmlns:p14="http://schemas.microsoft.com/office/powerpoint/2010/main" val="4952821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Impact of Ethnicity and Social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dirty="0"/>
              <a:t>Studies show differences in IQ scores among ethnic groups</a:t>
            </a:r>
          </a:p>
          <a:p>
            <a:pPr lvl="1" indent="-393700"/>
            <a:r>
              <a:rPr lang="en-US" altLang="en-US" dirty="0"/>
              <a:t>Asian Americans &gt; European Americans &gt; Hispanic Americans &gt; African Americans</a:t>
            </a:r>
          </a:p>
          <a:p>
            <a:r>
              <a:rPr lang="en-US" altLang="en-US" dirty="0"/>
              <a:t>These differences are impacted by socioeconomic status (SES)  </a:t>
            </a:r>
          </a:p>
          <a:p>
            <a:r>
              <a:rPr lang="en-US" altLang="en-US" dirty="0"/>
              <a:t>However, IQ test score differences persist after accounting for SES differences</a:t>
            </a:r>
          </a:p>
        </p:txBody>
      </p:sp>
    </p:spTree>
    <p:extLst>
      <p:ext uri="{BB962C8B-B14F-4D97-AF65-F5344CB8AC3E}">
        <p14:creationId xmlns:p14="http://schemas.microsoft.com/office/powerpoint/2010/main" val="27972548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Experience with Test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dirty="0"/>
              <a:t>Cultural biases in IQ tests may yield: </a:t>
            </a:r>
          </a:p>
          <a:p>
            <a:pPr lvl="1" indent="-393700"/>
            <a:r>
              <a:rPr lang="en-US" altLang="en-US" dirty="0"/>
              <a:t>Higher scores for economically advantaged European Americans</a:t>
            </a:r>
          </a:p>
          <a:p>
            <a:pPr lvl="1" indent="-393700"/>
            <a:r>
              <a:rPr lang="en-US" altLang="en-US" dirty="0"/>
              <a:t>Lower scores for economically disadvantaged children from other ethnic groups</a:t>
            </a:r>
          </a:p>
          <a:p>
            <a:r>
              <a:rPr lang="en-US" altLang="en-US" dirty="0"/>
              <a:t>Culturally-fair IQ tests include items based on common experiences across cultures</a:t>
            </a:r>
          </a:p>
        </p:txBody>
      </p:sp>
    </p:spTree>
    <p:extLst>
      <p:ext uri="{BB962C8B-B14F-4D97-AF65-F5344CB8AC3E}">
        <p14:creationId xmlns:p14="http://schemas.microsoft.com/office/powerpoint/2010/main" val="15522388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Test-Taking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dirty="0"/>
              <a:t>Ethnic groups </a:t>
            </a:r>
            <a:r>
              <a:rPr lang="en-US" altLang="en-US" dirty="0" smtClean="0"/>
              <a:t>differ </a:t>
            </a:r>
            <a:r>
              <a:rPr lang="en-US" altLang="en-US" dirty="0"/>
              <a:t>in how much experience they have taking standardized tests </a:t>
            </a:r>
          </a:p>
          <a:p>
            <a:r>
              <a:rPr lang="en-US" altLang="en-US" dirty="0"/>
              <a:t>These experiences may differentially affect test-taking skills</a:t>
            </a:r>
          </a:p>
          <a:p>
            <a:r>
              <a:rPr lang="en-US" altLang="en-US" dirty="0"/>
              <a:t>Different ethnic or cultural groups may have test-taking skills that diverge from those required on IQ </a:t>
            </a:r>
            <a:r>
              <a:rPr lang="en-US" altLang="en-US" dirty="0" smtClean="0"/>
              <a:t>tests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85923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Stereotype Threat and Self-Affirmation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b="1" dirty="0"/>
              <a:t>Stereotype threat:</a:t>
            </a:r>
            <a:r>
              <a:rPr lang="en-US" altLang="en-US" dirty="0"/>
              <a:t> </a:t>
            </a:r>
          </a:p>
          <a:p>
            <a:pPr lvl="1" indent="-393700"/>
            <a:r>
              <a:rPr lang="en-US" altLang="en-US" dirty="0"/>
              <a:t>Self-fulfilling prophecy</a:t>
            </a:r>
          </a:p>
          <a:p>
            <a:pPr lvl="1" indent="-393700"/>
            <a:r>
              <a:rPr lang="en-US" altLang="en-US" dirty="0"/>
              <a:t>Anxiety and reduced test performance may result from knowledge about stereotypes concerning one</a:t>
            </a:r>
            <a:r>
              <a:rPr lang="fr-FR" altLang="ja-JP" dirty="0"/>
              <a:t>’</a:t>
            </a:r>
            <a:r>
              <a:rPr lang="en-US" altLang="ja-JP" dirty="0"/>
              <a:t>s ability</a:t>
            </a:r>
          </a:p>
          <a:p>
            <a:r>
              <a:rPr lang="en-US" altLang="en-US" dirty="0"/>
              <a:t>Self-affirmation: reminding the self of important values (e.g., doing well in school)  and why these are important</a:t>
            </a:r>
          </a:p>
          <a:p>
            <a:pPr lvl="1" indent="-393700"/>
            <a:r>
              <a:rPr lang="en-US" altLang="en-US" dirty="0"/>
              <a:t>Shown to reduce stereotype threat and to improve performance in African Americans</a:t>
            </a:r>
          </a:p>
        </p:txBody>
      </p:sp>
    </p:spTree>
    <p:extLst>
      <p:ext uri="{BB962C8B-B14F-4D97-AF65-F5344CB8AC3E}">
        <p14:creationId xmlns:p14="http://schemas.microsoft.com/office/powerpoint/2010/main" val="2209060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More Sophisticated </a:t>
            </a:r>
            <a:r>
              <a:rPr lang="en-US" altLang="en-US" dirty="0" smtClean="0"/>
              <a:t>Thinking:</a:t>
            </a:r>
            <a:r>
              <a:rPr lang="en-US" altLang="en-US" baseline="0" dirty="0" smtClean="0"/>
              <a:t> </a:t>
            </a:r>
            <a:r>
              <a:rPr lang="en-US" altLang="en-US" dirty="0" smtClean="0"/>
              <a:t>Piaget</a:t>
            </a:r>
            <a:r>
              <a:rPr lang="fr-FR" altLang="ja-JP" dirty="0"/>
              <a:t>’</a:t>
            </a:r>
            <a:r>
              <a:rPr lang="en-US" altLang="ja-JP" dirty="0"/>
              <a:t>s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dirty="0"/>
              <a:t>Concrete-operational period (7–11 years)</a:t>
            </a:r>
          </a:p>
          <a:p>
            <a:pPr lvl="1"/>
            <a:r>
              <a:rPr lang="en-US" altLang="en-US" dirty="0"/>
              <a:t>Children become less egocentric</a:t>
            </a:r>
          </a:p>
          <a:p>
            <a:pPr lvl="1"/>
            <a:r>
              <a:rPr lang="en-US" altLang="en-US" dirty="0"/>
              <a:t>Children rarely confuse appearances with reality</a:t>
            </a:r>
          </a:p>
          <a:p>
            <a:pPr lvl="1"/>
            <a:r>
              <a:rPr lang="en-US" altLang="en-US" dirty="0"/>
              <a:t>Children can reverse their thinking and perform </a:t>
            </a:r>
            <a:r>
              <a:rPr lang="en-US" altLang="en-US" b="1" dirty="0"/>
              <a:t>mental operations</a:t>
            </a:r>
          </a:p>
          <a:p>
            <a:pPr lvl="1"/>
            <a:r>
              <a:rPr lang="en-US" altLang="en-US" dirty="0"/>
              <a:t>Children are able to solve perspective-taking and have a grasp of conservation</a:t>
            </a:r>
          </a:p>
          <a:p>
            <a:pPr lvl="1"/>
            <a:r>
              <a:rPr lang="en-US" altLang="en-US" dirty="0"/>
              <a:t>Children resist reaching conclusions that are contrary to known facts</a:t>
            </a:r>
          </a:p>
        </p:txBody>
      </p:sp>
    </p:spTree>
    <p:extLst>
      <p:ext uri="{BB962C8B-B14F-4D97-AF65-F5344CB8AC3E}">
        <p14:creationId xmlns:p14="http://schemas.microsoft.com/office/powerpoint/2010/main" val="24289806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Interpreting Test Scores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dirty="0"/>
              <a:t>Test scores show a child</a:t>
            </a:r>
            <a:r>
              <a:rPr lang="fr-FR" altLang="ja-JP" dirty="0"/>
              <a:t>’</a:t>
            </a:r>
            <a:r>
              <a:rPr lang="en-US" altLang="ja-JP" dirty="0"/>
              <a:t>s adaptation to a particular cultural context; this may not be the child</a:t>
            </a:r>
            <a:r>
              <a:rPr lang="fr-FR" altLang="ja-JP" dirty="0"/>
              <a:t>’</a:t>
            </a:r>
            <a:r>
              <a:rPr lang="en-US" altLang="ja-JP" dirty="0"/>
              <a:t>s dominant culture</a:t>
            </a:r>
          </a:p>
          <a:p>
            <a:r>
              <a:rPr lang="en-US" altLang="en-US" dirty="0"/>
              <a:t>Most IQ tests predict success in schools with middle-class values</a:t>
            </a:r>
          </a:p>
          <a:p>
            <a:pPr lvl="1" indent="-393700"/>
            <a:r>
              <a:rPr lang="en-US" altLang="en-US" dirty="0"/>
              <a:t>Children scoring poorly may lack the skills required to succeed in that environment</a:t>
            </a:r>
          </a:p>
          <a:p>
            <a:pPr lvl="1" indent="-393700"/>
            <a:r>
              <a:rPr lang="en-US" altLang="en-US" dirty="0"/>
              <a:t>Intervention can improve those skills </a:t>
            </a:r>
          </a:p>
          <a:p>
            <a:r>
              <a:rPr lang="en-US" altLang="en-US" dirty="0"/>
              <a:t>IQ differences are greater between individuals than between ethnic groups</a:t>
            </a:r>
          </a:p>
        </p:txBody>
      </p:sp>
    </p:spTree>
    <p:extLst>
      <p:ext uri="{BB962C8B-B14F-4D97-AF65-F5344CB8AC3E}">
        <p14:creationId xmlns:p14="http://schemas.microsoft.com/office/powerpoint/2010/main" val="27707176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6.3 Special Children, </a:t>
            </a:r>
            <a:r>
              <a:rPr lang="en-US" altLang="en-US" dirty="0" smtClean="0"/>
              <a:t>Special Needs: Learning </a:t>
            </a:r>
            <a:r>
              <a:rPr lang="en-US" altLang="en-US" dirty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en-US" dirty="0"/>
              <a:t>What are the characteristics of gifted children?</a:t>
            </a:r>
          </a:p>
          <a:p>
            <a:pPr>
              <a:spcBef>
                <a:spcPts val="600"/>
              </a:spcBef>
            </a:pPr>
            <a:r>
              <a:rPr lang="en-US" altLang="en-US" dirty="0"/>
              <a:t>What are different forms of disability?</a:t>
            </a:r>
          </a:p>
          <a:p>
            <a:pPr>
              <a:spcBef>
                <a:spcPts val="600"/>
              </a:spcBef>
            </a:pPr>
            <a:r>
              <a:rPr lang="en-US" altLang="en-US" dirty="0"/>
              <a:t>What are the distinguishing features of attention-deficit hyperactivity disorder</a:t>
            </a:r>
            <a:r>
              <a:rPr lang="en-US" altLang="en-US" dirty="0" smtClean="0"/>
              <a:t>?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667387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Gifted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dirty="0"/>
              <a:t>Giftedness: traditionally defined as an IQ score of 130 or higher</a:t>
            </a:r>
          </a:p>
          <a:p>
            <a:r>
              <a:rPr lang="en-US" altLang="en-US" dirty="0"/>
              <a:t>Giftedness today:</a:t>
            </a:r>
          </a:p>
          <a:p>
            <a:pPr lvl="1" indent="-393700"/>
            <a:r>
              <a:rPr lang="en-US" altLang="en-US" dirty="0"/>
              <a:t>Ability substantially above average</a:t>
            </a:r>
          </a:p>
          <a:p>
            <a:pPr lvl="1" indent="-393700"/>
            <a:r>
              <a:rPr lang="en-US" altLang="en-US" dirty="0"/>
              <a:t>Exceptional talent in their area(s)</a:t>
            </a:r>
          </a:p>
          <a:p>
            <a:pPr lvl="1" indent="-393700"/>
            <a:r>
              <a:rPr lang="en-US" altLang="en-US" dirty="0"/>
              <a:t>Passionate about their subject</a:t>
            </a:r>
          </a:p>
          <a:p>
            <a:pPr lvl="1" indent="-393700"/>
            <a:r>
              <a:rPr lang="en-US" altLang="en-US" b="1" dirty="0"/>
              <a:t>Divergent thinking</a:t>
            </a:r>
          </a:p>
          <a:p>
            <a:r>
              <a:rPr lang="en-US" altLang="en-US" dirty="0"/>
              <a:t>Parental support, help, and commitment</a:t>
            </a:r>
          </a:p>
          <a:p>
            <a:r>
              <a:rPr lang="en-US" altLang="en-US" dirty="0"/>
              <a:t>Stereotype of being emotionally troubled and socially inept is inaccurate</a:t>
            </a:r>
          </a:p>
        </p:txBody>
      </p:sp>
    </p:spTree>
    <p:extLst>
      <p:ext uri="{BB962C8B-B14F-4D97-AF65-F5344CB8AC3E}">
        <p14:creationId xmlns:p14="http://schemas.microsoft.com/office/powerpoint/2010/main" val="37850518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Children with Intellectual </a:t>
            </a:r>
            <a:r>
              <a:rPr lang="en-US" altLang="en-US" dirty="0" smtClean="0"/>
              <a:t>Disability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dirty="0"/>
              <a:t>Diagnostic criteria for </a:t>
            </a:r>
            <a:r>
              <a:rPr lang="en-US" altLang="en-US" b="1" dirty="0"/>
              <a:t>intellectual disability:</a:t>
            </a:r>
            <a:r>
              <a:rPr lang="en-US" altLang="en-US" dirty="0"/>
              <a:t> </a:t>
            </a:r>
          </a:p>
          <a:p>
            <a:pPr lvl="1" indent="-393700"/>
            <a:r>
              <a:rPr lang="en-US" altLang="en-US" dirty="0"/>
              <a:t>Must emerge before 18 years of age</a:t>
            </a:r>
          </a:p>
          <a:p>
            <a:pPr lvl="1" indent="-393700"/>
            <a:r>
              <a:rPr lang="en-US" altLang="en-US" dirty="0"/>
              <a:t>Limited intellectual skill (IQ score ≤ 70)</a:t>
            </a:r>
          </a:p>
          <a:p>
            <a:pPr lvl="1" indent="-393700"/>
            <a:r>
              <a:rPr lang="en-US" altLang="en-US" dirty="0"/>
              <a:t>Problems adapting to the environment</a:t>
            </a:r>
          </a:p>
          <a:p>
            <a:pPr lvl="2" indent="-396875">
              <a:buFont typeface="Wingdings" pitchFamily="2" charset="2"/>
              <a:buChar char="§"/>
            </a:pPr>
            <a:r>
              <a:rPr lang="en-US" altLang="en-US" dirty="0"/>
              <a:t>Conceptual skills</a:t>
            </a:r>
          </a:p>
          <a:p>
            <a:pPr lvl="2" indent="-396875">
              <a:buFont typeface="Wingdings" pitchFamily="2" charset="2"/>
              <a:buChar char="§"/>
            </a:pPr>
            <a:r>
              <a:rPr lang="en-US" altLang="en-US" dirty="0"/>
              <a:t>Social skills</a:t>
            </a:r>
          </a:p>
          <a:p>
            <a:pPr lvl="2" indent="-396875">
              <a:buFont typeface="Wingdings" pitchFamily="2" charset="2"/>
              <a:buChar char="§"/>
            </a:pPr>
            <a:r>
              <a:rPr lang="en-US" altLang="en-US" dirty="0"/>
              <a:t>Practical skills</a:t>
            </a:r>
          </a:p>
        </p:txBody>
      </p:sp>
    </p:spTree>
    <p:extLst>
      <p:ext uri="{BB962C8B-B14F-4D97-AF65-F5344CB8AC3E}">
        <p14:creationId xmlns:p14="http://schemas.microsoft.com/office/powerpoint/2010/main" val="14524070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Children with Intellectual </a:t>
            </a:r>
            <a:r>
              <a:rPr lang="en-US" altLang="en-US" dirty="0" smtClean="0"/>
              <a:t>Disability (2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dirty="0"/>
              <a:t>Four risk factors:</a:t>
            </a:r>
          </a:p>
          <a:p>
            <a:pPr lvl="1" indent="-393700"/>
            <a:r>
              <a:rPr lang="en-US" altLang="en-US" dirty="0"/>
              <a:t>Biomedical (chromosomal, malnutrition, traumatic brain injury)</a:t>
            </a:r>
          </a:p>
          <a:p>
            <a:pPr lvl="1" indent="-393700"/>
            <a:r>
              <a:rPr lang="en-US" altLang="en-US" dirty="0"/>
              <a:t>Social (poverty, poor parent-child relations)</a:t>
            </a:r>
          </a:p>
          <a:p>
            <a:pPr lvl="1" indent="-393700"/>
            <a:r>
              <a:rPr lang="en-US" altLang="en-US" dirty="0"/>
              <a:t>Behavioral (child neglect, domestic violence)</a:t>
            </a:r>
          </a:p>
          <a:p>
            <a:pPr lvl="1" indent="-393700"/>
            <a:r>
              <a:rPr lang="en-US" altLang="en-US" dirty="0"/>
              <a:t>Educational (poor parenting, poor services)</a:t>
            </a:r>
          </a:p>
          <a:p>
            <a:r>
              <a:rPr lang="en-US" altLang="en-US" dirty="0"/>
              <a:t>Risk increases as more of these factors are present</a:t>
            </a:r>
          </a:p>
        </p:txBody>
      </p:sp>
    </p:spTree>
    <p:extLst>
      <p:ext uri="{BB962C8B-B14F-4D97-AF65-F5344CB8AC3E}">
        <p14:creationId xmlns:p14="http://schemas.microsoft.com/office/powerpoint/2010/main" val="31729414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Children with Learning Disabilities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dirty="0"/>
              <a:t>A child with a </a:t>
            </a:r>
            <a:r>
              <a:rPr lang="en-US" altLang="en-US" b="1" dirty="0"/>
              <a:t>learning disability: </a:t>
            </a:r>
          </a:p>
          <a:p>
            <a:pPr lvl="1" indent="-393700"/>
            <a:r>
              <a:rPr lang="en-US" altLang="en-US" dirty="0"/>
              <a:t>Has difficulty mastering an academic subject</a:t>
            </a:r>
          </a:p>
          <a:p>
            <a:pPr lvl="1" indent="-393700"/>
            <a:r>
              <a:rPr lang="en-US" altLang="en-US" dirty="0"/>
              <a:t>Is of normal intelligence</a:t>
            </a:r>
          </a:p>
          <a:p>
            <a:pPr lvl="1" indent="-393700"/>
            <a:r>
              <a:rPr lang="en-US" altLang="en-US" dirty="0"/>
              <a:t>Must not struggle due to some other condition (e.g., poor instruction, sensory deficits)</a:t>
            </a:r>
          </a:p>
          <a:p>
            <a:r>
              <a:rPr lang="en-US" altLang="en-US" dirty="0"/>
              <a:t>Learning disabilities diagnosed in about 5% of U.S. school-age children</a:t>
            </a:r>
          </a:p>
        </p:txBody>
      </p:sp>
    </p:spTree>
    <p:extLst>
      <p:ext uri="{BB962C8B-B14F-4D97-AF65-F5344CB8AC3E}">
        <p14:creationId xmlns:p14="http://schemas.microsoft.com/office/powerpoint/2010/main" val="7055641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63674"/>
            <a:ext cx="7467600" cy="1054368"/>
          </a:xfrm>
        </p:spPr>
        <p:txBody>
          <a:bodyPr/>
          <a:lstStyle/>
          <a:p>
            <a:r>
              <a:rPr lang="en-US" altLang="en-US" sz="3200" dirty="0"/>
              <a:t>Children with Learning Disabilities: Common Learning </a:t>
            </a:r>
            <a:r>
              <a:rPr lang="en-US" altLang="en-US" sz="3200" dirty="0" smtClean="0"/>
              <a:t>Disabilities (1 of 2)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dirty="0"/>
              <a:t>Three common learning disabilities </a:t>
            </a:r>
          </a:p>
          <a:p>
            <a:pPr lvl="1" indent="-393700"/>
            <a:r>
              <a:rPr lang="en-US" altLang="en-US" dirty="0"/>
              <a:t>Developmental dyslexia (reading disability)</a:t>
            </a:r>
          </a:p>
          <a:p>
            <a:pPr lvl="2" indent="-396875">
              <a:buFont typeface="Wingdings" pitchFamily="2" charset="2"/>
              <a:buChar char="§"/>
            </a:pPr>
            <a:r>
              <a:rPr lang="en-US" altLang="en-US" dirty="0"/>
              <a:t>Difficulty in reading individual words</a:t>
            </a:r>
          </a:p>
          <a:p>
            <a:pPr lvl="1" indent="-393700"/>
            <a:r>
              <a:rPr lang="en-US" altLang="en-US" dirty="0"/>
              <a:t>Impaired reading comprehension</a:t>
            </a:r>
          </a:p>
          <a:p>
            <a:pPr lvl="2" indent="-396875">
              <a:buFont typeface="Wingdings" pitchFamily="2" charset="2"/>
              <a:buChar char="§"/>
            </a:pPr>
            <a:r>
              <a:rPr lang="en-US" altLang="en-US" dirty="0"/>
              <a:t>Difficulty linking words in a sentence to create coherent meaning</a:t>
            </a:r>
          </a:p>
          <a:p>
            <a:pPr lvl="2" indent="-396875">
              <a:buFont typeface="Wingdings" pitchFamily="2" charset="2"/>
              <a:buChar char="§"/>
            </a:pPr>
            <a:r>
              <a:rPr lang="en-US" altLang="en-US" dirty="0"/>
              <a:t>Reflects a limited spoken vocabulary</a:t>
            </a:r>
          </a:p>
          <a:p>
            <a:pPr lvl="1" indent="-393700"/>
            <a:r>
              <a:rPr lang="en-US" altLang="en-US" dirty="0"/>
              <a:t>Developmental dyscalculia (mathematical disability) </a:t>
            </a:r>
          </a:p>
        </p:txBody>
      </p:sp>
    </p:spTree>
    <p:extLst>
      <p:ext uri="{BB962C8B-B14F-4D97-AF65-F5344CB8AC3E}">
        <p14:creationId xmlns:p14="http://schemas.microsoft.com/office/powerpoint/2010/main" val="29710689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Children with Learning </a:t>
            </a:r>
            <a:r>
              <a:rPr lang="en-US" altLang="en-US" sz="3200" dirty="0" smtClean="0"/>
              <a:t>Disabilities:</a:t>
            </a:r>
            <a:r>
              <a:rPr lang="en-US" altLang="en-US" sz="3200" baseline="0" dirty="0" smtClean="0"/>
              <a:t> </a:t>
            </a:r>
            <a:r>
              <a:rPr lang="en-US" altLang="en-US" sz="3200" dirty="0" smtClean="0"/>
              <a:t>Common </a:t>
            </a:r>
            <a:r>
              <a:rPr lang="en-US" altLang="en-US" sz="3200" dirty="0"/>
              <a:t>Learning </a:t>
            </a:r>
            <a:r>
              <a:rPr lang="en-US" altLang="en-US" sz="3200" dirty="0" smtClean="0"/>
              <a:t>Disabilities (2 of 2)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dirty="0"/>
              <a:t>Children with developmental dyscalculia</a:t>
            </a:r>
          </a:p>
          <a:p>
            <a:pPr lvl="1"/>
            <a:r>
              <a:rPr lang="en-US" altLang="en-US" dirty="0"/>
              <a:t>Constitute 5-10% of young children</a:t>
            </a:r>
          </a:p>
          <a:p>
            <a:pPr lvl="1"/>
            <a:r>
              <a:rPr lang="en-US" altLang="en-US" dirty="0"/>
              <a:t>Have difficulty learning to count, add, or </a:t>
            </a:r>
            <a:r>
              <a:rPr lang="en-US" altLang="en-US" dirty="0" smtClean="0"/>
              <a:t>subtract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20833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Attention-Deficit Hyperactivity Disorder (ADHD)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dirty="0"/>
              <a:t>Roughly 6% of all U.S. school-age children are diagnosed with ADHD</a:t>
            </a:r>
          </a:p>
          <a:p>
            <a:r>
              <a:rPr lang="en-US" altLang="en-US" dirty="0"/>
              <a:t>Boys diagnosed with ADHD outnumber girls 3:1</a:t>
            </a:r>
          </a:p>
          <a:p>
            <a:r>
              <a:rPr lang="en-US" altLang="en-US" dirty="0"/>
              <a:t>Symptoms</a:t>
            </a:r>
          </a:p>
          <a:p>
            <a:pPr lvl="1" indent="-393700"/>
            <a:r>
              <a:rPr lang="en-US" altLang="en-US" dirty="0"/>
              <a:t>Hyperactivity</a:t>
            </a:r>
          </a:p>
          <a:p>
            <a:pPr lvl="1" indent="-393700"/>
            <a:r>
              <a:rPr lang="en-US" altLang="en-US" dirty="0"/>
              <a:t>Inattention</a:t>
            </a:r>
          </a:p>
          <a:p>
            <a:pPr lvl="1" indent="-393700"/>
            <a:r>
              <a:rPr lang="en-US" altLang="en-US" dirty="0"/>
              <a:t>Impulsivity</a:t>
            </a:r>
          </a:p>
          <a:p>
            <a:r>
              <a:rPr lang="en-US" altLang="en-US" dirty="0"/>
              <a:t>Not outgrown in adolescence or adulthood</a:t>
            </a:r>
          </a:p>
        </p:txBody>
      </p:sp>
    </p:spTree>
    <p:extLst>
      <p:ext uri="{BB962C8B-B14F-4D97-AF65-F5344CB8AC3E}">
        <p14:creationId xmlns:p14="http://schemas.microsoft.com/office/powerpoint/2010/main" val="24408822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ADHD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dirty="0"/>
              <a:t>Treatments</a:t>
            </a:r>
          </a:p>
          <a:p>
            <a:pPr lvl="1" indent="-393700"/>
            <a:r>
              <a:rPr lang="en-US" altLang="en-US" dirty="0"/>
              <a:t>Medication: Stimulants increase activity in brain areas that inhibit hyperactivity and impulsive behavior</a:t>
            </a:r>
          </a:p>
          <a:p>
            <a:pPr lvl="1" indent="-393700"/>
            <a:r>
              <a:rPr lang="en-US" altLang="en-US" dirty="0"/>
              <a:t>Behavioral (typically involving parents):</a:t>
            </a:r>
          </a:p>
          <a:p>
            <a:pPr lvl="2" indent="-393700">
              <a:buFont typeface="Wingdings" pitchFamily="2" charset="2"/>
              <a:buChar char="§"/>
            </a:pPr>
            <a:r>
              <a:rPr lang="en-US" altLang="en-US" dirty="0"/>
              <a:t>Self-regulation</a:t>
            </a:r>
          </a:p>
          <a:p>
            <a:pPr lvl="2" indent="-393700">
              <a:buFont typeface="Wingdings" pitchFamily="2" charset="2"/>
              <a:buChar char="§"/>
            </a:pPr>
            <a:r>
              <a:rPr lang="en-US" altLang="en-US" dirty="0"/>
              <a:t>Organizational skills</a:t>
            </a:r>
          </a:p>
          <a:p>
            <a:pPr lvl="2" indent="-393700">
              <a:buFont typeface="Wingdings" pitchFamily="2" charset="2"/>
              <a:buChar char="§"/>
            </a:pPr>
            <a:r>
              <a:rPr lang="en-US" altLang="en-US" dirty="0"/>
              <a:t>Social skills</a:t>
            </a:r>
          </a:p>
          <a:p>
            <a:r>
              <a:rPr lang="en-US" altLang="en-US" dirty="0"/>
              <a:t>Race and income play a role in children receiving diagnosis and treatment</a:t>
            </a:r>
          </a:p>
        </p:txBody>
      </p:sp>
    </p:spTree>
    <p:extLst>
      <p:ext uri="{BB962C8B-B14F-4D97-AF65-F5344CB8AC3E}">
        <p14:creationId xmlns:p14="http://schemas.microsoft.com/office/powerpoint/2010/main" val="3953590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Formal-Operational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dirty="0"/>
              <a:t>Formal-operational period (11 years to adult)</a:t>
            </a:r>
          </a:p>
          <a:p>
            <a:pPr lvl="1"/>
            <a:r>
              <a:rPr lang="en-US" altLang="en-US" dirty="0"/>
              <a:t>Can reason abstractly and hypothetically</a:t>
            </a:r>
          </a:p>
          <a:p>
            <a:pPr marL="1149350" lvl="2" indent="-342900">
              <a:buFont typeface="Wingdings" pitchFamily="2" charset="2"/>
              <a:buChar char="§"/>
            </a:pPr>
            <a:r>
              <a:rPr lang="en-US" altLang="en-US" dirty="0"/>
              <a:t>Understand that a hypothetical problem need not correspond to the real world</a:t>
            </a:r>
          </a:p>
          <a:p>
            <a:pPr lvl="1"/>
            <a:r>
              <a:rPr lang="en-US" altLang="en-US" dirty="0"/>
              <a:t>Use </a:t>
            </a:r>
            <a:r>
              <a:rPr lang="en-US" altLang="en-US" b="1" dirty="0"/>
              <a:t>deductive reasoning</a:t>
            </a:r>
            <a:r>
              <a:rPr lang="en-US" altLang="en-US" dirty="0"/>
              <a:t> to draw logical conclusions from the facts</a:t>
            </a:r>
          </a:p>
          <a:p>
            <a:pPr lvl="1"/>
            <a:r>
              <a:rPr lang="en-US" altLang="en-US" dirty="0"/>
              <a:t>Piaget overestimated the abilities of adolescents</a:t>
            </a:r>
          </a:p>
        </p:txBody>
      </p:sp>
    </p:spTree>
    <p:extLst>
      <p:ext uri="{BB962C8B-B14F-4D97-AF65-F5344CB8AC3E}">
        <p14:creationId xmlns:p14="http://schemas.microsoft.com/office/powerpoint/2010/main" val="9927789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6.4 Academic </a:t>
            </a:r>
            <a:r>
              <a:rPr lang="en-US" altLang="en-US" dirty="0" smtClean="0"/>
              <a:t>Skills: Learning </a:t>
            </a:r>
            <a:r>
              <a:rPr lang="en-US" altLang="en-US" dirty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dirty="0"/>
              <a:t>What are the components of skilled reading?</a:t>
            </a:r>
          </a:p>
          <a:p>
            <a:r>
              <a:rPr lang="en-US" altLang="en-US" dirty="0"/>
              <a:t>As children develop, how does their writing improve?</a:t>
            </a:r>
          </a:p>
          <a:p>
            <a:r>
              <a:rPr lang="en-US" altLang="en-US" dirty="0"/>
              <a:t>How do arithmetic skills change during the elementary school years? How do U.S. students compare with students from other countries?</a:t>
            </a:r>
          </a:p>
          <a:p>
            <a:r>
              <a:rPr lang="en-US" altLang="en-US" dirty="0"/>
              <a:t>What are the hallmarks of effective schools and effective teachers?</a:t>
            </a:r>
          </a:p>
        </p:txBody>
      </p:sp>
    </p:spTree>
    <p:extLst>
      <p:ext uri="{BB962C8B-B14F-4D97-AF65-F5344CB8AC3E}">
        <p14:creationId xmlns:p14="http://schemas.microsoft.com/office/powerpoint/2010/main" val="27494694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Reading (1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b="1" dirty="0"/>
              <a:t>Word recognition</a:t>
            </a:r>
            <a:r>
              <a:rPr lang="en-US" altLang="en-US" dirty="0"/>
              <a:t> and </a:t>
            </a:r>
            <a:r>
              <a:rPr lang="en-US" altLang="en-US" b="1" dirty="0"/>
              <a:t>comprehension</a:t>
            </a:r>
            <a:r>
              <a:rPr lang="en-US" altLang="en-US" dirty="0"/>
              <a:t> are two important processes involved in reading</a:t>
            </a:r>
            <a:endParaRPr lang="en-US" altLang="en-US" sz="2000" dirty="0"/>
          </a:p>
          <a:p>
            <a:pPr lvl="1"/>
            <a:r>
              <a:rPr lang="en-US" altLang="en-US" b="1" dirty="0"/>
              <a:t>Word recognition: </a:t>
            </a:r>
            <a:r>
              <a:rPr lang="en-US" altLang="en-US" dirty="0"/>
              <a:t>the process of identifying a unique pattern of letters</a:t>
            </a:r>
            <a:endParaRPr lang="en-US" altLang="en-US" sz="2000" dirty="0"/>
          </a:p>
          <a:p>
            <a:pPr lvl="1"/>
            <a:r>
              <a:rPr lang="en-US" altLang="en-US" b="1" dirty="0"/>
              <a:t>Comprehension:</a:t>
            </a:r>
            <a:r>
              <a:rPr lang="en-US" altLang="en-US" dirty="0"/>
              <a:t> the process of extracting meaning from a sequence of words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8479136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Reading (2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pPr marL="349250" lvl="2" indent="-349250"/>
            <a:r>
              <a:rPr lang="en-US" altLang="en-US" sz="2800" dirty="0"/>
              <a:t>The foundations of reading skill include letter recognition and phonological awareness </a:t>
            </a:r>
            <a:endParaRPr lang="en-US" altLang="en-US" dirty="0"/>
          </a:p>
          <a:p>
            <a:pPr lvl="1" indent="-393700"/>
            <a:r>
              <a:rPr lang="en-US" altLang="en-US" dirty="0"/>
              <a:t>Children who know more about letters and word forms learn to read more easily than their peers who know less (working memory)</a:t>
            </a:r>
            <a:endParaRPr lang="en-US" altLang="en-US" sz="2000" dirty="0"/>
          </a:p>
          <a:p>
            <a:pPr lvl="1" indent="-393700"/>
            <a:r>
              <a:rPr lang="en-US" altLang="en-US" b="1" dirty="0"/>
              <a:t>Phonological awareness:</a:t>
            </a:r>
            <a:r>
              <a:rPr lang="en-US" altLang="en-US" dirty="0"/>
              <a:t> sensitivity to language sounds (the ability to hear the distinctive sounds of letters</a:t>
            </a:r>
            <a:r>
              <a:rPr lang="en-US" altLang="en-US" dirty="0" smtClean="0"/>
              <a:t>)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49544056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Reading (3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pPr lvl="1" indent="-393700"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Reading with children helps reading skills develop</a:t>
            </a:r>
            <a:endParaRPr lang="en-US" altLang="en-US" sz="2000" dirty="0">
              <a:ea typeface="ＭＳ Ｐゴシック" panose="020B0600070205080204" pitchFamily="34" charset="-128"/>
            </a:endParaRPr>
          </a:p>
          <a:p>
            <a:pPr lvl="2" indent="-396875">
              <a:buFont typeface="Wingdings" pitchFamily="2" charset="2"/>
              <a:buChar char="§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Strong reading skills persist into middle elementary school years</a:t>
            </a:r>
          </a:p>
          <a:p>
            <a:pPr indent="-396875"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Recognizing Words</a:t>
            </a:r>
            <a:endParaRPr lang="en-US" altLang="en-US" sz="2000" dirty="0">
              <a:ea typeface="ＭＳ Ｐゴシック" panose="020B0600070205080204" pitchFamily="34" charset="-128"/>
            </a:endParaRPr>
          </a:p>
          <a:p>
            <a:pPr indent="-396875"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Comprehension</a:t>
            </a:r>
            <a:endParaRPr lang="en-US" altLang="en-US" sz="2000" dirty="0">
              <a:ea typeface="ＭＳ Ｐゴシック" panose="020B0600070205080204" pitchFamily="34" charset="-128"/>
            </a:endParaRPr>
          </a:p>
          <a:p>
            <a:pPr lvl="1" indent="-457200"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Simple View of Reading Model:</a:t>
            </a:r>
            <a:endParaRPr lang="en-US" altLang="en-US" sz="2000" dirty="0">
              <a:ea typeface="ＭＳ Ｐゴシック" panose="020B0600070205080204" pitchFamily="34" charset="-128"/>
            </a:endParaRPr>
          </a:p>
          <a:p>
            <a:pPr lvl="2" indent="-457200">
              <a:buFont typeface="Wingdings" pitchFamily="2" charset="2"/>
              <a:buChar char="§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Word decoding</a:t>
            </a:r>
          </a:p>
          <a:p>
            <a:pPr lvl="2" indent="-457200">
              <a:buFont typeface="Wingdings" pitchFamily="2" charset="2"/>
              <a:buChar char="§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Language comprehension</a:t>
            </a:r>
          </a:p>
        </p:txBody>
      </p:sp>
    </p:spTree>
    <p:extLst>
      <p:ext uri="{BB962C8B-B14F-4D97-AF65-F5344CB8AC3E}">
        <p14:creationId xmlns:p14="http://schemas.microsoft.com/office/powerpoint/2010/main" val="260933368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dirty="0"/>
              <a:t>Skill develops gradually due to several factors: </a:t>
            </a:r>
          </a:p>
          <a:p>
            <a:pPr lvl="1"/>
            <a:r>
              <a:rPr lang="en-US" altLang="en-US" dirty="0"/>
              <a:t>Knowledge about topics</a:t>
            </a:r>
          </a:p>
          <a:p>
            <a:pPr lvl="1"/>
            <a:r>
              <a:rPr lang="en-US" altLang="en-US" dirty="0"/>
              <a:t>Organizing writing</a:t>
            </a:r>
          </a:p>
          <a:p>
            <a:pPr lvl="2">
              <a:buFont typeface="Wingdings" pitchFamily="2" charset="2"/>
              <a:buChar char="§"/>
            </a:pPr>
            <a:r>
              <a:rPr lang="en-US" altLang="en-US" b="1" dirty="0"/>
              <a:t>Knowledge-telling strategy</a:t>
            </a:r>
          </a:p>
          <a:p>
            <a:pPr lvl="2">
              <a:buFont typeface="Wingdings" pitchFamily="2" charset="2"/>
              <a:buChar char="§"/>
            </a:pPr>
            <a:r>
              <a:rPr lang="en-US" altLang="en-US" b="1" dirty="0"/>
              <a:t>Knowledge-transforming strategy</a:t>
            </a:r>
          </a:p>
          <a:p>
            <a:pPr lvl="1"/>
            <a:r>
              <a:rPr lang="en-US" altLang="en-US" dirty="0"/>
              <a:t>The mechanical requirements of writing</a:t>
            </a:r>
          </a:p>
          <a:p>
            <a:pPr lvl="1"/>
            <a:r>
              <a:rPr lang="en-US" altLang="en-US" dirty="0"/>
              <a:t>Skill in revising</a:t>
            </a:r>
            <a:endParaRPr lang="en-US" altLang="en-US" sz="2600" dirty="0"/>
          </a:p>
          <a:p>
            <a:r>
              <a:rPr lang="en-US" altLang="en-US" dirty="0"/>
              <a:t>Teaching effective writing</a:t>
            </a:r>
          </a:p>
          <a:p>
            <a:pPr lvl="1"/>
            <a:r>
              <a:rPr lang="en-US" altLang="en-US" dirty="0"/>
              <a:t>POW + TREE</a:t>
            </a:r>
          </a:p>
        </p:txBody>
      </p:sp>
    </p:spTree>
    <p:extLst>
      <p:ext uri="{BB962C8B-B14F-4D97-AF65-F5344CB8AC3E}">
        <p14:creationId xmlns:p14="http://schemas.microsoft.com/office/powerpoint/2010/main" val="145669637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pPr lvl="1" indent="-400050"/>
            <a:r>
              <a:rPr lang="en-US" altLang="en-US" dirty="0"/>
              <a:t>Techniques</a:t>
            </a:r>
          </a:p>
          <a:p>
            <a:pPr lvl="2" indent="-400050">
              <a:buFont typeface="Wingdings" pitchFamily="2" charset="2"/>
              <a:buChar char="§"/>
            </a:pPr>
            <a:r>
              <a:rPr lang="en-US" altLang="en-US" dirty="0"/>
              <a:t>Show students two solutions to a problem and ask students to compare them</a:t>
            </a:r>
          </a:p>
          <a:p>
            <a:pPr lvl="2" indent="-400050">
              <a:buFont typeface="Wingdings" pitchFamily="2" charset="2"/>
              <a:buChar char="§"/>
            </a:pPr>
            <a:r>
              <a:rPr lang="en-US" altLang="en-US" dirty="0"/>
              <a:t>Ask students to explain new information</a:t>
            </a:r>
          </a:p>
        </p:txBody>
      </p:sp>
    </p:spTree>
    <p:extLst>
      <p:ext uri="{BB962C8B-B14F-4D97-AF65-F5344CB8AC3E}">
        <p14:creationId xmlns:p14="http://schemas.microsoft.com/office/powerpoint/2010/main" val="379634645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Effective Schools, Effective </a:t>
            </a:r>
            <a:r>
              <a:rPr lang="en-US" altLang="en-US" dirty="0" smtClean="0"/>
              <a:t>Teachers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dirty="0"/>
              <a:t>School-based influences on student achievement:</a:t>
            </a:r>
          </a:p>
          <a:p>
            <a:pPr lvl="1" indent="-393700"/>
            <a:r>
              <a:rPr lang="en-US" altLang="en-US" dirty="0"/>
              <a:t>Staff and students understand that academic excellence is the primary goal</a:t>
            </a:r>
          </a:p>
          <a:p>
            <a:pPr lvl="1" indent="-393700"/>
            <a:r>
              <a:rPr lang="en-US" altLang="en-US" dirty="0"/>
              <a:t>School climate is safe and nurturing</a:t>
            </a:r>
          </a:p>
          <a:p>
            <a:pPr lvl="1" indent="-393700"/>
            <a:r>
              <a:rPr lang="en-US" altLang="en-US" dirty="0"/>
              <a:t>Parents and communities are involved</a:t>
            </a:r>
          </a:p>
          <a:p>
            <a:pPr lvl="1" indent="-393700"/>
            <a:r>
              <a:rPr lang="en-US" altLang="en-US" dirty="0"/>
              <a:t>Progress of students, teachers, and programs is monitored</a:t>
            </a:r>
          </a:p>
        </p:txBody>
      </p:sp>
    </p:spTree>
    <p:extLst>
      <p:ext uri="{BB962C8B-B14F-4D97-AF65-F5344CB8AC3E}">
        <p14:creationId xmlns:p14="http://schemas.microsoft.com/office/powerpoint/2010/main" val="24009634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Effective Schools, Effective </a:t>
            </a:r>
            <a:r>
              <a:rPr lang="en-US" altLang="en-US" dirty="0" smtClean="0"/>
              <a:t>Teachers (2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dirty="0"/>
              <a:t>Teacher-based influences on student achievement:</a:t>
            </a:r>
          </a:p>
          <a:p>
            <a:pPr lvl="1" indent="-393700"/>
            <a:r>
              <a:rPr lang="en-US" altLang="en-US" dirty="0"/>
              <a:t>Manage the classroom effectively</a:t>
            </a:r>
          </a:p>
          <a:p>
            <a:pPr lvl="1" indent="-393700"/>
            <a:r>
              <a:rPr lang="en-US" altLang="en-US" dirty="0"/>
              <a:t>Be responsible for student learning</a:t>
            </a:r>
          </a:p>
          <a:p>
            <a:pPr lvl="1" indent="-393700"/>
            <a:r>
              <a:rPr lang="en-US" altLang="en-US" dirty="0"/>
              <a:t>Emphasize mastery</a:t>
            </a:r>
          </a:p>
          <a:p>
            <a:pPr lvl="1" indent="-393700"/>
            <a:r>
              <a:rPr lang="en-US" altLang="en-US" dirty="0"/>
              <a:t>Teach actively, pay careful attention to pacing, and value tutoring</a:t>
            </a:r>
          </a:p>
          <a:p>
            <a:pPr lvl="1" indent="-393700"/>
            <a:r>
              <a:rPr lang="en-US" altLang="en-US" dirty="0"/>
              <a:t>Teach students techniques for monitoring and managing their own learning</a:t>
            </a:r>
          </a:p>
        </p:txBody>
      </p:sp>
    </p:spTree>
    <p:extLst>
      <p:ext uri="{BB962C8B-B14F-4D97-AF65-F5344CB8AC3E}">
        <p14:creationId xmlns:p14="http://schemas.microsoft.com/office/powerpoint/2010/main" val="246298182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6.5 Physical </a:t>
            </a:r>
            <a:r>
              <a:rPr lang="en-US" altLang="en-US" dirty="0" smtClean="0"/>
              <a:t>Development: Learning </a:t>
            </a:r>
            <a:r>
              <a:rPr lang="en-US" altLang="en-US" dirty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dirty="0"/>
              <a:t>How much do school-age children grow?</a:t>
            </a:r>
          </a:p>
          <a:p>
            <a:r>
              <a:rPr lang="en-US" altLang="en-US" dirty="0"/>
              <a:t>How do motor skills improve during the elementary school years?</a:t>
            </a:r>
          </a:p>
          <a:p>
            <a:r>
              <a:rPr lang="en-US" altLang="en-US" dirty="0"/>
              <a:t>Are American children physically fit?</a:t>
            </a:r>
          </a:p>
          <a:p>
            <a:r>
              <a:rPr lang="en-US" altLang="en-US" dirty="0"/>
              <a:t>What are the consequences of participating in sports</a:t>
            </a:r>
            <a:r>
              <a:rPr lang="en-US" altLang="en-US" dirty="0" smtClean="0"/>
              <a:t>?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9562581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dirty="0"/>
              <a:t>Boys and girls are about the same size during their elementary school years</a:t>
            </a:r>
          </a:p>
          <a:p>
            <a:r>
              <a:rPr lang="en-US" altLang="en-US" dirty="0"/>
              <a:t>Girls are more likely to enter puberty toward the end of the elementary school years</a:t>
            </a:r>
          </a:p>
          <a:p>
            <a:r>
              <a:rPr lang="en-US" altLang="en-US" dirty="0"/>
              <a:t>At ages 11–12: average girl about half an inch taller than average boy</a:t>
            </a:r>
          </a:p>
          <a:p>
            <a:r>
              <a:rPr lang="en-US" altLang="en-US" dirty="0"/>
              <a:t>The average 7- to 10-year-old needs a well-balanced diet of 2,400 calories/day</a:t>
            </a:r>
          </a:p>
          <a:p>
            <a:pPr lvl="1" indent="-393700"/>
            <a:r>
              <a:rPr lang="en-US" altLang="en-US" dirty="0"/>
              <a:t>Breakfast should comprise one-fourth of these</a:t>
            </a:r>
          </a:p>
        </p:txBody>
      </p:sp>
    </p:spTree>
    <p:extLst>
      <p:ext uri="{BB962C8B-B14F-4D97-AF65-F5344CB8AC3E}">
        <p14:creationId xmlns:p14="http://schemas.microsoft.com/office/powerpoint/2010/main" val="1568598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Information-Processing  </a:t>
            </a:r>
            <a:r>
              <a:rPr lang="en-US" altLang="en-US" dirty="0" smtClean="0"/>
              <a:t>Strategies for </a:t>
            </a:r>
            <a:r>
              <a:rPr lang="en-US" altLang="en-US" dirty="0"/>
              <a:t>Learning/Remembering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Information-processing: </a:t>
            </a:r>
          </a:p>
          <a:p>
            <a:pPr lvl="1"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Cognitive development proceeds by increases in the efficiency with which children process information</a:t>
            </a:r>
          </a:p>
          <a:p>
            <a:pPr lvl="2" indent="-396875">
              <a:buFont typeface="Wingdings" pitchFamily="2" charset="2"/>
              <a:buChar char="§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The efficiency with which </a:t>
            </a:r>
            <a:r>
              <a:rPr lang="en-US" altLang="en-US" b="1" dirty="0">
                <a:ea typeface="ＭＳ Ｐゴシック" panose="020B0600070205080204" pitchFamily="34" charset="-128"/>
              </a:rPr>
              <a:t>working memory</a:t>
            </a:r>
            <a:r>
              <a:rPr lang="en-US" altLang="en-US" dirty="0">
                <a:ea typeface="ＭＳ Ｐゴシック" panose="020B0600070205080204" pitchFamily="34" charset="-128"/>
              </a:rPr>
              <a:t> is transferred to </a:t>
            </a:r>
            <a:r>
              <a:rPr lang="en-US" altLang="en-US" b="1" dirty="0">
                <a:ea typeface="ＭＳ Ｐゴシック" panose="020B0600070205080204" pitchFamily="34" charset="-128"/>
              </a:rPr>
              <a:t>long-term memory</a:t>
            </a:r>
            <a:r>
              <a:rPr lang="en-US" altLang="en-US" dirty="0">
                <a:ea typeface="ＭＳ Ｐゴシック" panose="020B0600070205080204" pitchFamily="34" charset="-128"/>
              </a:rPr>
              <a:t> for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retrieval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439581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Development of Motor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dirty="0"/>
              <a:t>Greater size and strength contributes to improved motor skills</a:t>
            </a:r>
          </a:p>
          <a:p>
            <a:r>
              <a:rPr lang="en-US" altLang="en-US" dirty="0"/>
              <a:t>Fine motor skill improvement is obvious in </a:t>
            </a:r>
            <a:r>
              <a:rPr lang="en-US" altLang="en-US" dirty="0" smtClean="0"/>
              <a:t>handwriting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222395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Gender Differences in Motor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pPr eaLnBrk="1" hangingPunct="1"/>
            <a:r>
              <a:rPr lang="en-US" altLang="en-US" dirty="0"/>
              <a:t>Girls are better than boys in fine motor skills (e.g., handwriting) and certain gross motor skills (flexibility, balance)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dirty="0"/>
              <a:t>Boys do better in other gross motor skills (strength, throwing, catching, jumping, running)</a:t>
            </a:r>
          </a:p>
          <a:p>
            <a:pPr lvl="1" eaLnBrk="1" hangingPunct="1"/>
            <a:r>
              <a:rPr lang="en-US" altLang="en-US" dirty="0"/>
              <a:t>Boys</a:t>
            </a:r>
            <a:r>
              <a:rPr lang="fr-FR" altLang="ja-JP" dirty="0"/>
              <a:t>’</a:t>
            </a:r>
            <a:r>
              <a:rPr lang="en-US" altLang="ja-JP" dirty="0"/>
              <a:t> better strength</a:t>
            </a:r>
            <a:r>
              <a:rPr lang="en-US" altLang="ja-JP" i="1" dirty="0"/>
              <a:t> </a:t>
            </a:r>
            <a:r>
              <a:rPr lang="en-US" altLang="ja-JP" dirty="0"/>
              <a:t>is due to their bodies having relatively less fat but more muscle</a:t>
            </a:r>
          </a:p>
          <a:p>
            <a:pPr lvl="1" eaLnBrk="1" hangingPunct="1">
              <a:spcAft>
                <a:spcPts val="600"/>
              </a:spcAft>
            </a:pPr>
            <a:r>
              <a:rPr lang="en-US" altLang="en-US" dirty="0"/>
              <a:t>Boys</a:t>
            </a:r>
            <a:r>
              <a:rPr lang="fr-FR" altLang="ja-JP" dirty="0"/>
              <a:t>’</a:t>
            </a:r>
            <a:r>
              <a:rPr lang="en-US" altLang="ja-JP" dirty="0"/>
              <a:t> better remaining skills reflect the activities in which they are more involved</a:t>
            </a:r>
          </a:p>
          <a:p>
            <a:pPr lvl="1" eaLnBrk="1" hangingPunct="1">
              <a:spcAft>
                <a:spcPts val="600"/>
              </a:spcAft>
            </a:pPr>
            <a:r>
              <a:rPr lang="en-US" altLang="en-US" dirty="0"/>
              <a:t>Girls may spend less time on sports and fitness-related activities</a:t>
            </a:r>
          </a:p>
        </p:txBody>
      </p:sp>
    </p:spTree>
    <p:extLst>
      <p:ext uri="{BB962C8B-B14F-4D97-AF65-F5344CB8AC3E}">
        <p14:creationId xmlns:p14="http://schemas.microsoft.com/office/powerpoint/2010/main" val="3326421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Physical Fitness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dirty="0"/>
              <a:t>Physical activities promote health</a:t>
            </a:r>
          </a:p>
          <a:p>
            <a:r>
              <a:rPr lang="en-US" altLang="en-US" dirty="0"/>
              <a:t>&lt; 50% of U.S. elementary school children meet national fitness standards</a:t>
            </a:r>
          </a:p>
          <a:p>
            <a:r>
              <a:rPr lang="en-US" altLang="en-US" dirty="0"/>
              <a:t>Obesity is epidemic in U.S. children and adolescents</a:t>
            </a:r>
          </a:p>
          <a:p>
            <a:r>
              <a:rPr lang="en-US" altLang="en-US" dirty="0"/>
              <a:t>Multiple risk factors for obesity</a:t>
            </a:r>
          </a:p>
          <a:p>
            <a:pPr lvl="1"/>
            <a:r>
              <a:rPr lang="en-US" altLang="en-US" dirty="0"/>
              <a:t>Little physical education class time and its poor use</a:t>
            </a:r>
          </a:p>
          <a:p>
            <a:pPr lvl="1"/>
            <a:r>
              <a:rPr lang="en-US" altLang="en-US" dirty="0"/>
              <a:t>Too much time spent in sedentary </a:t>
            </a:r>
            <a:r>
              <a:rPr lang="en-US" altLang="en-US" dirty="0" smtClean="0"/>
              <a:t>activities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2810846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Participating in Sports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dirty="0"/>
              <a:t>Sports involvement promotes social skills and self-esteem; helps children learn initiative</a:t>
            </a:r>
          </a:p>
          <a:p>
            <a:r>
              <a:rPr lang="en-US" altLang="en-US" dirty="0"/>
              <a:t>Children playing sports use cognitive skills to devise new game strategies</a:t>
            </a:r>
          </a:p>
          <a:p>
            <a:r>
              <a:rPr lang="en-US" altLang="en-US" dirty="0"/>
              <a:t>Engaging in well-supervised sports plus other adult-led activities is beneficial</a:t>
            </a:r>
          </a:p>
          <a:p>
            <a:r>
              <a:rPr lang="en-US" altLang="en-US" dirty="0"/>
              <a:t>Children lose interest in sports if these are too stressful and when adults overemphasize competition instead of skill development</a:t>
            </a:r>
          </a:p>
        </p:txBody>
      </p:sp>
    </p:spTree>
    <p:extLst>
      <p:ext uri="{BB962C8B-B14F-4D97-AF65-F5344CB8AC3E}">
        <p14:creationId xmlns:p14="http://schemas.microsoft.com/office/powerpoint/2010/main" val="62680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Memory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dirty="0"/>
              <a:t>7- to 8-year-olds: use less effective learning and memory strategies, such as rehearsal </a:t>
            </a:r>
          </a:p>
          <a:p>
            <a:r>
              <a:rPr lang="en-US" altLang="en-US" dirty="0"/>
              <a:t>Older children: use more effective learning and memory strategies, including</a:t>
            </a:r>
          </a:p>
          <a:p>
            <a:pPr lvl="1"/>
            <a:r>
              <a:rPr lang="en-US" altLang="en-US" b="1" dirty="0"/>
              <a:t>Organization: </a:t>
            </a:r>
            <a:r>
              <a:rPr lang="en-US" altLang="en-US" dirty="0"/>
              <a:t>structuring new information into related categories </a:t>
            </a:r>
          </a:p>
          <a:p>
            <a:pPr lvl="1"/>
            <a:r>
              <a:rPr lang="en-US" altLang="en-US" b="1" dirty="0"/>
              <a:t>Elaboration:</a:t>
            </a:r>
            <a:r>
              <a:rPr lang="en-US" altLang="en-US" dirty="0"/>
              <a:t> making new information memorable by embellishing it</a:t>
            </a:r>
          </a:p>
          <a:p>
            <a:pPr lvl="1"/>
            <a:r>
              <a:rPr lang="en-US" altLang="en-US" dirty="0"/>
              <a:t>Older children make more use of external aids to memory (e.g., note taking or using a calendar)</a:t>
            </a:r>
          </a:p>
        </p:txBody>
      </p:sp>
    </p:spTree>
    <p:extLst>
      <p:ext uri="{BB962C8B-B14F-4D97-AF65-F5344CB8AC3E}">
        <p14:creationId xmlns:p14="http://schemas.microsoft.com/office/powerpoint/2010/main" val="2437925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Metacognition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b="1" dirty="0"/>
              <a:t>Cognitive self-regulation: </a:t>
            </a:r>
            <a:r>
              <a:rPr lang="en-US" altLang="en-US" dirty="0"/>
              <a:t>identifying goals, selecting effective strategies, and monitoring accurately</a:t>
            </a:r>
          </a:p>
          <a:p>
            <a:r>
              <a:rPr lang="en-US" altLang="en-US" dirty="0"/>
              <a:t>Being aware of how perception, cognition, intentions, and knowledge work, and adjusting strategies related to each</a:t>
            </a:r>
          </a:p>
          <a:p>
            <a:r>
              <a:rPr lang="en-US" altLang="en-US" dirty="0"/>
              <a:t>Monitoring gradually improves with age</a:t>
            </a:r>
          </a:p>
        </p:txBody>
      </p:sp>
    </p:spTree>
    <p:extLst>
      <p:ext uri="{BB962C8B-B14F-4D97-AF65-F5344CB8AC3E}">
        <p14:creationId xmlns:p14="http://schemas.microsoft.com/office/powerpoint/2010/main" val="2757098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Metamemory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r>
              <a:rPr lang="en-US" altLang="en-US" b="1" dirty="0"/>
              <a:t>Metamemory</a:t>
            </a:r>
            <a:r>
              <a:rPr lang="en-US" altLang="en-US" dirty="0"/>
              <a:t>  </a:t>
            </a:r>
          </a:p>
          <a:p>
            <a:pPr lvl="1"/>
            <a:r>
              <a:rPr lang="en-US" altLang="en-US" dirty="0"/>
              <a:t>Our intuitive understanding of memory</a:t>
            </a:r>
          </a:p>
          <a:p>
            <a:pPr lvl="2" indent="-396875">
              <a:buFont typeface="Wingdings" pitchFamily="2" charset="2"/>
              <a:buChar char="§"/>
            </a:pPr>
            <a:r>
              <a:rPr lang="en-US" altLang="en-US" dirty="0"/>
              <a:t>Diagnosing memory problems accurately and monitoring their effectiveness </a:t>
            </a:r>
          </a:p>
          <a:p>
            <a:pPr lvl="1"/>
            <a:r>
              <a:rPr lang="en-US" altLang="en-US" dirty="0"/>
              <a:t>Theory of mind</a:t>
            </a:r>
          </a:p>
          <a:p>
            <a:pPr lvl="2" indent="-396875">
              <a:buFont typeface="Wingdings" pitchFamily="2" charset="2"/>
              <a:buChar char="§"/>
            </a:pPr>
            <a:r>
              <a:rPr lang="en-US" altLang="en-US" dirty="0"/>
              <a:t>Memory is fallible and some memory tasks are easier than others</a:t>
            </a:r>
          </a:p>
          <a:p>
            <a:pPr lvl="2" indent="-396875">
              <a:buFont typeface="Wingdings" pitchFamily="2" charset="2"/>
              <a:buChar char="§"/>
            </a:pPr>
            <a:r>
              <a:rPr lang="en-US" altLang="en-US" dirty="0"/>
              <a:t>Growing knowledge of memory helps children use memory strategies more effectively</a:t>
            </a:r>
          </a:p>
        </p:txBody>
      </p:sp>
    </p:spTree>
    <p:extLst>
      <p:ext uri="{BB962C8B-B14F-4D97-AF65-F5344CB8AC3E}">
        <p14:creationId xmlns:p14="http://schemas.microsoft.com/office/powerpoint/2010/main" val="3838240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Metacognitive 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pPr lvl="1"/>
            <a:r>
              <a:rPr lang="en-US" altLang="en-US" dirty="0"/>
              <a:t>Knowledge and awareness of cognitive processes</a:t>
            </a:r>
          </a:p>
          <a:p>
            <a:pPr lvl="2" indent="-396875">
              <a:buFont typeface="Wingdings" pitchFamily="2" charset="2"/>
              <a:buChar char="§"/>
            </a:pPr>
            <a:r>
              <a:rPr lang="en-US" altLang="en-US" dirty="0"/>
              <a:t>Grows rapidly during the elementary school years</a:t>
            </a:r>
          </a:p>
          <a:p>
            <a:pPr marL="1428750" lvl="3" indent="-285750">
              <a:buFont typeface="Courier New" pitchFamily="49" charset="0"/>
              <a:buChar char="o"/>
            </a:pPr>
            <a:r>
              <a:rPr lang="en-US" altLang="en-US" sz="1600" dirty="0"/>
              <a:t>Awareness of perception, attention, intentions, knowledge, and thinking increases</a:t>
            </a:r>
          </a:p>
          <a:p>
            <a:pPr lvl="2" indent="-396875">
              <a:buFont typeface="Wingdings" pitchFamily="2" charset="2"/>
              <a:buChar char="§"/>
            </a:pPr>
            <a:r>
              <a:rPr lang="en-US" altLang="en-US" dirty="0"/>
              <a:t>An increase in the understanding of the connections among goals, strategies, monitoring, and outcomes</a:t>
            </a:r>
          </a:p>
        </p:txBody>
      </p:sp>
    </p:spTree>
    <p:extLst>
      <p:ext uri="{BB962C8B-B14F-4D97-AF65-F5344CB8AC3E}">
        <p14:creationId xmlns:p14="http://schemas.microsoft.com/office/powerpoint/2010/main" val="277494037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3.1.3337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8796</TotalTime>
  <Words>2538</Words>
  <Application>Microsoft Office PowerPoint</Application>
  <PresentationFormat>On-screen Show (4:3)</PresentationFormat>
  <Paragraphs>308</Paragraphs>
  <Slides>53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0" baseType="lpstr">
      <vt:lpstr>ＭＳ Ｐゴシック</vt:lpstr>
      <vt:lpstr>ＭＳ Ｐゴシック</vt:lpstr>
      <vt:lpstr>Arial</vt:lpstr>
      <vt:lpstr>Calibri</vt:lpstr>
      <vt:lpstr>Courier New</vt:lpstr>
      <vt:lpstr>Wingdings</vt:lpstr>
      <vt:lpstr>Office Theme</vt:lpstr>
      <vt:lpstr>Chapter Six</vt:lpstr>
      <vt:lpstr>6.1 Cognitive Development: Learning Objectives</vt:lpstr>
      <vt:lpstr>More Sophisticated Thinking: Piaget’s Version</vt:lpstr>
      <vt:lpstr>Formal-Operational Period</vt:lpstr>
      <vt:lpstr>Information-Processing  Strategies for Learning/Remembering</vt:lpstr>
      <vt:lpstr>Memory Strategies</vt:lpstr>
      <vt:lpstr>Metacognition</vt:lpstr>
      <vt:lpstr>Metamemory</vt:lpstr>
      <vt:lpstr>Metacognitive Knowledge</vt:lpstr>
      <vt:lpstr>Cognitive Self-regulation</vt:lpstr>
      <vt:lpstr>6.2 Aptitudes for School: Learning Objectives</vt:lpstr>
      <vt:lpstr>Theories of Intelligence</vt:lpstr>
      <vt:lpstr>The Hierarchical View of Intelligence</vt:lpstr>
      <vt:lpstr>Gardner’s Theory of Multiple Intelligences</vt:lpstr>
      <vt:lpstr>Emotional Intelligence</vt:lpstr>
      <vt:lpstr>Gardner’s Theory: Implications for Education</vt:lpstr>
      <vt:lpstr>Sternberg: Theory of Successful Intelligence</vt:lpstr>
      <vt:lpstr>Binet &amp; the Development of Intelligence Testing</vt:lpstr>
      <vt:lpstr>The Stanford-Binet</vt:lpstr>
      <vt:lpstr>Intelligence Testing</vt:lpstr>
      <vt:lpstr>Contemporary IQ Tests</vt:lpstr>
      <vt:lpstr>Do Tests Work?</vt:lpstr>
      <vt:lpstr>Hereditary &amp; Environmental Factors (1 of 2)</vt:lpstr>
      <vt:lpstr>Hereditary &amp; Environmental Factors (2 of 2)</vt:lpstr>
      <vt:lpstr>The Impact of Interventions</vt:lpstr>
      <vt:lpstr>Impact of Ethnicity and Social Class</vt:lpstr>
      <vt:lpstr>Experience with Test Contents</vt:lpstr>
      <vt:lpstr>Test-Taking Skills</vt:lpstr>
      <vt:lpstr>Stereotype Threat and Self-Affirmation</vt:lpstr>
      <vt:lpstr>Interpreting Test Scores</vt:lpstr>
      <vt:lpstr>6.3 Special Children, Special Needs: Learning Objectives</vt:lpstr>
      <vt:lpstr>Gifted Children</vt:lpstr>
      <vt:lpstr>Children with Intellectual Disability (1 of 2)</vt:lpstr>
      <vt:lpstr>Children with Intellectual Disability (2 of 2)</vt:lpstr>
      <vt:lpstr>Children with Learning Disabilities</vt:lpstr>
      <vt:lpstr>Children with Learning Disabilities: Common Learning Disabilities (1 of 2)</vt:lpstr>
      <vt:lpstr>Children with Learning Disabilities: Common Learning Disabilities (2 of 2)</vt:lpstr>
      <vt:lpstr>Attention-Deficit Hyperactivity Disorder (ADHD)</vt:lpstr>
      <vt:lpstr>ADHD</vt:lpstr>
      <vt:lpstr>6.4 Academic Skills: Learning Objectives</vt:lpstr>
      <vt:lpstr>Reading (1 of 3)</vt:lpstr>
      <vt:lpstr>Reading (2 of 3)</vt:lpstr>
      <vt:lpstr>Reading (3 of 3)</vt:lpstr>
      <vt:lpstr>Writing</vt:lpstr>
      <vt:lpstr>Math</vt:lpstr>
      <vt:lpstr>Effective Schools, Effective Teachers (1 of 2)</vt:lpstr>
      <vt:lpstr>Effective Schools, Effective Teachers (2 of 2)</vt:lpstr>
      <vt:lpstr>6.5 Physical Development: Learning Objectives</vt:lpstr>
      <vt:lpstr>Growth</vt:lpstr>
      <vt:lpstr>Development of Motor Skills</vt:lpstr>
      <vt:lpstr>Gender Differences in Motor Skills</vt:lpstr>
      <vt:lpstr>Physical Fitness</vt:lpstr>
      <vt:lpstr>Participating in Sports</vt:lpstr>
    </vt:vector>
  </TitlesOfParts>
  <Company>Thomson Wadsworth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 Off to School: Cognitive and Physical Development in Middle Childhood</dc:title>
  <dc:creator>Kail</dc:creator>
  <cp:lastModifiedBy>Melanie Govender</cp:lastModifiedBy>
  <cp:revision>188</cp:revision>
  <dcterms:created xsi:type="dcterms:W3CDTF">2011-07-04T21:25:17Z</dcterms:created>
  <dcterms:modified xsi:type="dcterms:W3CDTF">2021-03-30T13:10:57Z</dcterms:modified>
</cp:coreProperties>
</file>