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4" r:id="rId4"/>
    <p:sldId id="259" r:id="rId5"/>
    <p:sldId id="260" r:id="rId6"/>
    <p:sldId id="261" r:id="rId7"/>
    <p:sldId id="265" r:id="rId8"/>
    <p:sldId id="266" r:id="rId9"/>
    <p:sldId id="269" r:id="rId10"/>
    <p:sldId id="267" r:id="rId11"/>
    <p:sldId id="268" r:id="rId12"/>
    <p:sldId id="25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EEB11E-9A04-4BAC-A8AD-B457A1823C4F}"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n-GB"/>
        </a:p>
      </dgm:t>
    </dgm:pt>
    <dgm:pt modelId="{C4FD9494-A035-495F-BC18-84EFD67084A9}">
      <dgm:prSet phldrT="[Text]"/>
      <dgm:spPr/>
      <dgm:t>
        <a:bodyPr/>
        <a:lstStyle/>
        <a:p>
          <a:r>
            <a:rPr lang="en-US" dirty="0" smtClean="0"/>
            <a:t>Ethics</a:t>
          </a:r>
          <a:endParaRPr lang="en-GB" dirty="0"/>
        </a:p>
      </dgm:t>
    </dgm:pt>
    <dgm:pt modelId="{F6EC1FDB-CB9D-4ACE-8DE7-5A35E22319FF}" type="parTrans" cxnId="{1C6C8055-2FCF-4E91-BC63-0F8BEC352160}">
      <dgm:prSet/>
      <dgm:spPr/>
      <dgm:t>
        <a:bodyPr/>
        <a:lstStyle/>
        <a:p>
          <a:endParaRPr lang="en-GB"/>
        </a:p>
      </dgm:t>
    </dgm:pt>
    <dgm:pt modelId="{21352490-251F-49EC-905F-8C5888C1DD21}" type="sibTrans" cxnId="{1C6C8055-2FCF-4E91-BC63-0F8BEC352160}">
      <dgm:prSet/>
      <dgm:spPr/>
      <dgm:t>
        <a:bodyPr/>
        <a:lstStyle/>
        <a:p>
          <a:endParaRPr lang="en-GB"/>
        </a:p>
      </dgm:t>
    </dgm:pt>
    <dgm:pt modelId="{56ED5C3B-4EFA-45B3-B07B-D9A3CA82A546}">
      <dgm:prSet phldrT="[Text]"/>
      <dgm:spPr/>
      <dgm:t>
        <a:bodyPr/>
        <a:lstStyle/>
        <a:p>
          <a:r>
            <a:rPr lang="en-US" dirty="0" smtClean="0"/>
            <a:t>Morals</a:t>
          </a:r>
          <a:endParaRPr lang="en-GB" dirty="0"/>
        </a:p>
      </dgm:t>
    </dgm:pt>
    <dgm:pt modelId="{D3D95FDD-ED2E-4C3E-A09B-250C4D684CF3}" type="parTrans" cxnId="{288C95AB-7E4F-4586-8CC2-B1768AAA7C55}">
      <dgm:prSet/>
      <dgm:spPr/>
      <dgm:t>
        <a:bodyPr/>
        <a:lstStyle/>
        <a:p>
          <a:endParaRPr lang="en-GB"/>
        </a:p>
      </dgm:t>
    </dgm:pt>
    <dgm:pt modelId="{A7E391E4-F1CA-4336-9402-9F3B747F8200}" type="sibTrans" cxnId="{288C95AB-7E4F-4586-8CC2-B1768AAA7C55}">
      <dgm:prSet/>
      <dgm:spPr/>
      <dgm:t>
        <a:bodyPr/>
        <a:lstStyle/>
        <a:p>
          <a:endParaRPr lang="en-GB"/>
        </a:p>
      </dgm:t>
    </dgm:pt>
    <dgm:pt modelId="{7B240089-8E69-4643-BEF1-E8A0B0A92AFC}">
      <dgm:prSet phldrT="[Text]"/>
      <dgm:spPr/>
      <dgm:t>
        <a:bodyPr/>
        <a:lstStyle/>
        <a:p>
          <a:r>
            <a:rPr lang="en-US" dirty="0" smtClean="0"/>
            <a:t>Laws</a:t>
          </a:r>
          <a:endParaRPr lang="en-GB" dirty="0"/>
        </a:p>
      </dgm:t>
    </dgm:pt>
    <dgm:pt modelId="{EED29520-D848-4181-8123-EEAAD5447C8B}" type="parTrans" cxnId="{B81ADE3B-D798-44D3-8C1B-A3B0B46FA89F}">
      <dgm:prSet/>
      <dgm:spPr/>
      <dgm:t>
        <a:bodyPr/>
        <a:lstStyle/>
        <a:p>
          <a:endParaRPr lang="en-GB"/>
        </a:p>
      </dgm:t>
    </dgm:pt>
    <dgm:pt modelId="{8466B7FF-5DCA-48C4-A101-666049B1EDE9}" type="sibTrans" cxnId="{B81ADE3B-D798-44D3-8C1B-A3B0B46FA89F}">
      <dgm:prSet/>
      <dgm:spPr/>
      <dgm:t>
        <a:bodyPr/>
        <a:lstStyle/>
        <a:p>
          <a:endParaRPr lang="en-GB"/>
        </a:p>
      </dgm:t>
    </dgm:pt>
    <dgm:pt modelId="{BC6C82BA-823A-437A-83BA-EA3660EFD6C7}">
      <dgm:prSet phldrT="[Text]"/>
      <dgm:spPr/>
      <dgm:t>
        <a:bodyPr/>
        <a:lstStyle/>
        <a:p>
          <a:r>
            <a:rPr lang="en-US" dirty="0" smtClean="0"/>
            <a:t>Theories</a:t>
          </a:r>
        </a:p>
      </dgm:t>
    </dgm:pt>
    <dgm:pt modelId="{57AD92F8-FFFF-4C2A-928B-9C2715CEF649}" type="parTrans" cxnId="{58BFAA5A-67A9-4287-B80B-49736027B032}">
      <dgm:prSet/>
      <dgm:spPr/>
      <dgm:t>
        <a:bodyPr/>
        <a:lstStyle/>
        <a:p>
          <a:endParaRPr lang="en-GB"/>
        </a:p>
      </dgm:t>
    </dgm:pt>
    <dgm:pt modelId="{9F5E5DAC-FBB4-42F0-81B8-B911FEE250A1}" type="sibTrans" cxnId="{58BFAA5A-67A9-4287-B80B-49736027B032}">
      <dgm:prSet/>
      <dgm:spPr/>
      <dgm:t>
        <a:bodyPr/>
        <a:lstStyle/>
        <a:p>
          <a:endParaRPr lang="en-GB"/>
        </a:p>
      </dgm:t>
    </dgm:pt>
    <dgm:pt modelId="{A6CBB92D-DAAB-483C-A126-2B793E84861F}">
      <dgm:prSet phldrT="[Text]"/>
      <dgm:spPr/>
      <dgm:t>
        <a:bodyPr/>
        <a:lstStyle/>
        <a:p>
          <a:r>
            <a:rPr lang="en-US" dirty="0" smtClean="0"/>
            <a:t>Purpose</a:t>
          </a:r>
          <a:endParaRPr lang="en-GB" dirty="0"/>
        </a:p>
      </dgm:t>
    </dgm:pt>
    <dgm:pt modelId="{EB16D576-5E11-4058-9401-BD7804DE2CE8}" type="parTrans" cxnId="{27F1DC13-E246-433C-8C91-BC0B46A120A5}">
      <dgm:prSet/>
      <dgm:spPr/>
      <dgm:t>
        <a:bodyPr/>
        <a:lstStyle/>
        <a:p>
          <a:endParaRPr lang="en-GB"/>
        </a:p>
      </dgm:t>
    </dgm:pt>
    <dgm:pt modelId="{65711F9A-0AAB-430E-B895-282B9CCD5636}" type="sibTrans" cxnId="{27F1DC13-E246-433C-8C91-BC0B46A120A5}">
      <dgm:prSet/>
      <dgm:spPr/>
      <dgm:t>
        <a:bodyPr/>
        <a:lstStyle/>
        <a:p>
          <a:endParaRPr lang="en-GB"/>
        </a:p>
      </dgm:t>
    </dgm:pt>
    <dgm:pt modelId="{55E1D535-419A-4B66-A89C-E2F9FE17FA94}" type="pres">
      <dgm:prSet presAssocID="{F6EEB11E-9A04-4BAC-A8AD-B457A1823C4F}" presName="diagram" presStyleCnt="0">
        <dgm:presLayoutVars>
          <dgm:dir/>
          <dgm:resizeHandles val="exact"/>
        </dgm:presLayoutVars>
      </dgm:prSet>
      <dgm:spPr/>
      <dgm:t>
        <a:bodyPr/>
        <a:lstStyle/>
        <a:p>
          <a:endParaRPr lang="en-US"/>
        </a:p>
      </dgm:t>
    </dgm:pt>
    <dgm:pt modelId="{F6604AC8-29DD-419F-8A91-67E2D076245B}" type="pres">
      <dgm:prSet presAssocID="{C4FD9494-A035-495F-BC18-84EFD67084A9}" presName="node" presStyleLbl="node1" presStyleIdx="0" presStyleCnt="5">
        <dgm:presLayoutVars>
          <dgm:bulletEnabled val="1"/>
        </dgm:presLayoutVars>
      </dgm:prSet>
      <dgm:spPr/>
      <dgm:t>
        <a:bodyPr/>
        <a:lstStyle/>
        <a:p>
          <a:endParaRPr lang="en-US"/>
        </a:p>
      </dgm:t>
    </dgm:pt>
    <dgm:pt modelId="{08E21C2D-3989-4030-A283-47CC3F139B1A}" type="pres">
      <dgm:prSet presAssocID="{21352490-251F-49EC-905F-8C5888C1DD21}" presName="sibTrans" presStyleCnt="0"/>
      <dgm:spPr/>
    </dgm:pt>
    <dgm:pt modelId="{DC2C49DC-AAD9-4348-88D7-D5D9E3C5A754}" type="pres">
      <dgm:prSet presAssocID="{56ED5C3B-4EFA-45B3-B07B-D9A3CA82A546}" presName="node" presStyleLbl="node1" presStyleIdx="1" presStyleCnt="5">
        <dgm:presLayoutVars>
          <dgm:bulletEnabled val="1"/>
        </dgm:presLayoutVars>
      </dgm:prSet>
      <dgm:spPr/>
      <dgm:t>
        <a:bodyPr/>
        <a:lstStyle/>
        <a:p>
          <a:endParaRPr lang="en-US"/>
        </a:p>
      </dgm:t>
    </dgm:pt>
    <dgm:pt modelId="{BD42B3D0-96AD-4541-816E-D8364F1E9B08}" type="pres">
      <dgm:prSet presAssocID="{A7E391E4-F1CA-4336-9402-9F3B747F8200}" presName="sibTrans" presStyleCnt="0"/>
      <dgm:spPr/>
    </dgm:pt>
    <dgm:pt modelId="{E9DF84E8-3CD8-42DE-9887-E2D7AAD60358}" type="pres">
      <dgm:prSet presAssocID="{7B240089-8E69-4643-BEF1-E8A0B0A92AFC}" presName="node" presStyleLbl="node1" presStyleIdx="2" presStyleCnt="5">
        <dgm:presLayoutVars>
          <dgm:bulletEnabled val="1"/>
        </dgm:presLayoutVars>
      </dgm:prSet>
      <dgm:spPr/>
      <dgm:t>
        <a:bodyPr/>
        <a:lstStyle/>
        <a:p>
          <a:endParaRPr lang="en-GB"/>
        </a:p>
      </dgm:t>
    </dgm:pt>
    <dgm:pt modelId="{23B67217-472E-47DA-BE3E-8AB613BBCD73}" type="pres">
      <dgm:prSet presAssocID="{8466B7FF-5DCA-48C4-A101-666049B1EDE9}" presName="sibTrans" presStyleCnt="0"/>
      <dgm:spPr/>
    </dgm:pt>
    <dgm:pt modelId="{A539667E-F53A-423E-A29E-7544A4E1B3E6}" type="pres">
      <dgm:prSet presAssocID="{BC6C82BA-823A-437A-83BA-EA3660EFD6C7}" presName="node" presStyleLbl="node1" presStyleIdx="3" presStyleCnt="5">
        <dgm:presLayoutVars>
          <dgm:bulletEnabled val="1"/>
        </dgm:presLayoutVars>
      </dgm:prSet>
      <dgm:spPr/>
      <dgm:t>
        <a:bodyPr/>
        <a:lstStyle/>
        <a:p>
          <a:endParaRPr lang="en-GB"/>
        </a:p>
      </dgm:t>
    </dgm:pt>
    <dgm:pt modelId="{4B4190E0-06E9-43C9-BC62-FCF03EA87EFE}" type="pres">
      <dgm:prSet presAssocID="{9F5E5DAC-FBB4-42F0-81B8-B911FEE250A1}" presName="sibTrans" presStyleCnt="0"/>
      <dgm:spPr/>
    </dgm:pt>
    <dgm:pt modelId="{998D9F49-D01F-4BAF-9F6F-AD3D4B92727F}" type="pres">
      <dgm:prSet presAssocID="{A6CBB92D-DAAB-483C-A126-2B793E84861F}" presName="node" presStyleLbl="node1" presStyleIdx="4" presStyleCnt="5">
        <dgm:presLayoutVars>
          <dgm:bulletEnabled val="1"/>
        </dgm:presLayoutVars>
      </dgm:prSet>
      <dgm:spPr/>
      <dgm:t>
        <a:bodyPr/>
        <a:lstStyle/>
        <a:p>
          <a:endParaRPr lang="en-US"/>
        </a:p>
      </dgm:t>
    </dgm:pt>
  </dgm:ptLst>
  <dgm:cxnLst>
    <dgm:cxn modelId="{BBEF887D-8C7A-4C49-9A6C-EF84C90910FD}" type="presOf" srcId="{56ED5C3B-4EFA-45B3-B07B-D9A3CA82A546}" destId="{DC2C49DC-AAD9-4348-88D7-D5D9E3C5A754}" srcOrd="0" destOrd="0" presId="urn:microsoft.com/office/officeart/2005/8/layout/default"/>
    <dgm:cxn modelId="{B81ADE3B-D798-44D3-8C1B-A3B0B46FA89F}" srcId="{F6EEB11E-9A04-4BAC-A8AD-B457A1823C4F}" destId="{7B240089-8E69-4643-BEF1-E8A0B0A92AFC}" srcOrd="2" destOrd="0" parTransId="{EED29520-D848-4181-8123-EEAAD5447C8B}" sibTransId="{8466B7FF-5DCA-48C4-A101-666049B1EDE9}"/>
    <dgm:cxn modelId="{34198DB6-7BD7-4DB8-AB79-288DC06B045C}" type="presOf" srcId="{F6EEB11E-9A04-4BAC-A8AD-B457A1823C4F}" destId="{55E1D535-419A-4B66-A89C-E2F9FE17FA94}" srcOrd="0" destOrd="0" presId="urn:microsoft.com/office/officeart/2005/8/layout/default"/>
    <dgm:cxn modelId="{27F1DC13-E246-433C-8C91-BC0B46A120A5}" srcId="{F6EEB11E-9A04-4BAC-A8AD-B457A1823C4F}" destId="{A6CBB92D-DAAB-483C-A126-2B793E84861F}" srcOrd="4" destOrd="0" parTransId="{EB16D576-5E11-4058-9401-BD7804DE2CE8}" sibTransId="{65711F9A-0AAB-430E-B895-282B9CCD5636}"/>
    <dgm:cxn modelId="{EC1DD191-C85E-4A84-BBF9-259C604F42DD}" type="presOf" srcId="{BC6C82BA-823A-437A-83BA-EA3660EFD6C7}" destId="{A539667E-F53A-423E-A29E-7544A4E1B3E6}" srcOrd="0" destOrd="0" presId="urn:microsoft.com/office/officeart/2005/8/layout/default"/>
    <dgm:cxn modelId="{58BFAA5A-67A9-4287-B80B-49736027B032}" srcId="{F6EEB11E-9A04-4BAC-A8AD-B457A1823C4F}" destId="{BC6C82BA-823A-437A-83BA-EA3660EFD6C7}" srcOrd="3" destOrd="0" parTransId="{57AD92F8-FFFF-4C2A-928B-9C2715CEF649}" sibTransId="{9F5E5DAC-FBB4-42F0-81B8-B911FEE250A1}"/>
    <dgm:cxn modelId="{2F51B70F-E483-47F8-B2B7-2ED243F31F92}" type="presOf" srcId="{A6CBB92D-DAAB-483C-A126-2B793E84861F}" destId="{998D9F49-D01F-4BAF-9F6F-AD3D4B92727F}" srcOrd="0" destOrd="0" presId="urn:microsoft.com/office/officeart/2005/8/layout/default"/>
    <dgm:cxn modelId="{288C95AB-7E4F-4586-8CC2-B1768AAA7C55}" srcId="{F6EEB11E-9A04-4BAC-A8AD-B457A1823C4F}" destId="{56ED5C3B-4EFA-45B3-B07B-D9A3CA82A546}" srcOrd="1" destOrd="0" parTransId="{D3D95FDD-ED2E-4C3E-A09B-250C4D684CF3}" sibTransId="{A7E391E4-F1CA-4336-9402-9F3B747F8200}"/>
    <dgm:cxn modelId="{9F1A9A07-4390-4C83-A8C0-A6702C9BCF3E}" type="presOf" srcId="{C4FD9494-A035-495F-BC18-84EFD67084A9}" destId="{F6604AC8-29DD-419F-8A91-67E2D076245B}" srcOrd="0" destOrd="0" presId="urn:microsoft.com/office/officeart/2005/8/layout/default"/>
    <dgm:cxn modelId="{1C6C8055-2FCF-4E91-BC63-0F8BEC352160}" srcId="{F6EEB11E-9A04-4BAC-A8AD-B457A1823C4F}" destId="{C4FD9494-A035-495F-BC18-84EFD67084A9}" srcOrd="0" destOrd="0" parTransId="{F6EC1FDB-CB9D-4ACE-8DE7-5A35E22319FF}" sibTransId="{21352490-251F-49EC-905F-8C5888C1DD21}"/>
    <dgm:cxn modelId="{943356C9-6DFF-4B54-A345-C6CE62B84D07}" type="presOf" srcId="{7B240089-8E69-4643-BEF1-E8A0B0A92AFC}" destId="{E9DF84E8-3CD8-42DE-9887-E2D7AAD60358}" srcOrd="0" destOrd="0" presId="urn:microsoft.com/office/officeart/2005/8/layout/default"/>
    <dgm:cxn modelId="{D578E679-856C-4F87-A5D5-ADF991CCE69F}" type="presParOf" srcId="{55E1D535-419A-4B66-A89C-E2F9FE17FA94}" destId="{F6604AC8-29DD-419F-8A91-67E2D076245B}" srcOrd="0" destOrd="0" presId="urn:microsoft.com/office/officeart/2005/8/layout/default"/>
    <dgm:cxn modelId="{889CBB0E-81BB-4186-B2E2-C5A34356A72D}" type="presParOf" srcId="{55E1D535-419A-4B66-A89C-E2F9FE17FA94}" destId="{08E21C2D-3989-4030-A283-47CC3F139B1A}" srcOrd="1" destOrd="0" presId="urn:microsoft.com/office/officeart/2005/8/layout/default"/>
    <dgm:cxn modelId="{F5A7DE44-1BEC-4DDD-9BEA-A4461071EE78}" type="presParOf" srcId="{55E1D535-419A-4B66-A89C-E2F9FE17FA94}" destId="{DC2C49DC-AAD9-4348-88D7-D5D9E3C5A754}" srcOrd="2" destOrd="0" presId="urn:microsoft.com/office/officeart/2005/8/layout/default"/>
    <dgm:cxn modelId="{CB29338A-9D37-487D-8826-CA6E1CC44839}" type="presParOf" srcId="{55E1D535-419A-4B66-A89C-E2F9FE17FA94}" destId="{BD42B3D0-96AD-4541-816E-D8364F1E9B08}" srcOrd="3" destOrd="0" presId="urn:microsoft.com/office/officeart/2005/8/layout/default"/>
    <dgm:cxn modelId="{FF61C573-221F-4951-B0E9-59457CAE9173}" type="presParOf" srcId="{55E1D535-419A-4B66-A89C-E2F9FE17FA94}" destId="{E9DF84E8-3CD8-42DE-9887-E2D7AAD60358}" srcOrd="4" destOrd="0" presId="urn:microsoft.com/office/officeart/2005/8/layout/default"/>
    <dgm:cxn modelId="{9E1BEF8C-E182-4CFB-993E-BE3A444031EE}" type="presParOf" srcId="{55E1D535-419A-4B66-A89C-E2F9FE17FA94}" destId="{23B67217-472E-47DA-BE3E-8AB613BBCD73}" srcOrd="5" destOrd="0" presId="urn:microsoft.com/office/officeart/2005/8/layout/default"/>
    <dgm:cxn modelId="{791AC306-A0C9-4758-BAA5-3699DC515CEE}" type="presParOf" srcId="{55E1D535-419A-4B66-A89C-E2F9FE17FA94}" destId="{A539667E-F53A-423E-A29E-7544A4E1B3E6}" srcOrd="6" destOrd="0" presId="urn:microsoft.com/office/officeart/2005/8/layout/default"/>
    <dgm:cxn modelId="{E73DBC4E-281E-4AA0-921D-751C256869CD}" type="presParOf" srcId="{55E1D535-419A-4B66-A89C-E2F9FE17FA94}" destId="{4B4190E0-06E9-43C9-BC62-FCF03EA87EFE}" srcOrd="7" destOrd="0" presId="urn:microsoft.com/office/officeart/2005/8/layout/default"/>
    <dgm:cxn modelId="{C0E141B5-6FA1-41DE-A1B7-4414A81A3530}" type="presParOf" srcId="{55E1D535-419A-4B66-A89C-E2F9FE17FA94}" destId="{998D9F49-D01F-4BAF-9F6F-AD3D4B92727F}"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04AC8-29DD-419F-8A91-67E2D076245B}">
      <dsp:nvSpPr>
        <dsp:cNvPr id="0" name=""/>
        <dsp:cNvSpPr/>
      </dsp:nvSpPr>
      <dsp:spPr>
        <a:xfrm>
          <a:off x="1231277" y="1826"/>
          <a:ext cx="2398473" cy="1439084"/>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kern="1200" dirty="0" smtClean="0"/>
            <a:t>Ethics</a:t>
          </a:r>
          <a:endParaRPr lang="en-GB" sz="4400" kern="1200" dirty="0"/>
        </a:p>
      </dsp:txBody>
      <dsp:txXfrm>
        <a:off x="1231277" y="1826"/>
        <a:ext cx="2398473" cy="1439084"/>
      </dsp:txXfrm>
    </dsp:sp>
    <dsp:sp modelId="{DC2C49DC-AAD9-4348-88D7-D5D9E3C5A754}">
      <dsp:nvSpPr>
        <dsp:cNvPr id="0" name=""/>
        <dsp:cNvSpPr/>
      </dsp:nvSpPr>
      <dsp:spPr>
        <a:xfrm>
          <a:off x="3869598" y="1826"/>
          <a:ext cx="2398473" cy="1439084"/>
        </a:xfrm>
        <a:prstGeom prst="rect">
          <a:avLst/>
        </a:prstGeom>
        <a:solidFill>
          <a:schemeClr val="accent3">
            <a:hueOff val="-4206610"/>
            <a:satOff val="-2163"/>
            <a:lumOff val="-93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kern="1200" dirty="0" smtClean="0"/>
            <a:t>Morals</a:t>
          </a:r>
          <a:endParaRPr lang="en-GB" sz="4400" kern="1200" dirty="0"/>
        </a:p>
      </dsp:txBody>
      <dsp:txXfrm>
        <a:off x="3869598" y="1826"/>
        <a:ext cx="2398473" cy="1439084"/>
      </dsp:txXfrm>
    </dsp:sp>
    <dsp:sp modelId="{E9DF84E8-3CD8-42DE-9887-E2D7AAD60358}">
      <dsp:nvSpPr>
        <dsp:cNvPr id="0" name=""/>
        <dsp:cNvSpPr/>
      </dsp:nvSpPr>
      <dsp:spPr>
        <a:xfrm>
          <a:off x="1231277" y="1680757"/>
          <a:ext cx="2398473" cy="1439084"/>
        </a:xfrm>
        <a:prstGeom prst="rect">
          <a:avLst/>
        </a:prstGeom>
        <a:solidFill>
          <a:schemeClr val="accent3">
            <a:hueOff val="-8413219"/>
            <a:satOff val="-4326"/>
            <a:lumOff val="-1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kern="1200" dirty="0" smtClean="0"/>
            <a:t>Laws</a:t>
          </a:r>
          <a:endParaRPr lang="en-GB" sz="4400" kern="1200" dirty="0"/>
        </a:p>
      </dsp:txBody>
      <dsp:txXfrm>
        <a:off x="1231277" y="1680757"/>
        <a:ext cx="2398473" cy="1439084"/>
      </dsp:txXfrm>
    </dsp:sp>
    <dsp:sp modelId="{A539667E-F53A-423E-A29E-7544A4E1B3E6}">
      <dsp:nvSpPr>
        <dsp:cNvPr id="0" name=""/>
        <dsp:cNvSpPr/>
      </dsp:nvSpPr>
      <dsp:spPr>
        <a:xfrm>
          <a:off x="3869598" y="1680757"/>
          <a:ext cx="2398473" cy="1439084"/>
        </a:xfrm>
        <a:prstGeom prst="rect">
          <a:avLst/>
        </a:prstGeom>
        <a:solidFill>
          <a:schemeClr val="accent3">
            <a:hueOff val="-12619828"/>
            <a:satOff val="-6489"/>
            <a:lumOff val="-27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kern="1200" dirty="0" smtClean="0"/>
            <a:t>Theories</a:t>
          </a:r>
        </a:p>
      </dsp:txBody>
      <dsp:txXfrm>
        <a:off x="3869598" y="1680757"/>
        <a:ext cx="2398473" cy="1439084"/>
      </dsp:txXfrm>
    </dsp:sp>
    <dsp:sp modelId="{998D9F49-D01F-4BAF-9F6F-AD3D4B92727F}">
      <dsp:nvSpPr>
        <dsp:cNvPr id="0" name=""/>
        <dsp:cNvSpPr/>
      </dsp:nvSpPr>
      <dsp:spPr>
        <a:xfrm>
          <a:off x="2550438" y="3359689"/>
          <a:ext cx="2398473" cy="1439084"/>
        </a:xfrm>
        <a:prstGeom prst="rect">
          <a:avLst/>
        </a:prstGeom>
        <a:solidFill>
          <a:schemeClr val="accent3">
            <a:hueOff val="-16826439"/>
            <a:satOff val="-8652"/>
            <a:lumOff val="-3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kern="1200" dirty="0" smtClean="0"/>
            <a:t>Purpose</a:t>
          </a:r>
          <a:endParaRPr lang="en-GB" sz="4400" kern="1200" dirty="0"/>
        </a:p>
      </dsp:txBody>
      <dsp:txXfrm>
        <a:off x="2550438" y="3359689"/>
        <a:ext cx="2398473" cy="143908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5FB8289-50A9-4577-BFC5-58D7327A37D4}" type="datetimeFigureOut">
              <a:rPr lang="en-GB" smtClean="0"/>
              <a:t>04/10/2013</a:t>
            </a:fld>
            <a:endParaRPr lang="en-GB"/>
          </a:p>
        </p:txBody>
      </p:sp>
      <p:sp>
        <p:nvSpPr>
          <p:cNvPr id="20" name="Footer Placeholder 19"/>
          <p:cNvSpPr>
            <a:spLocks noGrp="1"/>
          </p:cNvSpPr>
          <p:nvPr>
            <p:ph type="ftr" sz="quarter" idx="11"/>
          </p:nvPr>
        </p:nvSpPr>
        <p:spPr/>
        <p:txBody>
          <a:bodyPr/>
          <a:lstStyle>
            <a:extLst/>
          </a:lstStyle>
          <a:p>
            <a:endParaRPr lang="en-GB"/>
          </a:p>
        </p:txBody>
      </p:sp>
      <p:sp>
        <p:nvSpPr>
          <p:cNvPr id="10" name="Slide Number Placeholder 9"/>
          <p:cNvSpPr>
            <a:spLocks noGrp="1"/>
          </p:cNvSpPr>
          <p:nvPr>
            <p:ph type="sldNum" sz="quarter" idx="12"/>
          </p:nvPr>
        </p:nvSpPr>
        <p:spPr/>
        <p:txBody>
          <a:bodyPr/>
          <a:lstStyle>
            <a:extLst/>
          </a:lstStyle>
          <a:p>
            <a:fld id="{3143A081-BEEB-496A-85FC-D70B2C5A6896}" type="slidenum">
              <a:rPr lang="en-GB" smtClean="0"/>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5FB8289-50A9-4577-BFC5-58D7327A37D4}" type="datetimeFigureOut">
              <a:rPr lang="en-GB" smtClean="0"/>
              <a:t>04/10/2013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3143A081-BEEB-496A-85FC-D70B2C5A689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5FB8289-50A9-4577-BFC5-58D7327A37D4}" type="datetimeFigureOut">
              <a:rPr lang="en-GB" smtClean="0"/>
              <a:t>04/10/2013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3143A081-BEEB-496A-85FC-D70B2C5A689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5FB8289-50A9-4577-BFC5-58D7327A37D4}" type="datetimeFigureOut">
              <a:rPr lang="en-GB" smtClean="0"/>
              <a:t>04/10/2013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3143A081-BEEB-496A-85FC-D70B2C5A689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5FB8289-50A9-4577-BFC5-58D7327A37D4}" type="datetimeFigureOut">
              <a:rPr lang="en-GB" smtClean="0"/>
              <a:t>04/10/2013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3143A081-BEEB-496A-85FC-D70B2C5A6896}" type="slidenum">
              <a:rPr lang="en-GB" smtClean="0"/>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5FB8289-50A9-4577-BFC5-58D7327A37D4}" type="datetimeFigureOut">
              <a:rPr lang="en-GB" smtClean="0"/>
              <a:t>04/10/2013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3143A081-BEEB-496A-85FC-D70B2C5A6896}"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5FB8289-50A9-4577-BFC5-58D7327A37D4}" type="datetimeFigureOut">
              <a:rPr lang="en-GB" smtClean="0"/>
              <a:t>04/10/2013</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3143A081-BEEB-496A-85FC-D70B2C5A6896}"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5FB8289-50A9-4577-BFC5-58D7327A37D4}" type="datetimeFigureOut">
              <a:rPr lang="en-GB" smtClean="0"/>
              <a:t>04/10/2013</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3143A081-BEEB-496A-85FC-D70B2C5A689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5FB8289-50A9-4577-BFC5-58D7327A37D4}" type="datetimeFigureOut">
              <a:rPr lang="en-GB" smtClean="0"/>
              <a:t>04/10/2013</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3143A081-BEEB-496A-85FC-D70B2C5A6896}" type="slidenum">
              <a:rPr lang="en-GB" smtClean="0"/>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5FB8289-50A9-4577-BFC5-58D7327A37D4}" type="datetimeFigureOut">
              <a:rPr lang="en-GB" smtClean="0"/>
              <a:t>04/10/2013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3143A081-BEEB-496A-85FC-D70B2C5A6896}"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5FB8289-50A9-4577-BFC5-58D7327A37D4}" type="datetimeFigureOut">
              <a:rPr lang="en-GB" smtClean="0"/>
              <a:t>04/10/2013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3143A081-BEEB-496A-85FC-D70B2C5A6896}" type="slidenum">
              <a:rPr lang="en-GB" smtClean="0"/>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5FB8289-50A9-4577-BFC5-58D7327A37D4}" type="datetimeFigureOut">
              <a:rPr lang="en-GB" smtClean="0"/>
              <a:t>04/10/2013</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143A081-BEEB-496A-85FC-D70B2C5A6896}" type="slidenum">
              <a:rPr lang="en-GB" smtClean="0"/>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981200"/>
            <a:ext cx="7406640" cy="1472184"/>
          </a:xfrm>
        </p:spPr>
        <p:txBody>
          <a:bodyPr/>
          <a:lstStyle/>
          <a:p>
            <a:pPr algn="ctr"/>
            <a:r>
              <a:rPr lang="en-US" dirty="0" smtClean="0"/>
              <a:t>Information Ethics</a:t>
            </a:r>
            <a:endParaRPr lang="en-GB" dirty="0"/>
          </a:p>
        </p:txBody>
      </p:sp>
    </p:spTree>
    <p:extLst>
      <p:ext uri="{BB962C8B-B14F-4D97-AF65-F5344CB8AC3E}">
        <p14:creationId xmlns:p14="http://schemas.microsoft.com/office/powerpoint/2010/main" val="4141633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381000"/>
            <a:ext cx="7498080" cy="1036638"/>
          </a:xfrm>
        </p:spPr>
        <p:txBody>
          <a:bodyPr>
            <a:normAutofit fontScale="90000"/>
          </a:bodyPr>
          <a:lstStyle/>
          <a:p>
            <a:pPr marL="365760" lvl="0" indent="-283464" algn="ctr">
              <a:spcBef>
                <a:spcPts val="600"/>
              </a:spcBef>
            </a:pPr>
            <a:r>
              <a:rPr lang="en-GB" sz="4900" dirty="0">
                <a:solidFill>
                  <a:schemeClr val="bg2">
                    <a:lumMod val="50000"/>
                  </a:schemeClr>
                </a:solidFill>
                <a:effectLst/>
                <a:latin typeface="Times Roman Bold"/>
                <a:ea typeface="+mn-ea"/>
                <a:cs typeface="+mn-cs"/>
              </a:rPr>
              <a:t>Rights Based Theories </a:t>
            </a:r>
            <a:r>
              <a:rPr lang="en-GB" sz="2800" dirty="0">
                <a:solidFill>
                  <a:srgbClr val="000000"/>
                </a:solidFill>
                <a:effectLst/>
                <a:latin typeface="Times Roman Bold"/>
                <a:ea typeface="+mn-ea"/>
                <a:cs typeface="+mn-cs"/>
              </a:rPr>
              <a:t/>
            </a:r>
            <a:br>
              <a:rPr lang="en-GB" sz="2800" dirty="0">
                <a:solidFill>
                  <a:srgbClr val="000000"/>
                </a:solidFill>
                <a:effectLst/>
                <a:latin typeface="Times Roman Bold"/>
                <a:ea typeface="+mn-ea"/>
                <a:cs typeface="+mn-cs"/>
              </a:rPr>
            </a:br>
            <a:endParaRPr lang="en-GB" dirty="0"/>
          </a:p>
        </p:txBody>
      </p:sp>
      <p:sp>
        <p:nvSpPr>
          <p:cNvPr id="3" name="Content Placeholder 2"/>
          <p:cNvSpPr>
            <a:spLocks noGrp="1"/>
          </p:cNvSpPr>
          <p:nvPr>
            <p:ph idx="1"/>
          </p:nvPr>
        </p:nvSpPr>
        <p:spPr/>
        <p:txBody>
          <a:bodyPr/>
          <a:lstStyle/>
          <a:p>
            <a:pPr algn="just"/>
            <a:r>
              <a:rPr lang="en-US" dirty="0" smtClean="0">
                <a:solidFill>
                  <a:srgbClr val="000000"/>
                </a:solidFill>
                <a:latin typeface="Times Roman"/>
              </a:rPr>
              <a:t>According </a:t>
            </a:r>
            <a:r>
              <a:rPr lang="en-US" dirty="0">
                <a:solidFill>
                  <a:srgbClr val="000000"/>
                </a:solidFill>
                <a:latin typeface="Times Roman"/>
              </a:rPr>
              <a:t>to </a:t>
            </a:r>
            <a:r>
              <a:rPr lang="en-US" dirty="0" err="1">
                <a:solidFill>
                  <a:srgbClr val="000000"/>
                </a:solidFill>
                <a:latin typeface="Times Roman"/>
              </a:rPr>
              <a:t>Fallis</a:t>
            </a:r>
            <a:r>
              <a:rPr lang="en-US" dirty="0">
                <a:solidFill>
                  <a:srgbClr val="000000"/>
                </a:solidFill>
                <a:latin typeface="Times Roman"/>
              </a:rPr>
              <a:t> (2007:5), some theorists believe that the goodness of an act is based on the </a:t>
            </a:r>
            <a:r>
              <a:rPr lang="en-US" dirty="0" smtClean="0">
                <a:solidFill>
                  <a:srgbClr val="000000"/>
                </a:solidFill>
                <a:latin typeface="Times Roman"/>
              </a:rPr>
              <a:t>rights </a:t>
            </a:r>
            <a:r>
              <a:rPr lang="en-US" dirty="0">
                <a:solidFill>
                  <a:srgbClr val="000000"/>
                </a:solidFill>
                <a:latin typeface="Times Roman"/>
              </a:rPr>
              <a:t>that human beings have. The most influential rights based theory was developed by John Locke</a:t>
            </a:r>
            <a:endParaRPr lang="en-GB" dirty="0"/>
          </a:p>
        </p:txBody>
      </p:sp>
    </p:spTree>
    <p:extLst>
      <p:ext uri="{BB962C8B-B14F-4D97-AF65-F5344CB8AC3E}">
        <p14:creationId xmlns:p14="http://schemas.microsoft.com/office/powerpoint/2010/main" val="10636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4400" dirty="0">
                <a:solidFill>
                  <a:schemeClr val="bg2">
                    <a:lumMod val="50000"/>
                  </a:schemeClr>
                </a:solidFill>
                <a:latin typeface="Times Roman Bold"/>
              </a:rPr>
              <a:t>Virtue Based Theories </a:t>
            </a:r>
            <a:endParaRPr lang="en-GB" dirty="0">
              <a:solidFill>
                <a:schemeClr val="bg2">
                  <a:lumMod val="50000"/>
                </a:schemeClr>
              </a:solidFill>
            </a:endParaRPr>
          </a:p>
        </p:txBody>
      </p:sp>
      <p:sp>
        <p:nvSpPr>
          <p:cNvPr id="3" name="Content Placeholder 2"/>
          <p:cNvSpPr>
            <a:spLocks noGrp="1"/>
          </p:cNvSpPr>
          <p:nvPr>
            <p:ph idx="1"/>
          </p:nvPr>
        </p:nvSpPr>
        <p:spPr/>
        <p:txBody>
          <a:bodyPr>
            <a:normAutofit lnSpcReduction="10000"/>
          </a:bodyPr>
          <a:lstStyle/>
          <a:p>
            <a:r>
              <a:rPr lang="en-US" dirty="0" err="1"/>
              <a:t>Fallis</a:t>
            </a:r>
            <a:r>
              <a:rPr lang="en-US" dirty="0"/>
              <a:t> (2007:10) explains that according to a virtue-based theory, the right thing is determined by </a:t>
            </a:r>
            <a:r>
              <a:rPr lang="en-US" dirty="0" smtClean="0"/>
              <a:t>the </a:t>
            </a:r>
            <a:r>
              <a:rPr lang="en-US" dirty="0"/>
              <a:t>virtues that human beings ought to have, and thus the right thing to do is what a virtuous person would do in the same circumstances. This theory is concerned with character and virtue, and not act or duty. It postulates that good people will naturally do the right thing. </a:t>
            </a:r>
            <a:endParaRPr lang="en-GB" dirty="0"/>
          </a:p>
        </p:txBody>
      </p:sp>
    </p:spTree>
    <p:extLst>
      <p:ext uri="{BB962C8B-B14F-4D97-AF65-F5344CB8AC3E}">
        <p14:creationId xmlns:p14="http://schemas.microsoft.com/office/powerpoint/2010/main" val="1609362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Overall Structure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8004003"/>
              </p:ext>
            </p:extLst>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7423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a:t>
            </a:r>
            <a:endParaRPr lang="en-GB" dirty="0"/>
          </a:p>
        </p:txBody>
      </p:sp>
      <p:sp>
        <p:nvSpPr>
          <p:cNvPr id="3" name="Content Placeholder 2"/>
          <p:cNvSpPr>
            <a:spLocks noGrp="1"/>
          </p:cNvSpPr>
          <p:nvPr>
            <p:ph idx="1"/>
          </p:nvPr>
        </p:nvSpPr>
        <p:spPr/>
        <p:txBody>
          <a:bodyPr>
            <a:normAutofit fontScale="85000" lnSpcReduction="20000"/>
          </a:bodyPr>
          <a:lstStyle/>
          <a:p>
            <a:pPr algn="just"/>
            <a:r>
              <a:rPr lang="en-US" dirty="0"/>
              <a:t>C</a:t>
            </a:r>
            <a:r>
              <a:rPr lang="en-US" dirty="0" smtClean="0"/>
              <a:t>ommonly </a:t>
            </a:r>
            <a:r>
              <a:rPr lang="en-US" dirty="0"/>
              <a:t>used to refer to the whole domain of morality and moral philosophy. </a:t>
            </a:r>
            <a:endParaRPr lang="en-US" dirty="0" smtClean="0"/>
          </a:p>
          <a:p>
            <a:pPr algn="just"/>
            <a:r>
              <a:rPr lang="en-US" dirty="0" smtClean="0"/>
              <a:t>A </a:t>
            </a:r>
            <a:r>
              <a:rPr lang="en-US" dirty="0"/>
              <a:t>set of principles and values that govern behavior according to the notion of </a:t>
            </a:r>
            <a:r>
              <a:rPr lang="en-US" dirty="0" smtClean="0"/>
              <a:t>morality.</a:t>
            </a:r>
          </a:p>
          <a:p>
            <a:pPr lvl="1" algn="just"/>
            <a:r>
              <a:rPr lang="en-US" dirty="0" smtClean="0"/>
              <a:t>This </a:t>
            </a:r>
            <a:r>
              <a:rPr lang="en-US" dirty="0"/>
              <a:t>domain essentially deals with values, practices, virtues and principles that distinguish what is right from what is wrong</a:t>
            </a:r>
            <a:r>
              <a:rPr lang="en-US" dirty="0" smtClean="0"/>
              <a:t>.</a:t>
            </a:r>
          </a:p>
          <a:p>
            <a:pPr algn="just"/>
            <a:r>
              <a:rPr lang="en-US" dirty="0"/>
              <a:t> It is a normative field because it describes what one should do or abstain from doing</a:t>
            </a:r>
            <a:r>
              <a:rPr lang="en-US" dirty="0" smtClean="0"/>
              <a:t>.</a:t>
            </a:r>
          </a:p>
          <a:p>
            <a:pPr algn="just"/>
            <a:r>
              <a:rPr lang="en-US" dirty="0"/>
              <a:t> ethics is about fairness and deciding what is right or wrong and defining the practices and rules that underpin responsible conduct between individuals and groups.</a:t>
            </a:r>
            <a:endParaRPr lang="en-US" dirty="0" smtClean="0"/>
          </a:p>
          <a:p>
            <a:pPr marL="457200" lvl="1" indent="0">
              <a:buNone/>
            </a:pPr>
            <a:endParaRPr lang="en-GB" dirty="0" smtClean="0"/>
          </a:p>
        </p:txBody>
      </p:sp>
    </p:spTree>
    <p:extLst>
      <p:ext uri="{BB962C8B-B14F-4D97-AF65-F5344CB8AC3E}">
        <p14:creationId xmlns:p14="http://schemas.microsoft.com/office/powerpoint/2010/main" val="879137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lstStyle/>
          <a:p>
            <a:r>
              <a:rPr lang="en-US" dirty="0" smtClean="0"/>
              <a:t>Purpose of Ethics</a:t>
            </a:r>
            <a:endParaRPr lang="en-GB" dirty="0"/>
          </a:p>
        </p:txBody>
      </p:sp>
      <p:sp>
        <p:nvSpPr>
          <p:cNvPr id="3" name="Content Placeholder 2"/>
          <p:cNvSpPr>
            <a:spLocks noGrp="1"/>
          </p:cNvSpPr>
          <p:nvPr>
            <p:ph idx="1"/>
          </p:nvPr>
        </p:nvSpPr>
        <p:spPr>
          <a:xfrm>
            <a:off x="1066800" y="1066800"/>
            <a:ext cx="7866888" cy="5181600"/>
          </a:xfrm>
        </p:spPr>
        <p:txBody>
          <a:bodyPr>
            <a:normAutofit fontScale="92500" lnSpcReduction="20000"/>
          </a:bodyPr>
          <a:lstStyle/>
          <a:p>
            <a:pPr marL="0" indent="0" algn="just">
              <a:buNone/>
            </a:pPr>
            <a:r>
              <a:rPr lang="en-US" dirty="0"/>
              <a:t>1. To keep society from falling apart  </a:t>
            </a:r>
            <a:endParaRPr lang="en-US" dirty="0" smtClean="0"/>
          </a:p>
          <a:p>
            <a:pPr marL="0" indent="0" algn="just">
              <a:buNone/>
            </a:pPr>
            <a:r>
              <a:rPr lang="en-US" dirty="0" smtClean="0"/>
              <a:t>2</a:t>
            </a:r>
            <a:r>
              <a:rPr lang="en-US" dirty="0"/>
              <a:t>. To ameliorate human suffering  </a:t>
            </a:r>
            <a:endParaRPr lang="en-US" dirty="0" smtClean="0"/>
          </a:p>
          <a:p>
            <a:pPr marL="0" indent="0" algn="just">
              <a:buNone/>
            </a:pPr>
            <a:r>
              <a:rPr lang="en-US" dirty="0" smtClean="0"/>
              <a:t>3</a:t>
            </a:r>
            <a:r>
              <a:rPr lang="en-US" dirty="0"/>
              <a:t>. To promote human flourishing  </a:t>
            </a:r>
            <a:endParaRPr lang="en-US" dirty="0" smtClean="0"/>
          </a:p>
          <a:p>
            <a:pPr marL="0" indent="0" algn="just">
              <a:buNone/>
            </a:pPr>
            <a:r>
              <a:rPr lang="en-US" dirty="0" smtClean="0"/>
              <a:t>4</a:t>
            </a:r>
            <a:r>
              <a:rPr lang="en-US" dirty="0"/>
              <a:t>. To resolve conflicts of interest in just and orderly ways  </a:t>
            </a:r>
            <a:endParaRPr lang="en-US" dirty="0" smtClean="0"/>
          </a:p>
          <a:p>
            <a:pPr marL="0" indent="0" algn="just">
              <a:buNone/>
            </a:pPr>
            <a:r>
              <a:rPr lang="en-US" dirty="0" smtClean="0"/>
              <a:t>5</a:t>
            </a:r>
            <a:r>
              <a:rPr lang="en-US" dirty="0"/>
              <a:t>. To assign praise and blame, reward and punishment, and guilt  </a:t>
            </a:r>
            <a:endParaRPr lang="en-US" dirty="0" smtClean="0"/>
          </a:p>
          <a:p>
            <a:pPr marL="0" indent="0" algn="just">
              <a:buNone/>
            </a:pPr>
            <a:endParaRPr lang="en-US" dirty="0"/>
          </a:p>
          <a:p>
            <a:pPr marL="0" indent="0" algn="just">
              <a:buNone/>
            </a:pPr>
            <a:r>
              <a:rPr lang="en-US" sz="4300" dirty="0" smtClean="0">
                <a:solidFill>
                  <a:schemeClr val="tx2">
                    <a:lumMod val="60000"/>
                    <a:lumOff val="40000"/>
                  </a:schemeClr>
                </a:solidFill>
                <a:effectLst>
                  <a:outerShdw blurRad="38100" dist="38100" dir="2700000" algn="tl">
                    <a:srgbClr val="000000">
                      <a:alpha val="43137"/>
                    </a:srgbClr>
                  </a:outerShdw>
                </a:effectLst>
              </a:rPr>
              <a:t>Information</a:t>
            </a:r>
          </a:p>
          <a:p>
            <a:pPr marL="0" indent="0" algn="just">
              <a:buNone/>
            </a:pPr>
            <a:r>
              <a:rPr lang="en-US" dirty="0"/>
              <a:t>Data that has been processed to add or create meaning, and hopefully, knowledge.</a:t>
            </a:r>
            <a:endParaRPr lang="en-US" dirty="0" smtClean="0"/>
          </a:p>
          <a:p>
            <a:pPr marL="0" indent="0" algn="just">
              <a:buNone/>
            </a:pPr>
            <a:endParaRPr lang="en-US" dirty="0"/>
          </a:p>
          <a:p>
            <a:endParaRPr lang="en-GB" dirty="0"/>
          </a:p>
        </p:txBody>
      </p:sp>
    </p:spTree>
    <p:extLst>
      <p:ext uri="{BB962C8B-B14F-4D97-AF65-F5344CB8AC3E}">
        <p14:creationId xmlns:p14="http://schemas.microsoft.com/office/powerpoint/2010/main" val="3247796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lstStyle/>
          <a:p>
            <a:r>
              <a:rPr lang="en-US" dirty="0" smtClean="0"/>
              <a:t>Information Ethics</a:t>
            </a:r>
            <a:endParaRPr lang="en-GB" dirty="0"/>
          </a:p>
        </p:txBody>
      </p:sp>
      <p:sp>
        <p:nvSpPr>
          <p:cNvPr id="3" name="Content Placeholder 2"/>
          <p:cNvSpPr>
            <a:spLocks noGrp="1"/>
          </p:cNvSpPr>
          <p:nvPr>
            <p:ph idx="1"/>
          </p:nvPr>
        </p:nvSpPr>
        <p:spPr>
          <a:xfrm>
            <a:off x="990600" y="1066800"/>
            <a:ext cx="7943088" cy="5181600"/>
          </a:xfrm>
        </p:spPr>
        <p:txBody>
          <a:bodyPr>
            <a:normAutofit fontScale="70000" lnSpcReduction="20000"/>
          </a:bodyPr>
          <a:lstStyle/>
          <a:p>
            <a:pPr algn="just"/>
            <a:r>
              <a:rPr lang="en-US" dirty="0"/>
              <a:t>information ethics is concerned with the question of who should have access to what information. </a:t>
            </a:r>
            <a:endParaRPr lang="en-US" dirty="0" smtClean="0"/>
          </a:p>
          <a:p>
            <a:pPr algn="just"/>
            <a:r>
              <a:rPr lang="en-US" dirty="0"/>
              <a:t>C</a:t>
            </a:r>
            <a:r>
              <a:rPr lang="en-US" dirty="0" smtClean="0"/>
              <a:t>ore </a:t>
            </a:r>
            <a:r>
              <a:rPr lang="en-US" dirty="0"/>
              <a:t>issues of information ethics include intellectual freedom, equitable access to information, information privacy, and intellectual property</a:t>
            </a:r>
            <a:r>
              <a:rPr lang="en-US" dirty="0" smtClean="0"/>
              <a:t>.</a:t>
            </a:r>
          </a:p>
          <a:p>
            <a:pPr marL="0" indent="0" algn="just">
              <a:buNone/>
              <a:defRPr/>
            </a:pPr>
            <a:r>
              <a:rPr lang="en-GB" b="1" dirty="0">
                <a:effectLst>
                  <a:outerShdw blurRad="38100" dist="38100" dir="2700000" algn="tl">
                    <a:srgbClr val="C0C0C0"/>
                  </a:outerShdw>
                </a:effectLst>
              </a:rPr>
              <a:t>Information ethics,</a:t>
            </a:r>
            <a:r>
              <a:rPr lang="en-GB" dirty="0">
                <a:effectLst>
                  <a:outerShdw blurRad="38100" dist="38100" dir="2700000" algn="tl">
                    <a:srgbClr val="C0C0C0"/>
                  </a:outerShdw>
                </a:effectLst>
              </a:rPr>
              <a:t> as an applied ethics, </a:t>
            </a:r>
          </a:p>
          <a:p>
            <a:pPr marL="0" indent="0" algn="just">
              <a:defRPr/>
            </a:pPr>
            <a:r>
              <a:rPr lang="en-GB" dirty="0">
                <a:effectLst>
                  <a:outerShdw blurRad="38100" dist="38100" dir="2700000" algn="tl">
                    <a:srgbClr val="C0C0C0"/>
                  </a:outerShdw>
                </a:effectLst>
              </a:rPr>
              <a:t>is that field of study that investigates the ethical issues arising from the life cycle of information including the generation, gathering, organization, retrieval, distribution and use of information. </a:t>
            </a:r>
          </a:p>
          <a:p>
            <a:pPr marL="0" indent="0" algn="just">
              <a:defRPr/>
            </a:pPr>
            <a:r>
              <a:rPr lang="en-GB" dirty="0">
                <a:effectLst>
                  <a:outerShdw blurRad="38100" dist="38100" dir="2700000" algn="tl">
                    <a:srgbClr val="C0C0C0"/>
                  </a:outerShdw>
                </a:effectLst>
              </a:rPr>
              <a:t>As an interdisciplinary field of study it relates amongst other to the fields of computer science, library and information science, philosophy, communication science, journalism and mass media. </a:t>
            </a:r>
          </a:p>
          <a:p>
            <a:pPr marL="0" indent="0" algn="just">
              <a:defRPr/>
            </a:pPr>
            <a:r>
              <a:rPr lang="en-GB" dirty="0">
                <a:effectLst>
                  <a:outerShdw blurRad="38100" dist="38100" dir="2700000" algn="tl">
                    <a:srgbClr val="C0C0C0"/>
                  </a:outerShdw>
                </a:effectLst>
              </a:rPr>
              <a:t>The focus areas include the following: the right to privacy, the right of access to information, the right to intellectual property and the quality of information. </a:t>
            </a:r>
            <a:endParaRPr lang="en-US" dirty="0">
              <a:effectLst>
                <a:outerShdw blurRad="38100" dist="38100" dir="2700000" algn="tl">
                  <a:srgbClr val="C0C0C0"/>
                </a:outerShdw>
              </a:effectLst>
            </a:endParaRPr>
          </a:p>
          <a:p>
            <a:pPr algn="just"/>
            <a:endParaRPr lang="en-US" dirty="0" smtClean="0"/>
          </a:p>
          <a:p>
            <a:endParaRPr lang="en-GB" dirty="0"/>
          </a:p>
        </p:txBody>
      </p:sp>
    </p:spTree>
    <p:extLst>
      <p:ext uri="{BB962C8B-B14F-4D97-AF65-F5344CB8AC3E}">
        <p14:creationId xmlns:p14="http://schemas.microsoft.com/office/powerpoint/2010/main" val="150282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Laws</a:t>
            </a:r>
            <a:endParaRPr lang="en-GB" dirty="0"/>
          </a:p>
        </p:txBody>
      </p:sp>
      <p:sp>
        <p:nvSpPr>
          <p:cNvPr id="3" name="Content Placeholder 2"/>
          <p:cNvSpPr>
            <a:spLocks noGrp="1"/>
          </p:cNvSpPr>
          <p:nvPr>
            <p:ph idx="1"/>
          </p:nvPr>
        </p:nvSpPr>
        <p:spPr>
          <a:xfrm>
            <a:off x="1066800" y="1447800"/>
            <a:ext cx="7866888" cy="2133600"/>
          </a:xfrm>
        </p:spPr>
        <p:txBody>
          <a:bodyPr>
            <a:noAutofit/>
          </a:bodyPr>
          <a:lstStyle/>
          <a:p>
            <a:r>
              <a:rPr lang="en-US" sz="2500" dirty="0" smtClean="0"/>
              <a:t>Systems</a:t>
            </a:r>
            <a:r>
              <a:rPr lang="en-US" sz="2500" dirty="0"/>
              <a:t> of rules and guidelines which are enforced through </a:t>
            </a:r>
            <a:r>
              <a:rPr lang="en-US" sz="2500" dirty="0" smtClean="0"/>
              <a:t>social institutions</a:t>
            </a:r>
            <a:r>
              <a:rPr lang="en-US" sz="2500" dirty="0"/>
              <a:t> to govern behavior, wherever </a:t>
            </a:r>
            <a:r>
              <a:rPr lang="en-US" sz="2500" dirty="0" smtClean="0"/>
              <a:t>possible.</a:t>
            </a:r>
            <a:endParaRPr lang="en-US" sz="2500" baseline="30000" dirty="0"/>
          </a:p>
          <a:p>
            <a:r>
              <a:rPr lang="en-US" sz="2500" dirty="0" smtClean="0"/>
              <a:t>Laws </a:t>
            </a:r>
            <a:r>
              <a:rPr lang="en-US" sz="2500" dirty="0"/>
              <a:t>shapes politics</a:t>
            </a:r>
            <a:r>
              <a:rPr lang="en-US" sz="2500" dirty="0" smtClean="0"/>
              <a:t>, economics and</a:t>
            </a:r>
            <a:r>
              <a:rPr lang="en-US" sz="2500" dirty="0"/>
              <a:t> </a:t>
            </a:r>
            <a:r>
              <a:rPr lang="en-US" sz="2500" dirty="0" smtClean="0"/>
              <a:t>society in </a:t>
            </a:r>
            <a:r>
              <a:rPr lang="en-US" sz="2500" dirty="0"/>
              <a:t>numerous ways and serves as a social mediator of relations between people</a:t>
            </a:r>
            <a:endParaRPr lang="en-GB" sz="2500" dirty="0"/>
          </a:p>
        </p:txBody>
      </p:sp>
      <p:sp>
        <p:nvSpPr>
          <p:cNvPr id="4" name="TextBox 3"/>
          <p:cNvSpPr txBox="1"/>
          <p:nvPr/>
        </p:nvSpPr>
        <p:spPr>
          <a:xfrm>
            <a:off x="1036320" y="4669750"/>
            <a:ext cx="7620000" cy="1292662"/>
          </a:xfrm>
          <a:prstGeom prst="rect">
            <a:avLst/>
          </a:prstGeom>
          <a:noFill/>
        </p:spPr>
        <p:txBody>
          <a:bodyPr wrap="square" rtlCol="0">
            <a:spAutoFit/>
          </a:bodyPr>
          <a:lstStyle/>
          <a:p>
            <a:r>
              <a:rPr lang="en-US" sz="3000" dirty="0"/>
              <a:t>The accepted standards of right and wrong that are usually applied to human behavior.</a:t>
            </a:r>
            <a:endParaRPr lang="en-GB" sz="3000" dirty="0"/>
          </a:p>
          <a:p>
            <a:endParaRPr lang="en-US" dirty="0"/>
          </a:p>
        </p:txBody>
      </p:sp>
      <p:sp>
        <p:nvSpPr>
          <p:cNvPr id="5" name="TextBox 4"/>
          <p:cNvSpPr txBox="1"/>
          <p:nvPr/>
        </p:nvSpPr>
        <p:spPr>
          <a:xfrm>
            <a:off x="1036320" y="4038600"/>
            <a:ext cx="3307080" cy="707886"/>
          </a:xfrm>
          <a:prstGeom prst="rect">
            <a:avLst/>
          </a:prstGeom>
          <a:noFill/>
        </p:spPr>
        <p:txBody>
          <a:bodyPr wrap="square" rtlCol="0">
            <a:spAutoFit/>
          </a:bodyPr>
          <a:lstStyle/>
          <a:p>
            <a:r>
              <a:rPr lang="en-US" sz="4000" b="1" dirty="0" smtClean="0">
                <a:solidFill>
                  <a:schemeClr val="tx2">
                    <a:lumMod val="60000"/>
                    <a:lumOff val="40000"/>
                  </a:schemeClr>
                </a:solidFill>
                <a:effectLst>
                  <a:outerShdw blurRad="38100" dist="38100" dir="2700000" algn="tl">
                    <a:srgbClr val="000000">
                      <a:alpha val="43137"/>
                    </a:srgbClr>
                  </a:outerShdw>
                </a:effectLst>
              </a:rPr>
              <a:t>MORALS</a:t>
            </a:r>
            <a:endParaRPr lang="en-US" sz="4000" b="1" dirty="0">
              <a:solidFill>
                <a:schemeClr val="tx2">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42448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GB" dirty="0" smtClean="0"/>
              <a:t>Ethical Dilemmas Facing Information Professionals </a:t>
            </a:r>
            <a:br>
              <a:rPr lang="en-GB" dirty="0" smtClean="0"/>
            </a:br>
            <a:endParaRPr lang="en-GB"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Some </a:t>
            </a:r>
            <a:r>
              <a:rPr lang="en-US" dirty="0"/>
              <a:t>of the ethical problems faced by information professionals in the library environment, </a:t>
            </a:r>
            <a:r>
              <a:rPr lang="en-US" dirty="0" smtClean="0"/>
              <a:t> include </a:t>
            </a:r>
            <a:r>
              <a:rPr lang="en-US" dirty="0"/>
              <a:t>the following: </a:t>
            </a:r>
            <a:endParaRPr lang="en-US" dirty="0" smtClean="0"/>
          </a:p>
          <a:p>
            <a:pPr marL="514350" indent="-514350">
              <a:buAutoNum type="arabicPeriod"/>
            </a:pPr>
            <a:r>
              <a:rPr lang="en-US" dirty="0" smtClean="0"/>
              <a:t>Should </a:t>
            </a:r>
            <a:r>
              <a:rPr lang="en-US" dirty="0"/>
              <a:t>they put Internet filters on all the computers in the library? </a:t>
            </a:r>
            <a:endParaRPr lang="en-US" dirty="0" smtClean="0"/>
          </a:p>
          <a:p>
            <a:pPr marL="514350" indent="-514350">
              <a:buAutoNum type="arabicPeriod"/>
            </a:pPr>
            <a:r>
              <a:rPr lang="en-US" dirty="0" smtClean="0"/>
              <a:t>Should </a:t>
            </a:r>
            <a:r>
              <a:rPr lang="en-US" dirty="0"/>
              <a:t>they tell law enforcement officers investigating potential terrorists what a particular </a:t>
            </a:r>
            <a:r>
              <a:rPr lang="en-US" dirty="0" smtClean="0"/>
              <a:t>person </a:t>
            </a:r>
            <a:r>
              <a:rPr lang="en-US" dirty="0"/>
              <a:t>has checked out?  </a:t>
            </a:r>
            <a:endParaRPr lang="en-US" dirty="0" smtClean="0"/>
          </a:p>
          <a:p>
            <a:pPr marL="514350" indent="-514350">
              <a:buAutoNum type="arabicPeriod"/>
            </a:pPr>
            <a:r>
              <a:rPr lang="en-US" dirty="0" smtClean="0"/>
              <a:t>Should </a:t>
            </a:r>
            <a:r>
              <a:rPr lang="en-US" dirty="0"/>
              <a:t>they add books donated by a racist organization to the library collection? </a:t>
            </a:r>
            <a:endParaRPr lang="en-US" dirty="0" smtClean="0"/>
          </a:p>
          <a:p>
            <a:pPr marL="514350" indent="-514350">
              <a:buAutoNum type="arabicPeriod"/>
            </a:pPr>
            <a:r>
              <a:rPr lang="en-US" dirty="0" smtClean="0"/>
              <a:t>Should </a:t>
            </a:r>
            <a:r>
              <a:rPr lang="en-US" dirty="0"/>
              <a:t>they allow a homeless person, who happens to smell very bad, to use the library? </a:t>
            </a:r>
            <a:endParaRPr lang="en-US" dirty="0" smtClean="0"/>
          </a:p>
          <a:p>
            <a:pPr marL="514350" indent="-514350">
              <a:buAutoNum type="arabicPeriod"/>
            </a:pPr>
            <a:r>
              <a:rPr lang="en-US" dirty="0" smtClean="0"/>
              <a:t>Should </a:t>
            </a:r>
            <a:r>
              <a:rPr lang="en-US" dirty="0"/>
              <a:t>they include Holocaust denial literature in the library collection? </a:t>
            </a:r>
            <a:endParaRPr lang="en-US" dirty="0" smtClean="0"/>
          </a:p>
          <a:p>
            <a:pPr marL="514350" indent="-514350">
              <a:buAutoNum type="arabicPeriod"/>
            </a:pPr>
            <a:r>
              <a:rPr lang="en-US" dirty="0" smtClean="0"/>
              <a:t>Should </a:t>
            </a:r>
            <a:r>
              <a:rPr lang="en-US" dirty="0"/>
              <a:t>they charge for specialized information services in a public library? </a:t>
            </a:r>
            <a:endParaRPr lang="en-US" dirty="0" smtClean="0"/>
          </a:p>
          <a:p>
            <a:pPr marL="514350" indent="-514350">
              <a:buAutoNum type="arabicPeriod"/>
            </a:pPr>
            <a:r>
              <a:rPr lang="en-US" dirty="0"/>
              <a:t>Should they put a warning label on an encyclopedia that contains clearly inaccurate information? </a:t>
            </a:r>
            <a:endParaRPr lang="en-GB" dirty="0"/>
          </a:p>
        </p:txBody>
      </p:sp>
    </p:spTree>
    <p:extLst>
      <p:ext uri="{BB962C8B-B14F-4D97-AF65-F5344CB8AC3E}">
        <p14:creationId xmlns:p14="http://schemas.microsoft.com/office/powerpoint/2010/main" val="3193313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Theories</a:t>
            </a:r>
            <a:endParaRPr lang="en-GB" dirty="0"/>
          </a:p>
        </p:txBody>
      </p:sp>
      <p:sp>
        <p:nvSpPr>
          <p:cNvPr id="3" name="Content Placeholder 2"/>
          <p:cNvSpPr>
            <a:spLocks noGrp="1"/>
          </p:cNvSpPr>
          <p:nvPr>
            <p:ph idx="1"/>
          </p:nvPr>
        </p:nvSpPr>
        <p:spPr/>
        <p:txBody>
          <a:bodyPr/>
          <a:lstStyle/>
          <a:p>
            <a:pPr algn="just"/>
            <a:r>
              <a:rPr lang="en-US" dirty="0" smtClean="0"/>
              <a:t>Ethical </a:t>
            </a:r>
            <a:r>
              <a:rPr lang="en-US" dirty="0"/>
              <a:t>theories make claims about what actions people should or </a:t>
            </a:r>
            <a:r>
              <a:rPr lang="en-US" dirty="0" smtClean="0"/>
              <a:t>should </a:t>
            </a:r>
            <a:r>
              <a:rPr lang="en-US" dirty="0"/>
              <a:t>not take. </a:t>
            </a:r>
            <a:endParaRPr lang="en-US" dirty="0" smtClean="0"/>
          </a:p>
          <a:p>
            <a:pPr algn="just"/>
            <a:r>
              <a:rPr lang="en-US" dirty="0" smtClean="0"/>
              <a:t>In </a:t>
            </a:r>
            <a:r>
              <a:rPr lang="en-US" dirty="0"/>
              <a:t>other words, they provide a basis upon which to distinguish between right and wrong actions. As a result, these theories can be used to justify particular courses of action. </a:t>
            </a:r>
            <a:endParaRPr lang="en-GB" dirty="0"/>
          </a:p>
        </p:txBody>
      </p:sp>
    </p:spTree>
    <p:extLst>
      <p:ext uri="{BB962C8B-B14F-4D97-AF65-F5344CB8AC3E}">
        <p14:creationId xmlns:p14="http://schemas.microsoft.com/office/powerpoint/2010/main" val="121909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Consequence based theory </a:t>
            </a:r>
          </a:p>
        </p:txBody>
      </p:sp>
      <p:sp>
        <p:nvSpPr>
          <p:cNvPr id="3" name="Content Placeholder 2"/>
          <p:cNvSpPr>
            <a:spLocks noGrp="1"/>
          </p:cNvSpPr>
          <p:nvPr>
            <p:ph idx="1"/>
          </p:nvPr>
        </p:nvSpPr>
        <p:spPr/>
        <p:txBody>
          <a:bodyPr>
            <a:normAutofit/>
          </a:bodyPr>
          <a:lstStyle/>
          <a:p>
            <a:pPr algn="just"/>
            <a:r>
              <a:rPr lang="en-US" dirty="0"/>
              <a:t>According to </a:t>
            </a:r>
            <a:r>
              <a:rPr lang="en-US" dirty="0" err="1"/>
              <a:t>Fallis</a:t>
            </a:r>
            <a:r>
              <a:rPr lang="en-US" dirty="0"/>
              <a:t> (2007), in a consequence-based theory, what distinguishes right actions from </a:t>
            </a:r>
            <a:r>
              <a:rPr lang="en-US" dirty="0" smtClean="0"/>
              <a:t>wrong </a:t>
            </a:r>
            <a:r>
              <a:rPr lang="en-US" dirty="0"/>
              <a:t>actions is that they (right actions) have better consequences. He further maintains that in order to do the right thing, we should perform actions that have good consequences. </a:t>
            </a:r>
            <a:endParaRPr lang="en-GB" dirty="0"/>
          </a:p>
        </p:txBody>
      </p:sp>
    </p:spTree>
    <p:extLst>
      <p:ext uri="{BB962C8B-B14F-4D97-AF65-F5344CB8AC3E}">
        <p14:creationId xmlns:p14="http://schemas.microsoft.com/office/powerpoint/2010/main" val="3200583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t>Duty based theories </a:t>
            </a:r>
          </a:p>
        </p:txBody>
      </p:sp>
      <p:sp>
        <p:nvSpPr>
          <p:cNvPr id="3" name="Content Placeholder 2"/>
          <p:cNvSpPr>
            <a:spLocks noGrp="1"/>
          </p:cNvSpPr>
          <p:nvPr>
            <p:ph idx="1"/>
          </p:nvPr>
        </p:nvSpPr>
        <p:spPr/>
        <p:txBody>
          <a:bodyPr>
            <a:normAutofit lnSpcReduction="10000"/>
          </a:bodyPr>
          <a:lstStyle/>
          <a:p>
            <a:pPr algn="just"/>
            <a:r>
              <a:rPr lang="en-US" dirty="0" err="1">
                <a:solidFill>
                  <a:srgbClr val="000000"/>
                </a:solidFill>
                <a:latin typeface="Times Roman"/>
              </a:rPr>
              <a:t>Fallis</a:t>
            </a:r>
            <a:r>
              <a:rPr lang="en-US" dirty="0">
                <a:solidFill>
                  <a:srgbClr val="000000"/>
                </a:solidFill>
                <a:latin typeface="Times Roman"/>
              </a:rPr>
              <a:t> (2007:7) points out that consequence is not all that matters in determining the right thing to </a:t>
            </a:r>
            <a:r>
              <a:rPr lang="en-US" dirty="0" smtClean="0">
                <a:solidFill>
                  <a:srgbClr val="000000"/>
                </a:solidFill>
                <a:latin typeface="Times Roman"/>
              </a:rPr>
              <a:t>do</a:t>
            </a:r>
            <a:r>
              <a:rPr lang="en-US" dirty="0">
                <a:solidFill>
                  <a:srgbClr val="000000"/>
                </a:solidFill>
                <a:latin typeface="Times Roman"/>
              </a:rPr>
              <a:t>. He believes that there are ethical duties that human beings must obey regardless of their consequences. For example, human beings arguably have a duty not to kill innocent people or to lie, even if doing so would have good consequences. </a:t>
            </a:r>
            <a:endParaRPr lang="en-GB" dirty="0"/>
          </a:p>
        </p:txBody>
      </p:sp>
    </p:spTree>
    <p:extLst>
      <p:ext uri="{BB962C8B-B14F-4D97-AF65-F5344CB8AC3E}">
        <p14:creationId xmlns:p14="http://schemas.microsoft.com/office/powerpoint/2010/main" val="23569435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67</TotalTime>
  <Words>743</Words>
  <Application>Microsoft Office PowerPoint</Application>
  <PresentationFormat>On-screen Show (4:3)</PresentationFormat>
  <Paragraphs>54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Information Ethics</vt:lpstr>
      <vt:lpstr>Ethics</vt:lpstr>
      <vt:lpstr>Purpose of Ethics</vt:lpstr>
      <vt:lpstr>Information Ethics</vt:lpstr>
      <vt:lpstr>Laws</vt:lpstr>
      <vt:lpstr>Ethical Dilemmas Facing Information Professionals  </vt:lpstr>
      <vt:lpstr>Ethical Theories</vt:lpstr>
      <vt:lpstr>Consequence based theory </vt:lpstr>
      <vt:lpstr>Duty based theories </vt:lpstr>
      <vt:lpstr>Rights Based Theories  </vt:lpstr>
      <vt:lpstr>Virtue Based Theories </vt:lpstr>
      <vt:lpstr>Overall Structure</vt:lpstr>
    </vt:vector>
  </TitlesOfParts>
  <Company>University Of Zululand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Ethics</dc:title>
  <dc:creator>X. P. Coetzer</dc:creator>
  <cp:lastModifiedBy>Staff</cp:lastModifiedBy>
  <cp:revision>8</cp:revision>
  <dcterms:created xsi:type="dcterms:W3CDTF">2011-10-12T08:27:34Z</dcterms:created>
  <dcterms:modified xsi:type="dcterms:W3CDTF">2013-10-04T06:59:31Z</dcterms:modified>
</cp:coreProperties>
</file>