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handoutMasterIdLst>
    <p:handoutMasterId r:id="rId17"/>
  </p:handoutMasterIdLst>
  <p:sldIdLst>
    <p:sldId id="256" r:id="rId2"/>
    <p:sldId id="300" r:id="rId3"/>
    <p:sldId id="301" r:id="rId4"/>
    <p:sldId id="282" r:id="rId5"/>
    <p:sldId id="297" r:id="rId6"/>
    <p:sldId id="294" r:id="rId7"/>
    <p:sldId id="281" r:id="rId8"/>
    <p:sldId id="295" r:id="rId9"/>
    <p:sldId id="283" r:id="rId10"/>
    <p:sldId id="284" r:id="rId11"/>
    <p:sldId id="285" r:id="rId12"/>
    <p:sldId id="298" r:id="rId13"/>
    <p:sldId id="299" r:id="rId14"/>
    <p:sldId id="293" r:id="rId1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682E3-FB77-42AC-8E03-E574DA319278}" v="38" dt="2023-07-21T07:02:49.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9" autoAdjust="0"/>
    <p:restoredTop sz="82759" autoAdjust="0"/>
  </p:normalViewPr>
  <p:slideViewPr>
    <p:cSldViewPr snapToGrid="0" snapToObjects="1">
      <p:cViewPr varScale="1">
        <p:scale>
          <a:sx n="53" d="100"/>
          <a:sy n="53" d="100"/>
        </p:scale>
        <p:origin x="1924" y="44"/>
      </p:cViewPr>
      <p:guideLst>
        <p:guide orient="horz" pos="2160"/>
        <p:guide pos="2880"/>
      </p:guideLst>
    </p:cSldViewPr>
  </p:slideViewPr>
  <p:notesTextViewPr>
    <p:cViewPr>
      <p:scale>
        <a:sx n="25" d="100"/>
        <a:sy n="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ZA"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538D508-87BC-4213-9E97-8E05E3D32441}" type="datetimeFigureOut">
              <a:rPr lang="en-ZA" smtClean="0"/>
              <a:t>2024/07/26</a:t>
            </a:fld>
            <a:endParaRPr lang="en-ZA"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21227C0-CEF6-4BBA-8236-053E6946F35C}" type="slidenum">
              <a:rPr lang="en-ZA" smtClean="0"/>
              <a:t>‹#›</a:t>
            </a:fld>
            <a:endParaRPr lang="en-ZA" dirty="0"/>
          </a:p>
        </p:txBody>
      </p:sp>
    </p:spTree>
    <p:extLst>
      <p:ext uri="{BB962C8B-B14F-4D97-AF65-F5344CB8AC3E}">
        <p14:creationId xmlns:p14="http://schemas.microsoft.com/office/powerpoint/2010/main" val="3262121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ZA"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1760FD1-4E1C-412D-A8C7-D64FC6B6399C}" type="datetimeFigureOut">
              <a:rPr lang="en-ZA" smtClean="0"/>
              <a:t>2024/07/26</a:t>
            </a:fld>
            <a:endParaRPr lang="en-ZA"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ZA"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A419451-D36D-4547-92FF-4DF969E44EBE}" type="slidenum">
              <a:rPr lang="en-ZA" smtClean="0"/>
              <a:t>‹#›</a:t>
            </a:fld>
            <a:endParaRPr lang="en-ZA" dirty="0"/>
          </a:p>
        </p:txBody>
      </p:sp>
    </p:spTree>
    <p:extLst>
      <p:ext uri="{BB962C8B-B14F-4D97-AF65-F5344CB8AC3E}">
        <p14:creationId xmlns:p14="http://schemas.microsoft.com/office/powerpoint/2010/main" val="781598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A419451-D36D-4547-92FF-4DF969E44EBE}" type="slidenum">
              <a:rPr lang="en-ZA" smtClean="0"/>
              <a:t>1</a:t>
            </a:fld>
            <a:endParaRPr lang="en-ZA" dirty="0"/>
          </a:p>
        </p:txBody>
      </p:sp>
    </p:spTree>
    <p:extLst>
      <p:ext uri="{BB962C8B-B14F-4D97-AF65-F5344CB8AC3E}">
        <p14:creationId xmlns:p14="http://schemas.microsoft.com/office/powerpoint/2010/main" val="3179730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A419451-D36D-4547-92FF-4DF969E44EBE}" type="slidenum">
              <a:rPr lang="en-ZA" smtClean="0"/>
              <a:t>4</a:t>
            </a:fld>
            <a:endParaRPr lang="en-ZA" dirty="0"/>
          </a:p>
        </p:txBody>
      </p:sp>
    </p:spTree>
    <p:extLst>
      <p:ext uri="{BB962C8B-B14F-4D97-AF65-F5344CB8AC3E}">
        <p14:creationId xmlns:p14="http://schemas.microsoft.com/office/powerpoint/2010/main" val="306535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A419451-D36D-4547-92FF-4DF969E44EBE}" type="slidenum">
              <a:rPr lang="en-ZA" smtClean="0"/>
              <a:t>5</a:t>
            </a:fld>
            <a:endParaRPr lang="en-ZA" dirty="0"/>
          </a:p>
        </p:txBody>
      </p:sp>
    </p:spTree>
    <p:extLst>
      <p:ext uri="{BB962C8B-B14F-4D97-AF65-F5344CB8AC3E}">
        <p14:creationId xmlns:p14="http://schemas.microsoft.com/office/powerpoint/2010/main" val="2223973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A419451-D36D-4547-92FF-4DF969E44EBE}" type="slidenum">
              <a:rPr lang="en-ZA" smtClean="0"/>
              <a:t>8</a:t>
            </a:fld>
            <a:endParaRPr lang="en-ZA" dirty="0"/>
          </a:p>
        </p:txBody>
      </p:sp>
    </p:spTree>
    <p:extLst>
      <p:ext uri="{BB962C8B-B14F-4D97-AF65-F5344CB8AC3E}">
        <p14:creationId xmlns:p14="http://schemas.microsoft.com/office/powerpoint/2010/main" val="2077971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C0FA5C-AACD-414C-B90B-21B33A521C7F}"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BC804D-096D-DB43-9847-B9DB7988A88B}" type="slidenum">
              <a:rPr lang="en-US" smtClean="0"/>
              <a:t>‹#›</a:t>
            </a:fld>
            <a:endParaRPr lang="en-US" dirty="0"/>
          </a:p>
        </p:txBody>
      </p:sp>
    </p:spTree>
    <p:extLst>
      <p:ext uri="{BB962C8B-B14F-4D97-AF65-F5344CB8AC3E}">
        <p14:creationId xmlns:p14="http://schemas.microsoft.com/office/powerpoint/2010/main" val="207598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0C0FA5C-AACD-414C-B90B-21B33A521C7F}" type="datetimeFigureOut">
              <a:rPr lang="en-US" smtClean="0"/>
              <a:t>7/26/2024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BC804D-096D-DB43-9847-B9DB7988A88B}" type="slidenum">
              <a:rPr lang="en-US" smtClean="0"/>
              <a:t>‹#›</a:t>
            </a:fld>
            <a:endParaRPr lang="en-US" dirty="0"/>
          </a:p>
        </p:txBody>
      </p:sp>
    </p:spTree>
    <p:extLst>
      <p:ext uri="{BB962C8B-B14F-4D97-AF65-F5344CB8AC3E}">
        <p14:creationId xmlns:p14="http://schemas.microsoft.com/office/powerpoint/2010/main" val="414193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0FA5C-AACD-414C-B90B-21B33A521C7F}"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BC804D-096D-DB43-9847-B9DB7988A88B}" type="slidenum">
              <a:rPr lang="en-US" smtClean="0"/>
              <a:t>‹#›</a:t>
            </a:fld>
            <a:endParaRPr lang="en-US" dirty="0"/>
          </a:p>
        </p:txBody>
      </p:sp>
    </p:spTree>
    <p:extLst>
      <p:ext uri="{BB962C8B-B14F-4D97-AF65-F5344CB8AC3E}">
        <p14:creationId xmlns:p14="http://schemas.microsoft.com/office/powerpoint/2010/main" val="3173270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0FA5C-AACD-414C-B90B-21B33A521C7F}"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BC804D-096D-DB43-9847-B9DB7988A88B}" type="slidenum">
              <a:rPr lang="en-US" smtClean="0"/>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03902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0FA5C-AACD-414C-B90B-21B33A521C7F}"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BC804D-096D-DB43-9847-B9DB7988A88B}" type="slidenum">
              <a:rPr lang="en-US" smtClean="0"/>
              <a:t>‹#›</a:t>
            </a:fld>
            <a:endParaRPr lang="en-US" dirty="0"/>
          </a:p>
        </p:txBody>
      </p:sp>
    </p:spTree>
    <p:extLst>
      <p:ext uri="{BB962C8B-B14F-4D97-AF65-F5344CB8AC3E}">
        <p14:creationId xmlns:p14="http://schemas.microsoft.com/office/powerpoint/2010/main" val="3044033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0FA5C-AACD-414C-B90B-21B33A521C7F}"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BC804D-096D-DB43-9847-B9DB7988A88B}" type="slidenum">
              <a:rPr lang="en-US" smtClean="0"/>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01443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0FA5C-AACD-414C-B90B-21B33A521C7F}"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BC804D-096D-DB43-9847-B9DB7988A88B}" type="slidenum">
              <a:rPr lang="en-US" smtClean="0"/>
              <a:t>‹#›</a:t>
            </a:fld>
            <a:endParaRPr lang="en-US" dirty="0"/>
          </a:p>
        </p:txBody>
      </p:sp>
    </p:spTree>
    <p:extLst>
      <p:ext uri="{BB962C8B-B14F-4D97-AF65-F5344CB8AC3E}">
        <p14:creationId xmlns:p14="http://schemas.microsoft.com/office/powerpoint/2010/main" val="991593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0FA5C-AACD-414C-B90B-21B33A521C7F}"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BC804D-096D-DB43-9847-B9DB7988A88B}" type="slidenum">
              <a:rPr lang="en-US" smtClean="0"/>
              <a:t>‹#›</a:t>
            </a:fld>
            <a:endParaRPr lang="en-US" dirty="0"/>
          </a:p>
        </p:txBody>
      </p:sp>
    </p:spTree>
    <p:extLst>
      <p:ext uri="{BB962C8B-B14F-4D97-AF65-F5344CB8AC3E}">
        <p14:creationId xmlns:p14="http://schemas.microsoft.com/office/powerpoint/2010/main" val="1088676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0FA5C-AACD-414C-B90B-21B33A521C7F}"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BC804D-096D-DB43-9847-B9DB7988A88B}" type="slidenum">
              <a:rPr lang="en-US" smtClean="0"/>
              <a:t>‹#›</a:t>
            </a:fld>
            <a:endParaRPr lang="en-US" dirty="0"/>
          </a:p>
        </p:txBody>
      </p:sp>
    </p:spTree>
    <p:extLst>
      <p:ext uri="{BB962C8B-B14F-4D97-AF65-F5344CB8AC3E}">
        <p14:creationId xmlns:p14="http://schemas.microsoft.com/office/powerpoint/2010/main" val="90643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C0FA5C-AACD-414C-B90B-21B33A521C7F}"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BC804D-096D-DB43-9847-B9DB7988A88B}" type="slidenum">
              <a:rPr lang="en-US" smtClean="0"/>
              <a:t>‹#›</a:t>
            </a:fld>
            <a:endParaRPr lang="en-US" dirty="0"/>
          </a:p>
        </p:txBody>
      </p:sp>
    </p:spTree>
    <p:extLst>
      <p:ext uri="{BB962C8B-B14F-4D97-AF65-F5344CB8AC3E}">
        <p14:creationId xmlns:p14="http://schemas.microsoft.com/office/powerpoint/2010/main" val="208878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C0FA5C-AACD-414C-B90B-21B33A521C7F}" type="datetimeFigureOut">
              <a:rPr lang="en-US" smtClean="0"/>
              <a:t>7/26/2024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BC804D-096D-DB43-9847-B9DB7988A88B}" type="slidenum">
              <a:rPr lang="en-US" smtClean="0"/>
              <a:t>‹#›</a:t>
            </a:fld>
            <a:endParaRPr lang="en-US" dirty="0"/>
          </a:p>
        </p:txBody>
      </p:sp>
    </p:spTree>
    <p:extLst>
      <p:ext uri="{BB962C8B-B14F-4D97-AF65-F5344CB8AC3E}">
        <p14:creationId xmlns:p14="http://schemas.microsoft.com/office/powerpoint/2010/main" val="323700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C0FA5C-AACD-414C-B90B-21B33A521C7F}" type="datetimeFigureOut">
              <a:rPr lang="en-US"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BC804D-096D-DB43-9847-B9DB7988A88B}" type="slidenum">
              <a:rPr lang="en-US" smtClean="0"/>
              <a:t>‹#›</a:t>
            </a:fld>
            <a:endParaRPr lang="en-US" dirty="0"/>
          </a:p>
        </p:txBody>
      </p:sp>
    </p:spTree>
    <p:extLst>
      <p:ext uri="{BB962C8B-B14F-4D97-AF65-F5344CB8AC3E}">
        <p14:creationId xmlns:p14="http://schemas.microsoft.com/office/powerpoint/2010/main" val="329501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C0FA5C-AACD-414C-B90B-21B33A521C7F}" type="datetimeFigureOut">
              <a:rPr lang="en-US" smtClean="0"/>
              <a:t>7/26/2024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BC804D-096D-DB43-9847-B9DB7988A88B}" type="slidenum">
              <a:rPr lang="en-US" smtClean="0"/>
              <a:t>‹#›</a:t>
            </a:fld>
            <a:endParaRPr lang="en-US" dirty="0"/>
          </a:p>
        </p:txBody>
      </p:sp>
    </p:spTree>
    <p:extLst>
      <p:ext uri="{BB962C8B-B14F-4D97-AF65-F5344CB8AC3E}">
        <p14:creationId xmlns:p14="http://schemas.microsoft.com/office/powerpoint/2010/main" val="379386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C0FA5C-AACD-414C-B90B-21B33A521C7F}" type="datetimeFigureOut">
              <a:rPr lang="en-US" smtClean="0"/>
              <a:t>7/26/2024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BC804D-096D-DB43-9847-B9DB7988A88B}" type="slidenum">
              <a:rPr lang="en-US" smtClean="0"/>
              <a:t>‹#›</a:t>
            </a:fld>
            <a:endParaRPr lang="en-US" dirty="0"/>
          </a:p>
        </p:txBody>
      </p:sp>
    </p:spTree>
    <p:extLst>
      <p:ext uri="{BB962C8B-B14F-4D97-AF65-F5344CB8AC3E}">
        <p14:creationId xmlns:p14="http://schemas.microsoft.com/office/powerpoint/2010/main" val="98428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C0FA5C-AACD-414C-B90B-21B33A521C7F}" type="datetimeFigureOut">
              <a:rPr lang="en-US" smtClean="0"/>
              <a:t>7/26/2024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BC804D-096D-DB43-9847-B9DB7988A88B}" type="slidenum">
              <a:rPr lang="en-US" smtClean="0"/>
              <a:t>‹#›</a:t>
            </a:fld>
            <a:endParaRPr lang="en-US" dirty="0"/>
          </a:p>
        </p:txBody>
      </p:sp>
    </p:spTree>
    <p:extLst>
      <p:ext uri="{BB962C8B-B14F-4D97-AF65-F5344CB8AC3E}">
        <p14:creationId xmlns:p14="http://schemas.microsoft.com/office/powerpoint/2010/main" val="177012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C0FA5C-AACD-414C-B90B-21B33A521C7F}" type="datetimeFigureOut">
              <a:rPr lang="en-US" smtClean="0"/>
              <a:t>7/26/2024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BC804D-096D-DB43-9847-B9DB7988A88B}" type="slidenum">
              <a:rPr lang="en-US" smtClean="0"/>
              <a:t>‹#›</a:t>
            </a:fld>
            <a:endParaRPr lang="en-US" dirty="0"/>
          </a:p>
        </p:txBody>
      </p:sp>
    </p:spTree>
    <p:extLst>
      <p:ext uri="{BB962C8B-B14F-4D97-AF65-F5344CB8AC3E}">
        <p14:creationId xmlns:p14="http://schemas.microsoft.com/office/powerpoint/2010/main" val="23375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C0FA5C-AACD-414C-B90B-21B33A521C7F}" type="datetimeFigureOut">
              <a:rPr lang="en-US" smtClean="0"/>
              <a:t>7/26/2024</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49BC804D-096D-DB43-9847-B9DB7988A88B}" type="slidenum">
              <a:rPr lang="en-US" smtClean="0"/>
              <a:t>‹#›</a:t>
            </a:fld>
            <a:endParaRPr lang="en-US" dirty="0"/>
          </a:p>
        </p:txBody>
      </p:sp>
    </p:spTree>
    <p:extLst>
      <p:ext uri="{BB962C8B-B14F-4D97-AF65-F5344CB8AC3E}">
        <p14:creationId xmlns:p14="http://schemas.microsoft.com/office/powerpoint/2010/main" val="321851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0C0FA5C-AACD-414C-B90B-21B33A521C7F}" type="datetimeFigureOut">
              <a:rPr lang="en-US" smtClean="0"/>
              <a:t>7/26/2024</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49BC804D-096D-DB43-9847-B9DB7988A88B}" type="slidenum">
              <a:rPr lang="en-US" smtClean="0"/>
              <a:t>‹#›</a:t>
            </a:fld>
            <a:endParaRPr lang="en-US" dirty="0"/>
          </a:p>
        </p:txBody>
      </p:sp>
    </p:spTree>
    <p:extLst>
      <p:ext uri="{BB962C8B-B14F-4D97-AF65-F5344CB8AC3E}">
        <p14:creationId xmlns:p14="http://schemas.microsoft.com/office/powerpoint/2010/main" val="23902879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37553" y="685799"/>
            <a:ext cx="4619455" cy="2971801"/>
          </a:xfrm>
        </p:spPr>
        <p:txBody>
          <a:bodyPr>
            <a:normAutofit/>
          </a:bodyPr>
          <a:lstStyle/>
          <a:p>
            <a:r>
              <a:rPr lang="en-US" b="1">
                <a:latin typeface="Verdana" panose="020B0604030504040204" pitchFamily="34" charset="0"/>
                <a:ea typeface="Verdana" panose="020B0604030504040204" pitchFamily="34" charset="0"/>
              </a:rPr>
              <a:t>BEING AND BECOMING A ZULU  </a:t>
            </a:r>
            <a:endParaRPr lang="en-US" b="1"/>
          </a:p>
        </p:txBody>
      </p:sp>
      <p:pic>
        <p:nvPicPr>
          <p:cNvPr id="4" name="Picture 3" descr="hand holding ball">
            <a:extLst>
              <a:ext uri="{FF2B5EF4-FFF2-40B4-BE49-F238E27FC236}">
                <a16:creationId xmlns:a16="http://schemas.microsoft.com/office/drawing/2014/main" id="{04BE4E10-A030-ED12-AAFF-EEA158EFEAE8}"/>
              </a:ext>
            </a:extLst>
          </p:cNvPr>
          <p:cNvPicPr>
            <a:picLocks noChangeAspect="1"/>
          </p:cNvPicPr>
          <p:nvPr/>
        </p:nvPicPr>
        <p:blipFill>
          <a:blip r:embed="rId3"/>
          <a:srcRect l="35005" r="31252"/>
          <a:stretch/>
        </p:blipFill>
        <p:spPr>
          <a:xfrm>
            <a:off x="20" y="10"/>
            <a:ext cx="3479779" cy="6857990"/>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145018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B8FFBB-0A2D-4D4C-B94B-320ABB349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ont steps and columns of a majestic city building">
            <a:extLst>
              <a:ext uri="{FF2B5EF4-FFF2-40B4-BE49-F238E27FC236}">
                <a16:creationId xmlns:a16="http://schemas.microsoft.com/office/drawing/2014/main" id="{AF3E8707-B599-4FA4-F777-3AE96ECD7150}"/>
              </a:ext>
            </a:extLst>
          </p:cNvPr>
          <p:cNvPicPr>
            <a:picLocks noChangeAspect="1"/>
          </p:cNvPicPr>
          <p:nvPr/>
        </p:nvPicPr>
        <p:blipFill>
          <a:blip r:embed="rId2">
            <a:duotone>
              <a:schemeClr val="bg2">
                <a:shade val="45000"/>
                <a:satMod val="135000"/>
              </a:schemeClr>
              <a:prstClr val="white"/>
            </a:duotone>
            <a:alphaModFix amt="15000"/>
          </a:blip>
          <a:srcRect l="4325" r="6674" b="-1"/>
          <a:stretch/>
        </p:blipFill>
        <p:spPr>
          <a:xfrm>
            <a:off x="20" y="10"/>
            <a:ext cx="9143980" cy="6857990"/>
          </a:xfrm>
          <a:prstGeom prst="rect">
            <a:avLst/>
          </a:prstGeom>
        </p:spPr>
      </p:pic>
      <p:sp>
        <p:nvSpPr>
          <p:cNvPr id="2" name="Title 1"/>
          <p:cNvSpPr>
            <a:spLocks noGrp="1"/>
          </p:cNvSpPr>
          <p:nvPr>
            <p:ph type="title"/>
          </p:nvPr>
        </p:nvSpPr>
        <p:spPr>
          <a:xfrm>
            <a:off x="513159" y="4487332"/>
            <a:ext cx="6400800" cy="1507067"/>
          </a:xfrm>
        </p:spPr>
        <p:txBody>
          <a:bodyPr>
            <a:normAutofit/>
          </a:bodyPr>
          <a:lstStyle/>
          <a:p>
            <a:r>
              <a:rPr kumimoji="0" lang="en-US"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j-cs"/>
              </a:rPr>
              <a:t>BEING AND BECOMING A ZULU </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13159" y="685800"/>
            <a:ext cx="6400800" cy="3615267"/>
          </a:xfrm>
        </p:spPr>
        <p:txBody>
          <a:bodyPr>
            <a:normAutofit/>
          </a:bodyPr>
          <a:lstStyle/>
          <a:p>
            <a:pPr lvl="0" algn="jus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Arial" panose="020B0604020202020204" pitchFamily="34" charset="0"/>
              </a:rPr>
              <a:t>After the defeat of the Zulu army, destructive battles between supporters of the Zulu royal house and its opponents </a:t>
            </a:r>
            <a:r>
              <a:rPr lang="en-GB" dirty="0">
                <a:latin typeface="Calibri" panose="020F0502020204030204" pitchFamily="34" charset="0"/>
                <a:ea typeface="Calibri" panose="020F0502020204030204" pitchFamily="34" charset="0"/>
                <a:cs typeface="Arial" panose="020B0604020202020204" pitchFamily="34" charset="0"/>
              </a:rPr>
              <a:t>lasted</a:t>
            </a:r>
            <a:r>
              <a:rPr lang="en-GB" dirty="0">
                <a:effectLst/>
                <a:latin typeface="Calibri" panose="020F0502020204030204" pitchFamily="34" charset="0"/>
                <a:ea typeface="Calibri" panose="020F0502020204030204" pitchFamily="34" charset="0"/>
                <a:cs typeface="Arial" panose="020B0604020202020204" pitchFamily="34" charset="0"/>
              </a:rPr>
              <a:t> for a period of more than a decade. </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dirty="0">
                <a:latin typeface="Calibri" panose="020F0502020204030204" pitchFamily="34" charset="0"/>
                <a:ea typeface="Calibri" panose="020F0502020204030204" pitchFamily="34" charset="0"/>
                <a:cs typeface="Arial" panose="020B0604020202020204" pitchFamily="34" charset="0"/>
              </a:rPr>
              <a:t>A</a:t>
            </a:r>
            <a:r>
              <a:rPr lang="en-GB" dirty="0">
                <a:effectLst/>
                <a:latin typeface="Calibri" panose="020F0502020204030204" pitchFamily="34" charset="0"/>
                <a:ea typeface="Calibri" panose="020F0502020204030204" pitchFamily="34" charset="0"/>
                <a:cs typeface="Arial" panose="020B0604020202020204" pitchFamily="34" charset="0"/>
              </a:rPr>
              <a:t>t the settlement of 1 September 1879 between the British and the Zulu, the institution of the Zulu monarchy was abolished, the centralized </a:t>
            </a:r>
            <a:r>
              <a:rPr lang="en-GB" i="1" dirty="0" err="1">
                <a:effectLst/>
                <a:latin typeface="Calibri" panose="020F0502020204030204" pitchFamily="34" charset="0"/>
                <a:ea typeface="Calibri" panose="020F0502020204030204" pitchFamily="34" charset="0"/>
                <a:cs typeface="Arial" panose="020B0604020202020204" pitchFamily="34" charset="0"/>
              </a:rPr>
              <a:t>amabutho</a:t>
            </a:r>
            <a:r>
              <a:rPr lang="en-GB" dirty="0">
                <a:effectLst/>
                <a:latin typeface="Calibri" panose="020F0502020204030204" pitchFamily="34" charset="0"/>
                <a:ea typeface="Calibri" panose="020F0502020204030204" pitchFamily="34" charset="0"/>
                <a:cs typeface="Arial" panose="020B0604020202020204" pitchFamily="34" charset="0"/>
              </a:rPr>
              <a:t> system, was dismantled, and the former kingdom was divided up into thirteen independent chiefdoms </a:t>
            </a:r>
            <a:endParaRPr lang="en-US" dirty="0">
              <a:latin typeface="Verdana" panose="020B0604030504040204" pitchFamily="34" charset="0"/>
              <a:ea typeface="Verdana" panose="020B0604030504040204" pitchFamily="34" charset="0"/>
              <a:cs typeface="Verdana" panose="020B0604030504040204" pitchFamily="34" charset="0"/>
            </a:endParaRPr>
          </a:p>
        </p:txBody>
      </p:sp>
      <p:grpSp>
        <p:nvGrpSpPr>
          <p:cNvPr id="11" name="Group 10">
            <a:extLst>
              <a:ext uri="{FF2B5EF4-FFF2-40B4-BE49-F238E27FC236}">
                <a16:creationId xmlns:a16="http://schemas.microsoft.com/office/drawing/2014/main" id="{0EC92BD4-3684-4A4A-84FF-704DCA7A3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CBA388E6-4C14-4B9E-A26C-CCA504DAB3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E122466-428E-43AB-9AB9-02C82A3902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749A3CE-D685-4BD6-9E32-FECB9B95F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1C33F82-A690-4D10-9DF8-7B2B300FC2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C37F367-774B-4B76-82C0-09AA8E2D96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5593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B8FFBB-0A2D-4D4C-B94B-320ABB349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top view of trees">
            <a:extLst>
              <a:ext uri="{FF2B5EF4-FFF2-40B4-BE49-F238E27FC236}">
                <a16:creationId xmlns:a16="http://schemas.microsoft.com/office/drawing/2014/main" id="{95FB4911-741F-4637-DB19-0A87ED15194D}"/>
              </a:ext>
            </a:extLst>
          </p:cNvPr>
          <p:cNvPicPr>
            <a:picLocks noChangeAspect="1"/>
          </p:cNvPicPr>
          <p:nvPr/>
        </p:nvPicPr>
        <p:blipFill>
          <a:blip r:embed="rId2">
            <a:duotone>
              <a:schemeClr val="bg2">
                <a:shade val="45000"/>
                <a:satMod val="135000"/>
              </a:schemeClr>
              <a:prstClr val="white"/>
            </a:duotone>
            <a:alphaModFix amt="15000"/>
          </a:blip>
          <a:srcRect r="10999" b="-1"/>
          <a:stretch/>
        </p:blipFill>
        <p:spPr>
          <a:xfrm>
            <a:off x="20" y="10"/>
            <a:ext cx="9143980" cy="6857990"/>
          </a:xfrm>
          <a:prstGeom prst="rect">
            <a:avLst/>
          </a:prstGeom>
        </p:spPr>
      </p:pic>
      <p:sp>
        <p:nvSpPr>
          <p:cNvPr id="2" name="Title 1"/>
          <p:cNvSpPr>
            <a:spLocks noGrp="1"/>
          </p:cNvSpPr>
          <p:nvPr>
            <p:ph type="title"/>
          </p:nvPr>
        </p:nvSpPr>
        <p:spPr>
          <a:xfrm>
            <a:off x="513159" y="4487332"/>
            <a:ext cx="6400800" cy="1507067"/>
          </a:xfrm>
        </p:spPr>
        <p:txBody>
          <a:bodyPr>
            <a:normAutofit/>
          </a:bodyPr>
          <a:lstStyle/>
          <a:p>
            <a:r>
              <a:rPr kumimoji="0" lang="en-US" b="1" i="0" u="none" strike="noStrike" kern="1200" cap="none" spc="0" normalizeH="0" baseline="0" noProof="0">
                <a:ln>
                  <a:noFill/>
                </a:ln>
                <a:effectLst/>
                <a:uLnTx/>
                <a:uFillTx/>
                <a:latin typeface="Verdana" panose="020B0604030504040204" pitchFamily="34" charset="0"/>
                <a:ea typeface="Verdana" panose="020B0604030504040204" pitchFamily="34" charset="0"/>
                <a:cs typeface="+mj-cs"/>
              </a:rPr>
              <a:t>BEING AND BECOMING A ZULU </a:t>
            </a:r>
            <a:endParaRPr lang="en-US" b="1">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13159" y="685800"/>
            <a:ext cx="6400800" cy="3615267"/>
          </a:xfrm>
        </p:spPr>
        <p:txBody>
          <a:bodyPr>
            <a:normAutofit/>
          </a:bodyPr>
          <a:lstStyle/>
          <a:p>
            <a:pPr algn="just">
              <a:buFont typeface="Arial" panose="020B0604020202020204" pitchFamily="34" charset="0"/>
              <a:buChar char="•"/>
            </a:pPr>
            <a:r>
              <a:rPr lang="en-ZA" dirty="0">
                <a:latin typeface="Verdana" panose="020B0604030504040204" pitchFamily="34" charset="0"/>
                <a:ea typeface="Verdana" panose="020B0604030504040204" pitchFamily="34" charset="0"/>
              </a:rPr>
              <a:t>S</a:t>
            </a:r>
            <a:r>
              <a:rPr lang="en-GB" dirty="0" err="1">
                <a:effectLst/>
                <a:latin typeface="Calibri" panose="020F0502020204030204" pitchFamily="34" charset="0"/>
                <a:ea typeface="Calibri" panose="020F0502020204030204" pitchFamily="34" charset="0"/>
                <a:cs typeface="Arial" panose="020B0604020202020204" pitchFamily="34" charset="0"/>
              </a:rPr>
              <a:t>trategy</a:t>
            </a:r>
            <a:r>
              <a:rPr lang="en-GB" dirty="0">
                <a:effectLst/>
                <a:latin typeface="Calibri" panose="020F0502020204030204" pitchFamily="34" charset="0"/>
                <a:ea typeface="Calibri" panose="020F0502020204030204" pitchFamily="34" charset="0"/>
                <a:cs typeface="Arial" panose="020B0604020202020204" pitchFamily="34" charset="0"/>
              </a:rPr>
              <a:t> worked well for the British, because immediately after the old Zulu kingdom was divided into thirteen chiefdoms, the civil wars that broke out north of the Thukela river undermined the political status of the Zulu royal family and  idea of Zulu national unity. </a:t>
            </a:r>
          </a:p>
          <a:p>
            <a:pPr marL="0" indent="0" algn="just">
              <a:buNone/>
            </a:pPr>
            <a:endParaRPr lang="en-GB" dirty="0">
              <a:effectLst/>
              <a:latin typeface="Calibri" panose="020F0502020204030204" pitchFamily="34" charset="0"/>
              <a:ea typeface="Calibri" panose="020F0502020204030204" pitchFamily="34" charset="0"/>
              <a:cs typeface="Arial" panose="020B0604020202020204" pitchFamily="34" charset="0"/>
            </a:endParaRPr>
          </a:p>
          <a:p>
            <a:pPr algn="just">
              <a:buFont typeface="Arial" panose="020B0604020202020204" pitchFamily="34" charset="0"/>
              <a:buChar char="•"/>
            </a:pPr>
            <a:r>
              <a:rPr lang="en-GB" dirty="0">
                <a:latin typeface="Calibri" panose="020F0502020204030204" pitchFamily="34" charset="0"/>
                <a:ea typeface="Calibri" panose="020F0502020204030204" pitchFamily="34" charset="0"/>
                <a:cs typeface="Arial" panose="020B0604020202020204" pitchFamily="34" charset="0"/>
              </a:rPr>
              <a:t>The Zulu Kingdom then loss </a:t>
            </a:r>
            <a:r>
              <a:rPr lang="en-GB" dirty="0">
                <a:effectLst/>
                <a:latin typeface="Calibri" panose="020F0502020204030204" pitchFamily="34" charset="0"/>
                <a:ea typeface="Calibri" panose="020F0502020204030204" pitchFamily="34" charset="0"/>
                <a:cs typeface="Arial" panose="020B0604020202020204" pitchFamily="34" charset="0"/>
              </a:rPr>
              <a:t>territory to the Boers and the British </a:t>
            </a:r>
            <a:endParaRPr lang="en-US" dirty="0">
              <a:latin typeface="Verdana" panose="020B0604030504040204" pitchFamily="34" charset="0"/>
              <a:ea typeface="Verdana" panose="020B0604030504040204" pitchFamily="34" charset="0"/>
              <a:cs typeface="Verdana" panose="020B0604030504040204" pitchFamily="34" charset="0"/>
            </a:endParaRPr>
          </a:p>
        </p:txBody>
      </p:sp>
      <p:grpSp>
        <p:nvGrpSpPr>
          <p:cNvPr id="11" name="Group 10">
            <a:extLst>
              <a:ext uri="{FF2B5EF4-FFF2-40B4-BE49-F238E27FC236}">
                <a16:creationId xmlns:a16="http://schemas.microsoft.com/office/drawing/2014/main" id="{0EC92BD4-3684-4A4A-84FF-704DCA7A3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CBA388E6-4C14-4B9E-A26C-CCA504DAB3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E122466-428E-43AB-9AB9-02C82A3902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749A3CE-D685-4BD6-9E32-FECB9B95F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1C33F82-A690-4D10-9DF8-7B2B300FC2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C37F367-774B-4B76-82C0-09AA8E2D96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0253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46AE-A7DE-0CC6-E7FC-37B7DA3EA043}"/>
              </a:ext>
            </a:extLst>
          </p:cNvPr>
          <p:cNvSpPr>
            <a:spLocks noGrp="1"/>
          </p:cNvSpPr>
          <p:nvPr>
            <p:ph type="title"/>
          </p:nvPr>
        </p:nvSpPr>
        <p:spPr/>
        <p:txBody>
          <a:bodyPr/>
          <a:lstStyle/>
          <a:p>
            <a:r>
              <a:rPr lang="en-US" b="1" dirty="0"/>
              <a:t>ZULU WARRIORS </a:t>
            </a:r>
            <a:endParaRPr lang="en-ZA" b="1" dirty="0"/>
          </a:p>
        </p:txBody>
      </p:sp>
      <p:pic>
        <p:nvPicPr>
          <p:cNvPr id="1026" name="Picture 2" descr="Image result for Zulu Army">
            <a:extLst>
              <a:ext uri="{FF2B5EF4-FFF2-40B4-BE49-F238E27FC236}">
                <a16:creationId xmlns:a16="http://schemas.microsoft.com/office/drawing/2014/main" id="{FA6D9B4E-D643-E1DD-D0D1-4AAE1B2E40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48644" y="1131094"/>
            <a:ext cx="39243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904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41D8-A73E-5A40-DBFC-24E1FB86B6B9}"/>
              </a:ext>
            </a:extLst>
          </p:cNvPr>
          <p:cNvSpPr>
            <a:spLocks noGrp="1"/>
          </p:cNvSpPr>
          <p:nvPr>
            <p:ph type="title"/>
          </p:nvPr>
        </p:nvSpPr>
        <p:spPr/>
        <p:txBody>
          <a:bodyPr/>
          <a:lstStyle/>
          <a:p>
            <a:r>
              <a:rPr lang="en-US" dirty="0"/>
              <a:t>ZULU AND BRITISH WAR </a:t>
            </a:r>
            <a:endParaRPr lang="en-ZA" dirty="0"/>
          </a:p>
        </p:txBody>
      </p:sp>
      <p:pic>
        <p:nvPicPr>
          <p:cNvPr id="8" name="Content Placeholder 7">
            <a:extLst>
              <a:ext uri="{FF2B5EF4-FFF2-40B4-BE49-F238E27FC236}">
                <a16:creationId xmlns:a16="http://schemas.microsoft.com/office/drawing/2014/main" id="{17381F05-8F6A-6307-F4C1-13823834297C}"/>
              </a:ext>
            </a:extLst>
          </p:cNvPr>
          <p:cNvPicPr>
            <a:picLocks noGrp="1" noChangeAspect="1"/>
          </p:cNvPicPr>
          <p:nvPr>
            <p:ph idx="1"/>
          </p:nvPr>
        </p:nvPicPr>
        <p:blipFill>
          <a:blip r:embed="rId2"/>
          <a:stretch>
            <a:fillRect/>
          </a:stretch>
        </p:blipFill>
        <p:spPr>
          <a:xfrm>
            <a:off x="1981994" y="1131094"/>
            <a:ext cx="3657600" cy="2571750"/>
          </a:xfrm>
          <a:prstGeom prst="rect">
            <a:avLst/>
          </a:prstGeom>
        </p:spPr>
      </p:pic>
    </p:spTree>
    <p:extLst>
      <p:ext uri="{BB962C8B-B14F-4D97-AF65-F5344CB8AC3E}">
        <p14:creationId xmlns:p14="http://schemas.microsoft.com/office/powerpoint/2010/main" val="94072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C8A60-9F28-B072-6D48-13196203127E}"/>
              </a:ext>
            </a:extLst>
          </p:cNvPr>
          <p:cNvSpPr>
            <a:spLocks noGrp="1"/>
          </p:cNvSpPr>
          <p:nvPr>
            <p:ph type="title"/>
          </p:nvPr>
        </p:nvSpPr>
        <p:spPr>
          <a:xfrm>
            <a:off x="2983934" y="4487332"/>
            <a:ext cx="4220368" cy="1507067"/>
          </a:xfrm>
        </p:spPr>
        <p:txBody>
          <a:bodyPr>
            <a:normAutofit/>
          </a:bodyPr>
          <a:lstStyle/>
          <a:p>
            <a:pPr>
              <a:lnSpc>
                <a:spcPct val="90000"/>
              </a:lnSpc>
            </a:pPr>
            <a:r>
              <a:rPr kumimoji="0" lang="en-US"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j-cs"/>
              </a:rPr>
              <a:t>BEING AND BECOMING A ZULU </a:t>
            </a:r>
            <a:endParaRPr lang="en-ZA" dirty="0"/>
          </a:p>
        </p:txBody>
      </p:sp>
      <p:sp>
        <p:nvSpPr>
          <p:cNvPr id="3" name="Content Placeholder 2">
            <a:extLst>
              <a:ext uri="{FF2B5EF4-FFF2-40B4-BE49-F238E27FC236}">
                <a16:creationId xmlns:a16="http://schemas.microsoft.com/office/drawing/2014/main" id="{782E5DB0-F4B6-0529-A317-2B3E4C638E66}"/>
              </a:ext>
            </a:extLst>
          </p:cNvPr>
          <p:cNvSpPr>
            <a:spLocks noGrp="1"/>
          </p:cNvSpPr>
          <p:nvPr>
            <p:ph idx="1"/>
          </p:nvPr>
        </p:nvSpPr>
        <p:spPr>
          <a:xfrm>
            <a:off x="2913459" y="685800"/>
            <a:ext cx="4969554" cy="3615267"/>
          </a:xfrm>
        </p:spPr>
        <p:txBody>
          <a:bodyPr>
            <a:normAutofit fontScale="92500" lnSpcReduction="10000"/>
          </a:bodyPr>
          <a:lstStyle/>
          <a:p>
            <a:pPr algn="just">
              <a:lnSpc>
                <a:spcPct val="90000"/>
              </a:lnSpc>
              <a:buFont typeface="Wingdings" panose="05000000000000000000" pitchFamily="2" charset="2"/>
              <a:buChar char="q"/>
            </a:pPr>
            <a:r>
              <a:rPr lang="en-GB" sz="1700" dirty="0">
                <a:latin typeface="Calibri" panose="020F0502020204030204" pitchFamily="34" charset="0"/>
                <a:ea typeface="Calibri" panose="020F0502020204030204" pitchFamily="34" charset="0"/>
                <a:cs typeface="Arial" panose="020B0604020202020204" pitchFamily="34" charset="0"/>
              </a:rPr>
              <a:t> </a:t>
            </a:r>
            <a:r>
              <a:rPr lang="en-GB" dirty="0">
                <a:latin typeface="Arial" panose="020B0604020202020204" pitchFamily="34" charset="0"/>
                <a:ea typeface="Calibri" panose="020F0502020204030204" pitchFamily="34" charset="0"/>
                <a:cs typeface="Arial" panose="020B0604020202020204" pitchFamily="34" charset="0"/>
              </a:rPr>
              <a:t>In</a:t>
            </a:r>
            <a:r>
              <a:rPr lang="en-GB" dirty="0">
                <a:effectLst/>
                <a:latin typeface="Arial" panose="020B0604020202020204" pitchFamily="34" charset="0"/>
                <a:ea typeface="Calibri" panose="020F0502020204030204" pitchFamily="34" charset="0"/>
                <a:cs typeface="Arial" panose="020B0604020202020204" pitchFamily="34" charset="0"/>
              </a:rPr>
              <a:t> the early </a:t>
            </a:r>
            <a:r>
              <a:rPr lang="en-GB" dirty="0">
                <a:latin typeface="Arial" panose="020B0604020202020204" pitchFamily="34" charset="0"/>
                <a:ea typeface="Calibri" panose="020F0502020204030204" pitchFamily="34" charset="0"/>
                <a:cs typeface="Arial" panose="020B0604020202020204" pitchFamily="34" charset="0"/>
              </a:rPr>
              <a:t>19th</a:t>
            </a:r>
            <a:r>
              <a:rPr lang="en-GB" dirty="0">
                <a:effectLst/>
                <a:latin typeface="Arial" panose="020B0604020202020204" pitchFamily="34" charset="0"/>
                <a:ea typeface="Calibri" panose="020F0502020204030204" pitchFamily="34" charset="0"/>
                <a:cs typeface="Arial" panose="020B0604020202020204" pitchFamily="34" charset="0"/>
              </a:rPr>
              <a:t> century, there were signs that the Zulu royal family could, once again, play a new unifying role. </a:t>
            </a:r>
          </a:p>
          <a:p>
            <a:pPr algn="just">
              <a:lnSpc>
                <a:spcPct val="90000"/>
              </a:lnSpc>
              <a:buFont typeface="Wingdings" panose="05000000000000000000" pitchFamily="2" charset="2"/>
              <a:buChar char="q"/>
            </a:pPr>
            <a:r>
              <a:rPr lang="en-GB" dirty="0">
                <a:latin typeface="Arial" panose="020B0604020202020204" pitchFamily="34" charset="0"/>
                <a:ea typeface="Calibri" panose="020F0502020204030204" pitchFamily="34" charset="0"/>
                <a:cs typeface="Arial" panose="020B0604020202020204" pitchFamily="34" charset="0"/>
              </a:rPr>
              <a:t>The 1920s saw a fundamental changes in the Zulu nation, many were drawn towards mines. </a:t>
            </a:r>
          </a:p>
          <a:p>
            <a:pPr algn="just">
              <a:lnSpc>
                <a:spcPct val="90000"/>
              </a:lnSpc>
              <a:buFont typeface="Wingdings" panose="05000000000000000000" pitchFamily="2" charset="2"/>
              <a:buChar char="q"/>
            </a:pPr>
            <a:r>
              <a:rPr lang="en-GB" dirty="0">
                <a:effectLst/>
                <a:latin typeface="Arial" panose="020B0604020202020204" pitchFamily="34" charset="0"/>
                <a:ea typeface="Calibri" panose="020F0502020204030204" pitchFamily="34" charset="0"/>
                <a:cs typeface="Arial" panose="020B0604020202020204" pitchFamily="34" charset="0"/>
              </a:rPr>
              <a:t>Zulu men and wom</a:t>
            </a:r>
            <a:r>
              <a:rPr lang="en-GB" dirty="0">
                <a:latin typeface="Arial" panose="020B0604020202020204" pitchFamily="34" charset="0"/>
                <a:ea typeface="Calibri" panose="020F0502020204030204" pitchFamily="34" charset="0"/>
                <a:cs typeface="Arial" panose="020B0604020202020204" pitchFamily="34" charset="0"/>
              </a:rPr>
              <a:t>en have made up a large portion of urban workforce throughout the 20</a:t>
            </a:r>
            <a:r>
              <a:rPr lang="en-GB" baseline="30000" dirty="0">
                <a:latin typeface="Arial" panose="020B0604020202020204" pitchFamily="34" charset="0"/>
                <a:ea typeface="Calibri" panose="020F0502020204030204" pitchFamily="34" charset="0"/>
                <a:cs typeface="Arial" panose="020B0604020202020204" pitchFamily="34" charset="0"/>
              </a:rPr>
              <a:t>th</a:t>
            </a:r>
            <a:r>
              <a:rPr lang="en-GB" dirty="0">
                <a:latin typeface="Arial" panose="020B0604020202020204" pitchFamily="34" charset="0"/>
                <a:ea typeface="Calibri" panose="020F0502020204030204" pitchFamily="34" charset="0"/>
                <a:cs typeface="Arial" panose="020B0604020202020204" pitchFamily="34" charset="0"/>
              </a:rPr>
              <a:t> century. </a:t>
            </a:r>
            <a:endParaRPr lang="en-GB" dirty="0">
              <a:effectLst/>
              <a:latin typeface="Arial" panose="020B0604020202020204" pitchFamily="34" charset="0"/>
              <a:ea typeface="Calibri" panose="020F0502020204030204" pitchFamily="34" charset="0"/>
              <a:cs typeface="Arial" panose="020B0604020202020204" pitchFamily="34" charset="0"/>
            </a:endParaRPr>
          </a:p>
          <a:p>
            <a:pPr algn="just">
              <a:lnSpc>
                <a:spcPct val="90000"/>
              </a:lnSpc>
              <a:buFont typeface="Wingdings" panose="05000000000000000000" pitchFamily="2" charset="2"/>
              <a:buChar char="q"/>
            </a:pPr>
            <a:r>
              <a:rPr lang="en-GB" dirty="0">
                <a:effectLst/>
                <a:latin typeface="Arial" panose="020B0604020202020204" pitchFamily="34" charset="0"/>
                <a:ea typeface="Calibri" panose="020F0502020204030204" pitchFamily="34" charset="0"/>
                <a:cs typeface="Arial" panose="020B0604020202020204" pitchFamily="34" charset="0"/>
              </a:rPr>
              <a:t>Another notable effort against colonization made in the 1920s took the form of Zulu nationalism</a:t>
            </a:r>
            <a:r>
              <a:rPr lang="en-GB" dirty="0">
                <a:latin typeface="Arial" panose="020B0604020202020204" pitchFamily="34" charset="0"/>
                <a:ea typeface="Calibri" panose="020F0502020204030204" pitchFamily="34" charset="0"/>
                <a:cs typeface="Arial" panose="020B0604020202020204" pitchFamily="34" charset="0"/>
              </a:rPr>
              <a:t>, </a:t>
            </a:r>
            <a:r>
              <a:rPr lang="en-GB" dirty="0">
                <a:effectLst/>
                <a:latin typeface="Arial" panose="020B0604020202020204" pitchFamily="34" charset="0"/>
                <a:ea typeface="Calibri" panose="020F0502020204030204" pitchFamily="34" charset="0"/>
                <a:cs typeface="Arial" panose="020B0604020202020204" pitchFamily="34" charset="0"/>
              </a:rPr>
              <a:t>under the Inkatha organization. </a:t>
            </a:r>
          </a:p>
          <a:p>
            <a:pPr marL="0" indent="0">
              <a:lnSpc>
                <a:spcPct val="90000"/>
              </a:lnSpc>
              <a:buNone/>
            </a:pPr>
            <a:endParaRPr lang="en-ZA" sz="1700" dirty="0"/>
          </a:p>
        </p:txBody>
      </p:sp>
      <p:pic>
        <p:nvPicPr>
          <p:cNvPr id="18" name="Picture 17" descr="hand holding ball">
            <a:extLst>
              <a:ext uri="{FF2B5EF4-FFF2-40B4-BE49-F238E27FC236}">
                <a16:creationId xmlns:a16="http://schemas.microsoft.com/office/drawing/2014/main" id="{5489A53B-3355-6DDD-11E3-6C642E1EEAE5}"/>
              </a:ext>
            </a:extLst>
          </p:cNvPr>
          <p:cNvPicPr>
            <a:picLocks noChangeAspect="1"/>
          </p:cNvPicPr>
          <p:nvPr/>
        </p:nvPicPr>
        <p:blipFill>
          <a:blip r:embed="rId2"/>
          <a:srcRect l="39142" r="35389"/>
          <a:stretch/>
        </p:blipFill>
        <p:spPr>
          <a:xfrm>
            <a:off x="623" y="10"/>
            <a:ext cx="2626519" cy="6857990"/>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183795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E220-B6F4-400E-FE2F-F2370C1EEA11}"/>
              </a:ext>
            </a:extLst>
          </p:cNvPr>
          <p:cNvSpPr>
            <a:spLocks noGrp="1"/>
          </p:cNvSpPr>
          <p:nvPr>
            <p:ph type="title"/>
          </p:nvPr>
        </p:nvSpPr>
        <p:spPr/>
        <p:txBody>
          <a:bodyPr/>
          <a:lstStyle/>
          <a:p>
            <a:r>
              <a:rPr lang="en-US" dirty="0"/>
              <a:t>ZULU ORIGINS </a:t>
            </a:r>
            <a:endParaRPr lang="en-ZA" dirty="0"/>
          </a:p>
        </p:txBody>
      </p:sp>
      <p:sp>
        <p:nvSpPr>
          <p:cNvPr id="3" name="Content Placeholder 2">
            <a:extLst>
              <a:ext uri="{FF2B5EF4-FFF2-40B4-BE49-F238E27FC236}">
                <a16:creationId xmlns:a16="http://schemas.microsoft.com/office/drawing/2014/main" id="{FF63BB1E-0A6B-1A46-3A7F-756978ABFD20}"/>
              </a:ext>
            </a:extLst>
          </p:cNvPr>
          <p:cNvSpPr>
            <a:spLocks noGrp="1"/>
          </p:cNvSpPr>
          <p:nvPr>
            <p:ph idx="1"/>
          </p:nvPr>
        </p:nvSpPr>
        <p:spPr/>
        <p:txBody>
          <a:bodyPr/>
          <a:lstStyle/>
          <a:p>
            <a:r>
              <a:rPr lang="en-US" dirty="0"/>
              <a:t>Long time ago before Zulu were forged as a nation they lived as isolated family groups. </a:t>
            </a:r>
          </a:p>
          <a:p>
            <a:r>
              <a:rPr lang="en-US" dirty="0"/>
              <a:t>They were nomadic Northern Nguni groups. </a:t>
            </a:r>
          </a:p>
          <a:p>
            <a:r>
              <a:rPr lang="en-US" dirty="0"/>
              <a:t>These groups moved about within their loosely defined territories in search of good grazing for their cattle and in search of food. </a:t>
            </a:r>
          </a:p>
          <a:p>
            <a:endParaRPr lang="en-US" dirty="0"/>
          </a:p>
        </p:txBody>
      </p:sp>
    </p:spTree>
    <p:extLst>
      <p:ext uri="{BB962C8B-B14F-4D97-AF65-F5344CB8AC3E}">
        <p14:creationId xmlns:p14="http://schemas.microsoft.com/office/powerpoint/2010/main" val="205060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1980-D1EC-9242-B8CB-DAF4F807A5BF}"/>
              </a:ext>
            </a:extLst>
          </p:cNvPr>
          <p:cNvSpPr>
            <a:spLocks noGrp="1"/>
          </p:cNvSpPr>
          <p:nvPr>
            <p:ph type="title"/>
          </p:nvPr>
        </p:nvSpPr>
        <p:spPr/>
        <p:txBody>
          <a:bodyPr/>
          <a:lstStyle/>
          <a:p>
            <a:r>
              <a:rPr lang="en-ZA" dirty="0"/>
              <a:t>ZULU ORIGINS </a:t>
            </a:r>
          </a:p>
        </p:txBody>
      </p:sp>
      <p:sp>
        <p:nvSpPr>
          <p:cNvPr id="3" name="Content Placeholder 2">
            <a:extLst>
              <a:ext uri="{FF2B5EF4-FFF2-40B4-BE49-F238E27FC236}">
                <a16:creationId xmlns:a16="http://schemas.microsoft.com/office/drawing/2014/main" id="{4DF8A2F6-3654-E68F-4A0C-AAA06B92AA2F}"/>
              </a:ext>
            </a:extLst>
          </p:cNvPr>
          <p:cNvSpPr>
            <a:spLocks noGrp="1"/>
          </p:cNvSpPr>
          <p:nvPr>
            <p:ph idx="1"/>
          </p:nvPr>
        </p:nvSpPr>
        <p:spPr/>
        <p:txBody>
          <a:bodyPr/>
          <a:lstStyle/>
          <a:p>
            <a:r>
              <a:rPr lang="en-US" dirty="0"/>
              <a:t>The Zulu homestead consisted of an extended families. </a:t>
            </a:r>
          </a:p>
          <a:p>
            <a:r>
              <a:rPr lang="en-US" dirty="0"/>
              <a:t>Responsibilities within the family setting were divided according to gender. </a:t>
            </a:r>
          </a:p>
          <a:p>
            <a:r>
              <a:rPr lang="en-US" dirty="0"/>
              <a:t>Men were responsible for caring for cattle, maintaining weapons and building dwellings. </a:t>
            </a:r>
          </a:p>
          <a:p>
            <a:r>
              <a:rPr lang="en-US" dirty="0"/>
              <a:t>Women had domestic responsibilities and farming on the land near the households. </a:t>
            </a:r>
            <a:endParaRPr lang="en-ZA" dirty="0"/>
          </a:p>
        </p:txBody>
      </p:sp>
    </p:spTree>
    <p:extLst>
      <p:ext uri="{BB962C8B-B14F-4D97-AF65-F5344CB8AC3E}">
        <p14:creationId xmlns:p14="http://schemas.microsoft.com/office/powerpoint/2010/main" val="3474450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Picture 4" descr="People playing instruments">
            <a:extLst>
              <a:ext uri="{FF2B5EF4-FFF2-40B4-BE49-F238E27FC236}">
                <a16:creationId xmlns:a16="http://schemas.microsoft.com/office/drawing/2014/main" id="{790737AF-BC72-39B9-E1CD-F34DBE553ACD}"/>
              </a:ext>
            </a:extLst>
          </p:cNvPr>
          <p:cNvPicPr>
            <a:picLocks noChangeAspect="1"/>
          </p:cNvPicPr>
          <p:nvPr/>
        </p:nvPicPr>
        <p:blipFill>
          <a:blip r:embed="rId3">
            <a:duotone>
              <a:schemeClr val="bg2">
                <a:shade val="45000"/>
                <a:satMod val="135000"/>
              </a:schemeClr>
              <a:prstClr val="white"/>
            </a:duotone>
            <a:alphaModFix amt="15000"/>
          </a:blip>
          <a:srcRect l="11000" r="-1" b="-1"/>
          <a:stretch/>
        </p:blipFill>
        <p:spPr>
          <a:xfrm>
            <a:off x="20" y="10"/>
            <a:ext cx="9143980" cy="6857990"/>
          </a:xfrm>
          <a:prstGeom prst="rect">
            <a:avLst/>
          </a:prstGeom>
        </p:spPr>
      </p:pic>
      <p:sp>
        <p:nvSpPr>
          <p:cNvPr id="2" name="Title 1"/>
          <p:cNvSpPr>
            <a:spLocks noGrp="1"/>
          </p:cNvSpPr>
          <p:nvPr>
            <p:ph type="title"/>
          </p:nvPr>
        </p:nvSpPr>
        <p:spPr>
          <a:xfrm>
            <a:off x="513159" y="4487332"/>
            <a:ext cx="6400800" cy="1507067"/>
          </a:xfrm>
        </p:spPr>
        <p:txBody>
          <a:bodyPr>
            <a:normAutofit/>
          </a:bodyPr>
          <a:lstStyle/>
          <a:p>
            <a:r>
              <a:rPr kumimoji="0" lang="en-US"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j-cs"/>
              </a:rPr>
              <a:t>BEING AND BECOMING A ZULU </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13159" y="685800"/>
            <a:ext cx="6400800" cy="3615267"/>
          </a:xfrm>
        </p:spPr>
        <p:txBody>
          <a:bodyPr>
            <a:normAutofit/>
          </a:bodyPr>
          <a:lstStyle/>
          <a:p>
            <a:pPr algn="just">
              <a:buFont typeface="Wingdings" panose="05000000000000000000" pitchFamily="2" charset="2"/>
              <a:buChar char="q"/>
            </a:pPr>
            <a:r>
              <a:rPr lang="en-ZA" dirty="0">
                <a:latin typeface="Arial" panose="020B0604020202020204" pitchFamily="34" charset="0"/>
                <a:ea typeface="Calibri" panose="020F0502020204030204" pitchFamily="34" charset="0"/>
                <a:cs typeface="Arial" panose="020B0604020202020204" pitchFamily="34" charset="0"/>
              </a:rPr>
              <a:t>T</a:t>
            </a:r>
            <a:r>
              <a:rPr lang="en-ZA" dirty="0">
                <a:effectLst/>
                <a:latin typeface="Arial" panose="020B0604020202020204" pitchFamily="34" charset="0"/>
                <a:ea typeface="Calibri" panose="020F0502020204030204" pitchFamily="34" charset="0"/>
                <a:cs typeface="Arial" panose="020B0604020202020204" pitchFamily="34" charset="0"/>
              </a:rPr>
              <a:t>he history of the making of Zulu identity and culture cannot be complete without an examination of the process of state-building around the area where the Zulu kingdom emerged in the 1820s. </a:t>
            </a:r>
          </a:p>
          <a:p>
            <a:pPr algn="just">
              <a:buFont typeface="Wingdings" panose="05000000000000000000" pitchFamily="2" charset="2"/>
              <a:buChar char="q"/>
            </a:pPr>
            <a:r>
              <a:rPr lang="en-ZA" dirty="0">
                <a:latin typeface="Arial" panose="020B0604020202020204" pitchFamily="34" charset="0"/>
                <a:ea typeface="Calibri" panose="020F0502020204030204" pitchFamily="34" charset="0"/>
                <a:cs typeface="Arial" panose="020B0604020202020204" pitchFamily="34" charset="0"/>
              </a:rPr>
              <a:t>T</a:t>
            </a:r>
            <a:r>
              <a:rPr lang="en-ZA" dirty="0">
                <a:effectLst/>
                <a:latin typeface="Arial" panose="020B0604020202020204" pitchFamily="34" charset="0"/>
                <a:ea typeface="Calibri" panose="020F0502020204030204" pitchFamily="34" charset="0"/>
              </a:rPr>
              <a:t>here is little information on the socio-political organization of the people living in the </a:t>
            </a:r>
            <a:r>
              <a:rPr lang="en-ZA" dirty="0" err="1">
                <a:effectLst/>
                <a:latin typeface="Arial" panose="020B0604020202020204" pitchFamily="34" charset="0"/>
                <a:ea typeface="Calibri" panose="020F0502020204030204" pitchFamily="34" charset="0"/>
              </a:rPr>
              <a:t>Phongolo-Mzimkhulu</a:t>
            </a:r>
            <a:r>
              <a:rPr lang="en-ZA" dirty="0">
                <a:effectLst/>
                <a:latin typeface="Arial" panose="020B0604020202020204" pitchFamily="34" charset="0"/>
                <a:ea typeface="Calibri" panose="020F0502020204030204" pitchFamily="34" charset="0"/>
              </a:rPr>
              <a:t> region before the emergence of the Zulu kingdom between 1810 and the early 1820s</a:t>
            </a:r>
            <a:endParaRPr lang="en-ZA"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935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67E11-C575-73B9-15A0-D50FFD9EFA1D}"/>
              </a:ext>
            </a:extLst>
          </p:cNvPr>
          <p:cNvSpPr>
            <a:spLocks noGrp="1"/>
          </p:cNvSpPr>
          <p:nvPr>
            <p:ph type="title"/>
          </p:nvPr>
        </p:nvSpPr>
        <p:spPr/>
        <p:txBody>
          <a:bodyPr/>
          <a:lstStyle/>
          <a:p>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BEING AND BECOMING A ZULU </a:t>
            </a:r>
            <a:endParaRPr lang="en-ZA" dirty="0"/>
          </a:p>
        </p:txBody>
      </p:sp>
      <p:sp>
        <p:nvSpPr>
          <p:cNvPr id="3" name="Content Placeholder 2">
            <a:extLst>
              <a:ext uri="{FF2B5EF4-FFF2-40B4-BE49-F238E27FC236}">
                <a16:creationId xmlns:a16="http://schemas.microsoft.com/office/drawing/2014/main" id="{D676BCF3-61CE-2519-482C-509D8901F36A}"/>
              </a:ext>
            </a:extLst>
          </p:cNvPr>
          <p:cNvSpPr>
            <a:spLocks noGrp="1"/>
          </p:cNvSpPr>
          <p:nvPr>
            <p:ph idx="1"/>
          </p:nvPr>
        </p:nvSpPr>
        <p:spPr/>
        <p:txBody>
          <a:bodyPr>
            <a:normAutofit fontScale="92500" lnSpcReduction="10000"/>
          </a:bodyPr>
          <a:lstStyle/>
          <a:p>
            <a:pPr algn="just">
              <a:lnSpc>
                <a:spcPct val="150000"/>
              </a:lnSpc>
              <a:buFont typeface="Arial" panose="020B0604020202020204" pitchFamily="34" charset="0"/>
              <a:buChar char="•"/>
            </a:pPr>
            <a:r>
              <a:rPr lang="en-US" sz="2400" dirty="0">
                <a:latin typeface="Abadi" panose="020B0604020104020204" pitchFamily="34" charset="0"/>
              </a:rPr>
              <a:t>Before emergence of the Zulu kingdom in the region, power in the various polities was not centralized.</a:t>
            </a:r>
            <a:endParaRPr kumimoji="0" lang="en-US" sz="2400" b="0" i="0" u="none" strike="noStrike" kern="1200" cap="none" spc="0" normalizeH="0" baseline="0" noProof="0" dirty="0">
              <a:ln>
                <a:noFill/>
              </a:ln>
              <a:solidFill>
                <a:srgbClr val="000000"/>
              </a:solidFill>
              <a:effectLst/>
              <a:uLnTx/>
              <a:uFillTx/>
              <a:latin typeface="Abadi" panose="020B0604020104020204" pitchFamily="34" charset="0"/>
              <a:ea typeface="Calibri" panose="020F0502020204030204" pitchFamily="34" charset="0"/>
            </a:endParaRPr>
          </a:p>
          <a:p>
            <a:pPr algn="just">
              <a:lnSpc>
                <a:spcPct val="150000"/>
              </a:lnSpc>
              <a:buFont typeface="Arial" panose="020B0604020202020204" pitchFamily="34" charset="0"/>
              <a:buChar char="•"/>
            </a:pPr>
            <a:r>
              <a:rPr kumimoji="0" lang="en-ZA" sz="2400" b="0" i="0" u="none" strike="noStrike" kern="1200" cap="none" spc="0" normalizeH="0" baseline="0" noProof="0" dirty="0">
                <a:ln>
                  <a:noFill/>
                </a:ln>
                <a:solidFill>
                  <a:srgbClr val="000000"/>
                </a:solidFill>
                <a:effectLst/>
                <a:uLnTx/>
                <a:uFillTx/>
                <a:latin typeface="Abadi" panose="020B0604020104020204" pitchFamily="34" charset="0"/>
                <a:ea typeface="Calibri" panose="020F0502020204030204" pitchFamily="34" charset="0"/>
              </a:rPr>
              <a:t>The source of political centralization needs to be examined in order to understand how colonization  influenced the construction of Zulu identity. </a:t>
            </a:r>
          </a:p>
          <a:p>
            <a:pPr marL="0" indent="0" algn="just">
              <a:lnSpc>
                <a:spcPct val="150000"/>
              </a:lnSpc>
              <a:buNone/>
            </a:pPr>
            <a:r>
              <a:rPr lang="en-ZA" sz="2400" b="0" i="0" dirty="0">
                <a:solidFill>
                  <a:srgbClr val="111111"/>
                </a:solidFill>
                <a:effectLst/>
                <a:latin typeface="Abadi" panose="020B0604020104020204" pitchFamily="34" charset="0"/>
              </a:rPr>
              <a:t> </a:t>
            </a:r>
            <a:r>
              <a:rPr lang="en-ZA" sz="2400" b="1" i="0" dirty="0">
                <a:solidFill>
                  <a:srgbClr val="111111"/>
                </a:solidFill>
                <a:effectLst/>
                <a:latin typeface="Abadi" panose="020B0604020104020204" pitchFamily="34" charset="0"/>
              </a:rPr>
              <a:t>Examples:</a:t>
            </a:r>
            <a:r>
              <a:rPr lang="en-ZA" sz="2400" b="0" i="0" dirty="0">
                <a:solidFill>
                  <a:srgbClr val="111111"/>
                </a:solidFill>
                <a:effectLst/>
                <a:latin typeface="Abadi" panose="020B0604020104020204" pitchFamily="34" charset="0"/>
              </a:rPr>
              <a:t> Governments- Structure</a:t>
            </a:r>
            <a:r>
              <a:rPr lang="en-ZA" sz="2400" dirty="0">
                <a:solidFill>
                  <a:srgbClr val="111111"/>
                </a:solidFill>
                <a:latin typeface="Abadi" panose="020B0604020104020204" pitchFamily="34" charset="0"/>
              </a:rPr>
              <a:t> and </a:t>
            </a:r>
            <a:r>
              <a:rPr lang="en-ZA" sz="2400" b="0" i="0" dirty="0">
                <a:solidFill>
                  <a:srgbClr val="111111"/>
                </a:solidFill>
                <a:effectLst/>
                <a:latin typeface="Abadi" panose="020B0604020104020204" pitchFamily="34" charset="0"/>
              </a:rPr>
              <a:t> </a:t>
            </a:r>
            <a:r>
              <a:rPr lang="en-ZA" sz="2400" dirty="0">
                <a:solidFill>
                  <a:srgbClr val="111111"/>
                </a:solidFill>
                <a:latin typeface="Abadi" panose="020B0604020104020204" pitchFamily="34" charset="0"/>
              </a:rPr>
              <a:t>d</a:t>
            </a:r>
            <a:r>
              <a:rPr lang="en-ZA" sz="2400" b="0" i="0" dirty="0">
                <a:solidFill>
                  <a:srgbClr val="111111"/>
                </a:solidFill>
                <a:effectLst/>
                <a:latin typeface="Abadi" panose="020B0604020104020204" pitchFamily="34" charset="0"/>
              </a:rPr>
              <a:t>ictatorship</a:t>
            </a:r>
          </a:p>
          <a:p>
            <a:pPr marL="0" indent="0" algn="just">
              <a:lnSpc>
                <a:spcPct val="150000"/>
              </a:lnSpc>
              <a:buNone/>
            </a:pPr>
            <a:endParaRPr lang="en-ZA" sz="2800" dirty="0"/>
          </a:p>
        </p:txBody>
      </p:sp>
    </p:spTree>
    <p:extLst>
      <p:ext uri="{BB962C8B-B14F-4D97-AF65-F5344CB8AC3E}">
        <p14:creationId xmlns:p14="http://schemas.microsoft.com/office/powerpoint/2010/main" val="2089885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54DA6-0096-D261-D9EA-2EBFA70ADFE6}"/>
              </a:ext>
            </a:extLst>
          </p:cNvPr>
          <p:cNvSpPr>
            <a:spLocks noGrp="1"/>
          </p:cNvSpPr>
          <p:nvPr>
            <p:ph type="title"/>
          </p:nvPr>
        </p:nvSpPr>
        <p:spPr/>
        <p:txBody>
          <a:bodyPr/>
          <a:lstStyle/>
          <a:p>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BEING AND BECOMING A ZULU </a:t>
            </a:r>
            <a:endParaRPr lang="en-ZA" dirty="0"/>
          </a:p>
        </p:txBody>
      </p:sp>
      <p:sp>
        <p:nvSpPr>
          <p:cNvPr id="3" name="Content Placeholder 2">
            <a:extLst>
              <a:ext uri="{FF2B5EF4-FFF2-40B4-BE49-F238E27FC236}">
                <a16:creationId xmlns:a16="http://schemas.microsoft.com/office/drawing/2014/main" id="{850A444F-0FD2-591F-C941-2A9A0B5C92E5}"/>
              </a:ext>
            </a:extLst>
          </p:cNvPr>
          <p:cNvSpPr>
            <a:spLocks noGrp="1"/>
          </p:cNvSpPr>
          <p:nvPr>
            <p:ph idx="1"/>
          </p:nvPr>
        </p:nvSpPr>
        <p:spPr/>
        <p:txBody>
          <a:bodyPr>
            <a:noAutofit/>
          </a:bodyPr>
          <a:lstStyle/>
          <a:p>
            <a:pPr marR="0" lvl="0" algn="l" defTabSz="4572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ZA"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 the 18</a:t>
            </a:r>
            <a:r>
              <a:rPr kumimoji="0" lang="en-ZA" sz="28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a:t>
            </a:r>
            <a:r>
              <a:rPr kumimoji="0" lang="en-ZA"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century a shift began in the patterns of the social and political relationships of the populations of the region as a result of a process of political centralization. </a:t>
            </a:r>
            <a:endParaRPr lang="en-ZA" sz="2800" dirty="0">
              <a:solidFill>
                <a:srgbClr val="000000"/>
              </a:solidFill>
              <a:effectLst/>
              <a:latin typeface="Arial" panose="020B0604020202020204" pitchFamily="34" charset="0"/>
              <a:ea typeface="Calibri" panose="020F0502020204030204" pitchFamily="34" charset="0"/>
            </a:endParaRPr>
          </a:p>
          <a:p>
            <a:pPr algn="just">
              <a:lnSpc>
                <a:spcPct val="150000"/>
              </a:lnSpc>
            </a:pPr>
            <a:r>
              <a:rPr lang="en-GB" sz="2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history of peoples of southern Africa in the ‘pre-colonial’ is significant as it had a profound effect on the Zulu identities. </a:t>
            </a:r>
            <a:endParaRPr lang="en-ZA" sz="28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93231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83934" y="4487332"/>
            <a:ext cx="4220368" cy="1507067"/>
          </a:xfrm>
        </p:spPr>
        <p:txBody>
          <a:bodyPr>
            <a:normAutofit/>
          </a:bodyPr>
          <a:lstStyle/>
          <a:p>
            <a:pPr>
              <a:lnSpc>
                <a:spcPct val="90000"/>
              </a:lnSpc>
            </a:pPr>
            <a:r>
              <a:rPr kumimoji="0" lang="en-US" b="1" i="0" u="none" strike="noStrike" kern="1200" cap="none" spc="0" normalizeH="0" baseline="0" noProof="0">
                <a:ln>
                  <a:noFill/>
                </a:ln>
                <a:effectLst/>
                <a:uLnTx/>
                <a:uFillTx/>
                <a:latin typeface="Verdana" panose="020B0604030504040204" pitchFamily="34" charset="0"/>
                <a:ea typeface="Verdana" panose="020B0604030504040204" pitchFamily="34" charset="0"/>
                <a:cs typeface="+mj-cs"/>
              </a:rPr>
              <a:t>BEING AND BECOMING A ZULU </a:t>
            </a:r>
            <a:endParaRPr lang="en-US" b="1">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People playing instruments">
            <a:extLst>
              <a:ext uri="{FF2B5EF4-FFF2-40B4-BE49-F238E27FC236}">
                <a16:creationId xmlns:a16="http://schemas.microsoft.com/office/drawing/2014/main" id="{F1194C5A-4C3E-9439-6E62-8D4075707B07}"/>
              </a:ext>
            </a:extLst>
          </p:cNvPr>
          <p:cNvPicPr>
            <a:picLocks noChangeAspect="1"/>
          </p:cNvPicPr>
          <p:nvPr/>
        </p:nvPicPr>
        <p:blipFill>
          <a:blip r:embed="rId2"/>
          <a:srcRect l="42718" r="31717" b="-1"/>
          <a:stretch/>
        </p:blipFill>
        <p:spPr>
          <a:xfrm>
            <a:off x="623" y="10"/>
            <a:ext cx="2626519" cy="6857990"/>
          </a:xfrm>
          <a:prstGeom prst="rect">
            <a:avLst/>
          </a:prstGeom>
          <a:effectLst>
            <a:innerShdw blurRad="57150" dist="38100" dir="14460000">
              <a:prstClr val="black">
                <a:alpha val="70000"/>
              </a:prstClr>
            </a:innerShdw>
          </a:effectLst>
        </p:spPr>
      </p:pic>
      <p:sp>
        <p:nvSpPr>
          <p:cNvPr id="3" name="Content Placeholder 2"/>
          <p:cNvSpPr>
            <a:spLocks noGrp="1"/>
          </p:cNvSpPr>
          <p:nvPr>
            <p:ph idx="1"/>
          </p:nvPr>
        </p:nvSpPr>
        <p:spPr>
          <a:xfrm>
            <a:off x="2913459" y="685800"/>
            <a:ext cx="4969554" cy="3615267"/>
          </a:xfrm>
        </p:spPr>
        <p:txBody>
          <a:bodyPr>
            <a:normAutofit/>
          </a:bodyPr>
          <a:lstStyle/>
          <a:p>
            <a:pPr lvl="0">
              <a:lnSpc>
                <a:spcPct val="90000"/>
              </a:lnSpc>
            </a:pPr>
            <a:endParaRPr lang="en-ZA" sz="1400">
              <a:latin typeface="Verdana" panose="020B0604030504040204" pitchFamily="34" charset="0"/>
              <a:ea typeface="Verdana" panose="020B0604030504040204" pitchFamily="34" charset="0"/>
            </a:endParaRPr>
          </a:p>
          <a:p>
            <a:pPr>
              <a:lnSpc>
                <a:spcPct val="90000"/>
              </a:lnSpc>
              <a:buFont typeface="Wingdings" panose="05000000000000000000" pitchFamily="2" charset="2"/>
              <a:buChar char="q"/>
            </a:pPr>
            <a:r>
              <a:rPr lang="en-GB" sz="1400">
                <a:latin typeface="Calibri" panose="020F0502020204030204" pitchFamily="34" charset="0"/>
                <a:ea typeface="Calibri" panose="020F0502020204030204" pitchFamily="34" charset="0"/>
                <a:cs typeface="Arial" panose="020B0604020202020204" pitchFamily="34" charset="0"/>
              </a:rPr>
              <a:t>T</a:t>
            </a:r>
            <a:r>
              <a:rPr lang="en-GB" sz="1400">
                <a:effectLst/>
                <a:latin typeface="Calibri" panose="020F0502020204030204" pitchFamily="34" charset="0"/>
                <a:ea typeface="Calibri" panose="020F0502020204030204" pitchFamily="34" charset="0"/>
                <a:cs typeface="Arial" panose="020B0604020202020204" pitchFamily="34" charset="0"/>
              </a:rPr>
              <a:t>he ethnographic evidence of over two hundred years indicates that the region which came to be occupied by the Zulu kingdom was occupied by numerous, small, politically decentralized kingdoms</a:t>
            </a:r>
          </a:p>
          <a:p>
            <a:pPr>
              <a:lnSpc>
                <a:spcPct val="90000"/>
              </a:lnSpc>
              <a:buFont typeface="Wingdings" panose="05000000000000000000" pitchFamily="2" charset="2"/>
              <a:buChar char="q"/>
            </a:pPr>
            <a:r>
              <a:rPr lang="en-GB" sz="1400">
                <a:effectLst/>
                <a:latin typeface="Calibri" panose="020F0502020204030204" pitchFamily="34" charset="0"/>
                <a:ea typeface="Calibri" panose="020F0502020204030204" pitchFamily="34" charset="0"/>
                <a:cs typeface="Arial" panose="020B0604020202020204" pitchFamily="34" charset="0"/>
              </a:rPr>
              <a:t>These small polities were essentially lineage-based.</a:t>
            </a:r>
          </a:p>
          <a:p>
            <a:pPr>
              <a:lnSpc>
                <a:spcPct val="90000"/>
              </a:lnSpc>
              <a:buFont typeface="Wingdings" panose="05000000000000000000" pitchFamily="2" charset="2"/>
              <a:buChar char="q"/>
            </a:pPr>
            <a:r>
              <a:rPr lang="en-GB" sz="1400">
                <a:latin typeface="Calibri" panose="020F0502020204030204" pitchFamily="34" charset="0"/>
                <a:ea typeface="Calibri" panose="020F0502020204030204" pitchFamily="34" charset="0"/>
                <a:cs typeface="Arial" panose="020B0604020202020204" pitchFamily="34" charset="0"/>
              </a:rPr>
              <a:t>Formation of Zulu Kingdom was classified into three stages</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nSpc>
                <a:spcPct val="90000"/>
              </a:lnSpc>
              <a:buAutoNum type="arabicPeriod"/>
            </a:pPr>
            <a:r>
              <a:rPr lang="en-GB" sz="1400">
                <a:latin typeface="Calibri" panose="020F0502020204030204" pitchFamily="34" charset="0"/>
                <a:ea typeface="Calibri" panose="020F0502020204030204" pitchFamily="34" charset="0"/>
                <a:cs typeface="Arial" panose="020B0604020202020204" pitchFamily="34" charset="0"/>
              </a:rPr>
              <a:t>T</a:t>
            </a:r>
            <a:r>
              <a:rPr lang="en-GB" sz="1400">
                <a:effectLst/>
                <a:latin typeface="Calibri" panose="020F0502020204030204" pitchFamily="34" charset="0"/>
                <a:ea typeface="Calibri" panose="020F0502020204030204" pitchFamily="34" charset="0"/>
                <a:cs typeface="Arial" panose="020B0604020202020204" pitchFamily="34" charset="0"/>
              </a:rPr>
              <a:t>he apex were the king </a:t>
            </a:r>
          </a:p>
          <a:p>
            <a:pPr>
              <a:lnSpc>
                <a:spcPct val="90000"/>
              </a:lnSpc>
              <a:buAutoNum type="arabicPeriod"/>
            </a:pPr>
            <a:r>
              <a:rPr lang="en-GB" sz="1400">
                <a:effectLst/>
                <a:latin typeface="Calibri" panose="020F0502020204030204" pitchFamily="34" charset="0"/>
                <a:ea typeface="Calibri" panose="020F0502020204030204" pitchFamily="34" charset="0"/>
                <a:cs typeface="Arial" panose="020B0604020202020204" pitchFamily="34" charset="0"/>
              </a:rPr>
              <a:t> Those chiefdoms that were called  </a:t>
            </a:r>
            <a:r>
              <a:rPr lang="en-GB" sz="1400" i="1" err="1">
                <a:effectLst/>
                <a:latin typeface="Calibri" panose="020F0502020204030204" pitchFamily="34" charset="0"/>
                <a:ea typeface="Calibri" panose="020F0502020204030204" pitchFamily="34" charset="0"/>
                <a:cs typeface="Arial" panose="020B0604020202020204" pitchFamily="34" charset="0"/>
              </a:rPr>
              <a:t>amantungwa</a:t>
            </a:r>
            <a:r>
              <a:rPr lang="en-GB" sz="1400">
                <a:effectLst/>
                <a:latin typeface="Calibri" panose="020F0502020204030204" pitchFamily="34" charset="0"/>
                <a:ea typeface="Calibri" panose="020F0502020204030204" pitchFamily="34" charset="0"/>
                <a:cs typeface="Arial" panose="020B0604020202020204" pitchFamily="34" charset="0"/>
              </a:rPr>
              <a:t>. </a:t>
            </a:r>
          </a:p>
          <a:p>
            <a:pPr>
              <a:lnSpc>
                <a:spcPct val="90000"/>
              </a:lnSpc>
              <a:buAutoNum type="arabicPeriod"/>
            </a:pPr>
            <a:r>
              <a:rPr lang="en-GB" sz="1400">
                <a:effectLst/>
                <a:latin typeface="Calibri" panose="020F0502020204030204" pitchFamily="34" charset="0"/>
                <a:ea typeface="Calibri" panose="020F0502020204030204" pitchFamily="34" charset="0"/>
                <a:cs typeface="Arial" panose="020B0604020202020204" pitchFamily="34" charset="0"/>
              </a:rPr>
              <a:t>The third and lowest tier was comprised of the majority of the people on the peripheries of the Zulu kingdom.</a:t>
            </a:r>
            <a:endParaRPr lang="en-US" sz="1400">
              <a:latin typeface="Verdana" panose="020B0604030504040204" pitchFamily="34" charset="0"/>
              <a:ea typeface="Verdana" panose="020B0604030504040204" pitchFamily="34" charset="0"/>
              <a:cs typeface="Verdana" panose="020B0604030504040204" pitchFamily="34" charset="0"/>
            </a:endParaRPr>
          </a:p>
        </p:txBody>
      </p:sp>
      <p:grpSp>
        <p:nvGrpSpPr>
          <p:cNvPr id="23" name="Group 22">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4" name="Straight Connector 23">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8995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33C5-5333-4124-63E4-1C1BDBE438F2}"/>
              </a:ext>
            </a:extLst>
          </p:cNvPr>
          <p:cNvSpPr>
            <a:spLocks noGrp="1"/>
          </p:cNvSpPr>
          <p:nvPr>
            <p:ph type="title"/>
          </p:nvPr>
        </p:nvSpPr>
        <p:spPr/>
        <p:txBody>
          <a:bodyPr/>
          <a:lstStyle/>
          <a:p>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BEING AND BECOMING A ZULU </a:t>
            </a:r>
            <a:endParaRPr lang="en-ZA" dirty="0"/>
          </a:p>
        </p:txBody>
      </p:sp>
      <p:sp>
        <p:nvSpPr>
          <p:cNvPr id="3" name="Content Placeholder 2">
            <a:extLst>
              <a:ext uri="{FF2B5EF4-FFF2-40B4-BE49-F238E27FC236}">
                <a16:creationId xmlns:a16="http://schemas.microsoft.com/office/drawing/2014/main" id="{C1CACAB7-007A-B86F-1B84-0C7F318285CC}"/>
              </a:ext>
            </a:extLst>
          </p:cNvPr>
          <p:cNvSpPr>
            <a:spLocks noGrp="1"/>
          </p:cNvSpPr>
          <p:nvPr>
            <p:ph idx="1"/>
          </p:nvPr>
        </p:nvSpPr>
        <p:spPr/>
        <p:txBody>
          <a:bodyPr>
            <a:noAutofit/>
          </a:bodyPr>
          <a:lstStyle/>
          <a:p>
            <a:pPr marR="0" lvl="0" algn="just" defTabSz="457200" rtl="0" eaLnBrk="1" fontAlgn="auto" latinLnBrk="0" hangingPunct="1">
              <a:lnSpc>
                <a:spcPct val="160000"/>
              </a:lnSpc>
              <a:spcBef>
                <a:spcPct val="20000"/>
              </a:spcBef>
              <a:spcAft>
                <a:spcPts val="0"/>
              </a:spcAft>
              <a:buClrTx/>
              <a:buSzTx/>
              <a:buFont typeface="Wingdings" panose="05000000000000000000" pitchFamily="2" charset="2"/>
              <a:buChar char="q"/>
              <a:tabLst/>
              <a:defRPr/>
            </a:pPr>
            <a:r>
              <a:rPr lang="en-GB"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process of state formation that was triggered by colonization among the peoples of southern Africa thus introduced a system of inequality.</a:t>
            </a:r>
            <a:endParaRPr lang="en-US" sz="2400" dirty="0">
              <a:solidFill>
                <a:prstClr val="black"/>
              </a:solidFill>
              <a:latin typeface="Arial" panose="020B0604020202020204" pitchFamily="34" charset="0"/>
              <a:ea typeface="Verdana" panose="020B0604030504040204" pitchFamily="34" charset="0"/>
              <a:cs typeface="Arial" panose="020B0604020202020204" pitchFamily="34" charset="0"/>
            </a:endParaRPr>
          </a:p>
          <a:p>
            <a:pPr marR="0" lvl="0" algn="just" defTabSz="457200" rtl="0" eaLnBrk="1" fontAlgn="auto" latinLnBrk="0" hangingPunct="1">
              <a:lnSpc>
                <a:spcPct val="160000"/>
              </a:lnSpc>
              <a:spcBef>
                <a:spcPct val="2000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T</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here was a clear distinction between ‘insider’ chiefdoms, collectively known as </a:t>
            </a:r>
            <a:r>
              <a:rPr kumimoji="0" lang="en-GB" sz="24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amantungwa</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and ‘outsider’ chiefdoms such as the</a:t>
            </a:r>
            <a:r>
              <a:rPr kumimoji="0" lang="en-GB" sz="24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4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amalala</a:t>
            </a:r>
            <a:r>
              <a:rPr kumimoji="0" lang="en-GB" sz="24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4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amanhlengwa</a:t>
            </a:r>
            <a:r>
              <a:rPr kumimoji="0" lang="en-GB" sz="24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4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iziyendane</a:t>
            </a:r>
            <a:r>
              <a:rPr kumimoji="0" lang="en-GB" sz="24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400" b="0" i="1"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amankengane</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lang="en-ZA" sz="2400" dirty="0"/>
          </a:p>
        </p:txBody>
      </p:sp>
    </p:spTree>
    <p:extLst>
      <p:ext uri="{BB962C8B-B14F-4D97-AF65-F5344CB8AC3E}">
        <p14:creationId xmlns:p14="http://schemas.microsoft.com/office/powerpoint/2010/main" val="111276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B8FFBB-0A2D-4D4C-B94B-320ABB349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etal armor suit">
            <a:extLst>
              <a:ext uri="{FF2B5EF4-FFF2-40B4-BE49-F238E27FC236}">
                <a16:creationId xmlns:a16="http://schemas.microsoft.com/office/drawing/2014/main" id="{702F09FF-6CD2-2825-B948-4C4F28DEDDD9}"/>
              </a:ext>
            </a:extLst>
          </p:cNvPr>
          <p:cNvPicPr>
            <a:picLocks noChangeAspect="1"/>
          </p:cNvPicPr>
          <p:nvPr/>
        </p:nvPicPr>
        <p:blipFill>
          <a:blip r:embed="rId2">
            <a:duotone>
              <a:schemeClr val="bg2">
                <a:shade val="45000"/>
                <a:satMod val="135000"/>
              </a:schemeClr>
              <a:prstClr val="white"/>
            </a:duotone>
            <a:alphaModFix amt="15000"/>
          </a:blip>
          <a:srcRect l="23666" r="1" b="1"/>
          <a:stretch/>
        </p:blipFill>
        <p:spPr>
          <a:xfrm>
            <a:off x="20" y="10"/>
            <a:ext cx="9143980" cy="6857990"/>
          </a:xfrm>
          <a:prstGeom prst="rect">
            <a:avLst/>
          </a:prstGeom>
        </p:spPr>
      </p:pic>
      <p:sp>
        <p:nvSpPr>
          <p:cNvPr id="2" name="Title 1"/>
          <p:cNvSpPr>
            <a:spLocks noGrp="1"/>
          </p:cNvSpPr>
          <p:nvPr>
            <p:ph type="title"/>
          </p:nvPr>
        </p:nvSpPr>
        <p:spPr>
          <a:xfrm>
            <a:off x="513159" y="4487332"/>
            <a:ext cx="6400800" cy="1507067"/>
          </a:xfrm>
        </p:spPr>
        <p:txBody>
          <a:bodyPr>
            <a:normAutofit/>
          </a:bodyPr>
          <a:lstStyle/>
          <a:p>
            <a:r>
              <a:rPr kumimoji="0" lang="en-US" b="1" i="0" u="none" strike="noStrike" kern="1200" cap="none" spc="0" normalizeH="0" baseline="0" noProof="0">
                <a:ln>
                  <a:noFill/>
                </a:ln>
                <a:effectLst/>
                <a:uLnTx/>
                <a:uFillTx/>
                <a:latin typeface="Verdana" panose="020B0604030504040204" pitchFamily="34" charset="0"/>
                <a:ea typeface="Verdana" panose="020B0604030504040204" pitchFamily="34" charset="0"/>
                <a:cs typeface="+mj-cs"/>
              </a:rPr>
              <a:t>BEING AND BECOMING A ZULU </a:t>
            </a:r>
            <a:endParaRPr lang="en-US" b="1">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513159" y="685800"/>
            <a:ext cx="6400800" cy="3615267"/>
          </a:xfrm>
        </p:spPr>
        <p:txBody>
          <a:bodyPr>
            <a:normAutofit/>
          </a:bodyPr>
          <a:lstStyle/>
          <a:p>
            <a:pPr marL="0" lvl="0" indent="0">
              <a:buNone/>
            </a:pPr>
            <a:endParaRPr lang="en-ZA">
              <a:latin typeface="Verdana" panose="020B0604030504040204" pitchFamily="34" charset="0"/>
              <a:ea typeface="Verdana" panose="020B0604030504040204" pitchFamily="34" charset="0"/>
            </a:endParaRPr>
          </a:p>
          <a:p>
            <a:pPr lvl="0" algn="just"/>
            <a:r>
              <a:rPr lang="en-GB">
                <a:effectLst/>
                <a:latin typeface="Arial" panose="020B0604020202020204" pitchFamily="34" charset="0"/>
                <a:ea typeface="Calibri" panose="020F0502020204030204" pitchFamily="34" charset="0"/>
                <a:cs typeface="Arial" panose="020B0604020202020204" pitchFamily="34" charset="0"/>
              </a:rPr>
              <a:t>By the 1860s and 1870s, the Zulu kingdom had begun to achieve a greater degree of political unity in common opposition to the external threats posed by the expansion of the British in the south and the Boers in the west </a:t>
            </a:r>
            <a:endParaRPr lang="en-ZA">
              <a:latin typeface="Verdana" panose="020B0604030504040204" pitchFamily="34" charset="0"/>
              <a:ea typeface="Verdana" panose="020B0604030504040204" pitchFamily="34" charset="0"/>
            </a:endParaRPr>
          </a:p>
          <a:p>
            <a:pPr algn="just"/>
            <a:r>
              <a:rPr lang="en-GB">
                <a:latin typeface="Arial" panose="020B0604020202020204" pitchFamily="34" charset="0"/>
                <a:ea typeface="Calibri" panose="020F0502020204030204" pitchFamily="34" charset="0"/>
                <a:cs typeface="Arial" panose="020B0604020202020204" pitchFamily="34" charset="0"/>
              </a:rPr>
              <a:t>T</a:t>
            </a:r>
            <a:r>
              <a:rPr lang="en-GB">
                <a:effectLst/>
                <a:latin typeface="Arial" panose="020B0604020202020204" pitchFamily="34" charset="0"/>
                <a:ea typeface="Calibri" panose="020F0502020204030204" pitchFamily="34" charset="0"/>
                <a:cs typeface="Arial" panose="020B0604020202020204" pitchFamily="34" charset="0"/>
              </a:rPr>
              <a:t>he loyalty of chiefdoms to the Zulu king later crumbled, contributing to the defeat of the Zulu army </a:t>
            </a:r>
            <a:endParaRPr lang="en-US" dirty="0">
              <a:latin typeface="Arial" panose="020B0604020202020204" pitchFamily="34" charset="0"/>
              <a:ea typeface="Verdana" panose="020B060403050404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0EC92BD4-3684-4A4A-84FF-704DCA7A3E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CBA388E6-4C14-4B9E-A26C-CCA504DAB3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E122466-428E-43AB-9AB9-02C82A3902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749A3CE-D685-4BD6-9E32-FECB9B95F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1C33F82-A690-4D10-9DF8-7B2B300FC2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C37F367-774B-4B76-82C0-09AA8E2D96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9348614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91772</TotalTime>
  <Words>736</Words>
  <Application>Microsoft Office PowerPoint</Application>
  <PresentationFormat>On-screen Show (4:3)</PresentationFormat>
  <Paragraphs>53</Paragraphs>
  <Slides>14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Abadi</vt:lpstr>
      <vt:lpstr>Arial</vt:lpstr>
      <vt:lpstr>Calibri</vt:lpstr>
      <vt:lpstr>Century Gothic</vt:lpstr>
      <vt:lpstr>Verdana</vt:lpstr>
      <vt:lpstr>Wingdings</vt:lpstr>
      <vt:lpstr>Wingdings 3</vt:lpstr>
      <vt:lpstr>Slice</vt:lpstr>
      <vt:lpstr>BEING AND BECOMING A ZULU  </vt:lpstr>
      <vt:lpstr>ZULU ORIGINS </vt:lpstr>
      <vt:lpstr>ZULU ORIGINS </vt:lpstr>
      <vt:lpstr>BEING AND BECOMING A ZULU </vt:lpstr>
      <vt:lpstr>BEING AND BECOMING A ZULU </vt:lpstr>
      <vt:lpstr>BEING AND BECOMING A ZULU </vt:lpstr>
      <vt:lpstr>BEING AND BECOMING A ZULU </vt:lpstr>
      <vt:lpstr>BEING AND BECOMING A ZULU </vt:lpstr>
      <vt:lpstr>BEING AND BECOMING A ZULU </vt:lpstr>
      <vt:lpstr>BEING AND BECOMING A ZULU </vt:lpstr>
      <vt:lpstr>BEING AND BECOMING A ZULU </vt:lpstr>
      <vt:lpstr>ZULU WARRIORS </vt:lpstr>
      <vt:lpstr>ZULU AND BRITISH WAR </vt:lpstr>
      <vt:lpstr>BEING AND BECOMING A ZULU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Nolizwe E. Madinga</dc:creator>
  <cp:lastModifiedBy>Cecilia Z. Simelane</cp:lastModifiedBy>
  <cp:revision>474</cp:revision>
  <cp:lastPrinted>2019-07-16T06:52:54Z</cp:lastPrinted>
  <dcterms:created xsi:type="dcterms:W3CDTF">2014-02-12T15:55:42Z</dcterms:created>
  <dcterms:modified xsi:type="dcterms:W3CDTF">2024-07-26T10:28:45Z</dcterms:modified>
</cp:coreProperties>
</file>