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73" r:id="rId2"/>
    <p:sldId id="274" r:id="rId3"/>
    <p:sldId id="275" r:id="rId4"/>
    <p:sldId id="301" r:id="rId5"/>
    <p:sldId id="313" r:id="rId6"/>
    <p:sldId id="276" r:id="rId7"/>
    <p:sldId id="310" r:id="rId8"/>
    <p:sldId id="277" r:id="rId9"/>
    <p:sldId id="278" r:id="rId10"/>
    <p:sldId id="279" r:id="rId11"/>
    <p:sldId id="280" r:id="rId12"/>
    <p:sldId id="316" r:id="rId13"/>
    <p:sldId id="282" r:id="rId14"/>
    <p:sldId id="302" r:id="rId15"/>
    <p:sldId id="283" r:id="rId16"/>
    <p:sldId id="284" r:id="rId17"/>
    <p:sldId id="317" r:id="rId18"/>
    <p:sldId id="285" r:id="rId19"/>
    <p:sldId id="303" r:id="rId20"/>
    <p:sldId id="286" r:id="rId21"/>
    <p:sldId id="287" r:id="rId22"/>
    <p:sldId id="288" r:id="rId23"/>
    <p:sldId id="289" r:id="rId24"/>
    <p:sldId id="290" r:id="rId25"/>
    <p:sldId id="314" r:id="rId26"/>
    <p:sldId id="291" r:id="rId27"/>
    <p:sldId id="311" r:id="rId28"/>
    <p:sldId id="292" r:id="rId29"/>
    <p:sldId id="293" r:id="rId30"/>
    <p:sldId id="304" r:id="rId31"/>
    <p:sldId id="294" r:id="rId32"/>
    <p:sldId id="295" r:id="rId33"/>
    <p:sldId id="307" r:id="rId34"/>
    <p:sldId id="296" r:id="rId35"/>
    <p:sldId id="305" r:id="rId36"/>
    <p:sldId id="312" r:id="rId37"/>
    <p:sldId id="297" r:id="rId38"/>
    <p:sldId id="306" r:id="rId39"/>
    <p:sldId id="308" r:id="rId40"/>
    <p:sldId id="298" r:id="rId41"/>
    <p:sldId id="315" r:id="rId42"/>
    <p:sldId id="300" r:id="rId43"/>
    <p:sldId id="299" r:id="rId44"/>
    <p:sldId id="309" r:id="rId45"/>
  </p:sldIdLst>
  <p:sldSz cx="9144000" cy="6858000" type="screen4x3"/>
  <p:notesSz cx="6858000" cy="9144000"/>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15887" autoAdjust="0"/>
    <p:restoredTop sz="94660" autoAdjust="0"/>
  </p:normalViewPr>
  <p:slideViewPr>
    <p:cSldViewPr>
      <p:cViewPr varScale="1">
        <p:scale>
          <a:sx n="43" d="100"/>
          <a:sy n="43" d="100"/>
        </p:scale>
        <p:origin x="160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94"/>
    </p:cViewPr>
  </p:sorterViewPr>
  <p:notesViewPr>
    <p:cSldViewPr>
      <p:cViewPr varScale="1">
        <p:scale>
          <a:sx n="60" d="100"/>
          <a:sy n="60" d="100"/>
        </p:scale>
        <p:origin x="-172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147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41124935-8269-4BA4-A106-75C4D2601B89}" type="slidenum">
              <a:rPr lang="en-US"/>
              <a:pPr/>
              <a:t>‹#›</a:t>
            </a:fld>
            <a:endParaRPr lang="en-US"/>
          </a:p>
        </p:txBody>
      </p:sp>
    </p:spTree>
    <p:extLst>
      <p:ext uri="{BB962C8B-B14F-4D97-AF65-F5344CB8AC3E}">
        <p14:creationId xmlns:p14="http://schemas.microsoft.com/office/powerpoint/2010/main" val="1722657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750414-0C80-4E27-A125-5D9BE4C2BEC7}" type="slidenum">
              <a:rPr lang="en-US"/>
              <a:pPr/>
              <a:t>22</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a:t>Figure 4.2 Classical Conditioning. Before conditioning, the bell is a neutral stimulus that evokes interest but no other response. After several pairings of the bell and food, the bell becomes a conditioned stimulus that evokes the conditioned salivation response.</a:t>
            </a:r>
          </a:p>
        </p:txBody>
      </p:sp>
    </p:spTree>
    <p:extLst>
      <p:ext uri="{BB962C8B-B14F-4D97-AF65-F5344CB8AC3E}">
        <p14:creationId xmlns:p14="http://schemas.microsoft.com/office/powerpoint/2010/main" val="466392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3025"/>
            <a:ext cx="2057400" cy="3095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3025"/>
            <a:ext cx="6019800" cy="3095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22325"/>
            <a:ext cx="4038600" cy="234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22325"/>
            <a:ext cx="4038600" cy="234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cstate="print"/>
          <a:srcRect/>
          <a:stretch>
            <a:fillRect/>
          </a:stretch>
        </p:blipFill>
        <p:spPr bwMode="auto">
          <a:xfrm>
            <a:off x="-19050" y="-14288"/>
            <a:ext cx="9182100" cy="6886576"/>
          </a:xfrm>
          <a:prstGeom prst="rect">
            <a:avLst/>
          </a:prstGeom>
          <a:noFill/>
        </p:spPr>
      </p:pic>
      <p:sp>
        <p:nvSpPr>
          <p:cNvPr id="1032" name="Rectangle 8"/>
          <p:cNvSpPr>
            <a:spLocks noGrp="1" noChangeArrowheads="1"/>
          </p:cNvSpPr>
          <p:nvPr>
            <p:ph type="title"/>
          </p:nvPr>
        </p:nvSpPr>
        <p:spPr bwMode="auto">
          <a:xfrm>
            <a:off x="457200" y="73025"/>
            <a:ext cx="8229600" cy="5302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9"/>
          <p:cNvSpPr>
            <a:spLocks noGrp="1" noChangeArrowheads="1"/>
          </p:cNvSpPr>
          <p:nvPr>
            <p:ph type="body" idx="1"/>
          </p:nvPr>
        </p:nvSpPr>
        <p:spPr bwMode="auto">
          <a:xfrm>
            <a:off x="457200" y="822325"/>
            <a:ext cx="8229600" cy="23463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Arial" charset="0"/>
        </a:defRPr>
      </a:lvl2pPr>
      <a:lvl3pPr algn="ctr" rtl="0" eaLnBrk="1" fontAlgn="base" hangingPunct="1">
        <a:spcBef>
          <a:spcPct val="0"/>
        </a:spcBef>
        <a:spcAft>
          <a:spcPct val="0"/>
        </a:spcAft>
        <a:defRPr sz="2800" b="1">
          <a:solidFill>
            <a:schemeClr val="tx2"/>
          </a:solidFill>
          <a:latin typeface="Arial" charset="0"/>
        </a:defRPr>
      </a:lvl3pPr>
      <a:lvl4pPr algn="ctr" rtl="0" eaLnBrk="1" fontAlgn="base" hangingPunct="1">
        <a:spcBef>
          <a:spcPct val="0"/>
        </a:spcBef>
        <a:spcAft>
          <a:spcPct val="0"/>
        </a:spcAft>
        <a:defRPr sz="2800" b="1">
          <a:solidFill>
            <a:schemeClr val="tx2"/>
          </a:solidFill>
          <a:latin typeface="Arial" charset="0"/>
        </a:defRPr>
      </a:lvl4pPr>
      <a:lvl5pPr algn="ctr" rtl="0" eaLnBrk="1" fontAlgn="base" hangingPunct="1">
        <a:spcBef>
          <a:spcPct val="0"/>
        </a:spcBef>
        <a:spcAft>
          <a:spcPct val="0"/>
        </a:spcAft>
        <a:defRPr sz="2800" b="1">
          <a:solidFill>
            <a:schemeClr val="tx2"/>
          </a:solidFill>
          <a:latin typeface="Arial" charset="0"/>
        </a:defRPr>
      </a:lvl5pPr>
      <a:lvl6pPr marL="457200" algn="ctr" rtl="0" eaLnBrk="1" fontAlgn="base" hangingPunct="1">
        <a:spcBef>
          <a:spcPct val="0"/>
        </a:spcBef>
        <a:spcAft>
          <a:spcPct val="0"/>
        </a:spcAft>
        <a:defRPr sz="2800" b="1">
          <a:solidFill>
            <a:schemeClr val="tx2"/>
          </a:solidFill>
          <a:latin typeface="Arial" charset="0"/>
        </a:defRPr>
      </a:lvl6pPr>
      <a:lvl7pPr marL="914400" algn="ctr" rtl="0" eaLnBrk="1" fontAlgn="base" hangingPunct="1">
        <a:spcBef>
          <a:spcPct val="0"/>
        </a:spcBef>
        <a:spcAft>
          <a:spcPct val="0"/>
        </a:spcAft>
        <a:defRPr sz="2800" b="1">
          <a:solidFill>
            <a:schemeClr val="tx2"/>
          </a:solidFill>
          <a:latin typeface="Arial" charset="0"/>
        </a:defRPr>
      </a:lvl7pPr>
      <a:lvl8pPr marL="1371600" algn="ctr" rtl="0" eaLnBrk="1" fontAlgn="base" hangingPunct="1">
        <a:spcBef>
          <a:spcPct val="0"/>
        </a:spcBef>
        <a:spcAft>
          <a:spcPct val="0"/>
        </a:spcAft>
        <a:defRPr sz="2800" b="1">
          <a:solidFill>
            <a:schemeClr val="tx2"/>
          </a:solidFill>
          <a:latin typeface="Arial" charset="0"/>
        </a:defRPr>
      </a:lvl8pPr>
      <a:lvl9pPr marL="1828800" algn="ctr" rtl="0" eaLnBrk="1" fontAlgn="base" hangingPunct="1">
        <a:spcBef>
          <a:spcPct val="0"/>
        </a:spcBef>
        <a:spcAft>
          <a:spcPct val="0"/>
        </a:spcAft>
        <a:defRPr sz="28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685800" y="2359025"/>
            <a:ext cx="7772400" cy="2212975"/>
          </a:xfrm>
        </p:spPr>
        <p:txBody>
          <a:bodyPr/>
          <a:lstStyle/>
          <a:p>
            <a:r>
              <a:rPr lang="en-US" sz="4400" dirty="0"/>
              <a:t>Chapter </a:t>
            </a:r>
            <a:r>
              <a:rPr lang="en-US" sz="4400" dirty="0" smtClean="0"/>
              <a:t>3: </a:t>
            </a:r>
            <a:r>
              <a:rPr lang="en-US" sz="4400" dirty="0"/>
              <a:t/>
            </a:r>
            <a:br>
              <a:rPr lang="en-US" sz="4400" dirty="0"/>
            </a:br>
            <a:r>
              <a:rPr lang="en-US" sz="4400" dirty="0"/>
              <a:t>Major Theories for Understanding Human Development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lstStyle/>
          <a:p>
            <a:r>
              <a:rPr lang="en-US" sz="2400"/>
              <a:t>Major Theories for Understanding Human Development</a:t>
            </a:r>
          </a:p>
        </p:txBody>
      </p:sp>
      <p:sp>
        <p:nvSpPr>
          <p:cNvPr id="104453" name="Rectangle 5"/>
          <p:cNvSpPr>
            <a:spLocks noGrp="1" noChangeArrowheads="1"/>
          </p:cNvSpPr>
          <p:nvPr>
            <p:ph type="body" idx="1"/>
          </p:nvPr>
        </p:nvSpPr>
        <p:spPr>
          <a:xfrm>
            <a:off x="457200" y="822325"/>
            <a:ext cx="8229600" cy="5559425"/>
          </a:xfrm>
          <a:noFill/>
        </p:spPr>
        <p:txBody>
          <a:bodyPr/>
          <a:lstStyle/>
          <a:p>
            <a:r>
              <a:rPr lang="en-US"/>
              <a:t>Portions of Personality in Psychosexual Theory</a:t>
            </a:r>
          </a:p>
          <a:p>
            <a:pPr lvl="1"/>
            <a:r>
              <a:rPr lang="en-US"/>
              <a:t>Id, present at birth, represents biological needs and desires and requires immediate gratification</a:t>
            </a:r>
          </a:p>
          <a:p>
            <a:pPr lvl="1"/>
            <a:r>
              <a:rPr lang="en-US"/>
              <a:t>Ego develops in early infancy, and is the conscious, rational part of personality. It is the mediator between the id and the superego</a:t>
            </a:r>
          </a:p>
          <a:p>
            <a:pPr lvl="1"/>
            <a:r>
              <a:rPr lang="en-US"/>
              <a:t>Superego represents the values of society and one’s conscience</a:t>
            </a:r>
          </a:p>
          <a:p>
            <a:pPr lvl="1"/>
            <a:r>
              <a:rPr lang="en-US"/>
              <a:t>The relations between the id, ego, and superego determine an individual’s basic personality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p:txBody>
          <a:bodyPr/>
          <a:lstStyle/>
          <a:p>
            <a:r>
              <a:rPr lang="en-US" sz="2400"/>
              <a:t>Major Theories for Understanding Human Development</a:t>
            </a:r>
          </a:p>
        </p:txBody>
      </p:sp>
      <p:sp>
        <p:nvSpPr>
          <p:cNvPr id="105477" name="Rectangle 5"/>
          <p:cNvSpPr>
            <a:spLocks noGrp="1" noChangeArrowheads="1"/>
          </p:cNvSpPr>
          <p:nvPr>
            <p:ph type="body" idx="1"/>
          </p:nvPr>
        </p:nvSpPr>
        <p:spPr>
          <a:xfrm>
            <a:off x="457200" y="822325"/>
            <a:ext cx="8229600" cy="3082925"/>
          </a:xfrm>
          <a:noFill/>
        </p:spPr>
        <p:txBody>
          <a:bodyPr/>
          <a:lstStyle/>
          <a:p>
            <a:r>
              <a:rPr lang="en-US"/>
              <a:t>Stages of Development in Psychosexual Theory</a:t>
            </a:r>
          </a:p>
          <a:p>
            <a:pPr lvl="1"/>
            <a:r>
              <a:rPr lang="en-US"/>
              <a:t>Oral</a:t>
            </a:r>
          </a:p>
          <a:p>
            <a:pPr lvl="1"/>
            <a:r>
              <a:rPr lang="en-US"/>
              <a:t>Anal</a:t>
            </a:r>
          </a:p>
          <a:p>
            <a:pPr lvl="1"/>
            <a:r>
              <a:rPr lang="en-US"/>
              <a:t>Phallic</a:t>
            </a:r>
          </a:p>
          <a:p>
            <a:pPr lvl="1"/>
            <a:r>
              <a:rPr lang="en-US"/>
              <a:t>Latent</a:t>
            </a:r>
          </a:p>
          <a:p>
            <a:pPr lvl="1"/>
            <a:r>
              <a:rPr lang="en-US"/>
              <a:t>Genital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sz="2400"/>
              <a:t>Major Theories for Understanding Human Development</a:t>
            </a:r>
          </a:p>
        </p:txBody>
      </p:sp>
      <p:sp>
        <p:nvSpPr>
          <p:cNvPr id="145411" name="Rectangle 3"/>
          <p:cNvSpPr>
            <a:spLocks noGrp="1" noChangeArrowheads="1"/>
          </p:cNvSpPr>
          <p:nvPr>
            <p:ph type="body" idx="1"/>
          </p:nvPr>
        </p:nvSpPr>
        <p:spPr>
          <a:xfrm>
            <a:off x="457200" y="822325"/>
            <a:ext cx="8229600" cy="2847975"/>
          </a:xfrm>
        </p:spPr>
        <p:txBody>
          <a:bodyPr/>
          <a:lstStyle/>
          <a:p>
            <a:r>
              <a:rPr lang="en-US"/>
              <a:t>Cognitive Developmental Theories</a:t>
            </a:r>
          </a:p>
          <a:p>
            <a:pPr lvl="1"/>
            <a:r>
              <a:rPr lang="en-US"/>
              <a:t>Cognition is the process of organizing and making meaning of experience</a:t>
            </a:r>
          </a:p>
          <a:p>
            <a:pPr lvl="1"/>
            <a:r>
              <a:rPr lang="en-US"/>
              <a:t>Two Cognitive Developmental Theories</a:t>
            </a:r>
          </a:p>
          <a:p>
            <a:pPr lvl="2"/>
            <a:r>
              <a:rPr lang="en-US"/>
              <a:t>Piaget’s Cognitive Developmental Theory</a:t>
            </a:r>
          </a:p>
          <a:p>
            <a:pPr lvl="2"/>
            <a:r>
              <a:rPr lang="en-US"/>
              <a:t>Vygotsky’s Sociocultural Theory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p:nvPr>
        </p:nvSpPr>
        <p:spPr/>
        <p:txBody>
          <a:bodyPr/>
          <a:lstStyle/>
          <a:p>
            <a:r>
              <a:rPr lang="en-US" sz="2400"/>
              <a:t>Major Theories for Understanding Human Development</a:t>
            </a:r>
          </a:p>
        </p:txBody>
      </p:sp>
      <p:sp>
        <p:nvSpPr>
          <p:cNvPr id="107525" name="Rectangle 5"/>
          <p:cNvSpPr>
            <a:spLocks noGrp="1" noChangeArrowheads="1"/>
          </p:cNvSpPr>
          <p:nvPr>
            <p:ph type="body" idx="1"/>
          </p:nvPr>
        </p:nvSpPr>
        <p:spPr>
          <a:xfrm>
            <a:off x="457200" y="822325"/>
            <a:ext cx="8229600" cy="5473700"/>
          </a:xfrm>
          <a:noFill/>
        </p:spPr>
        <p:txBody>
          <a:bodyPr/>
          <a:lstStyle/>
          <a:p>
            <a:r>
              <a:rPr lang="en-US"/>
              <a:t>Basic Concepts of Piaget’s Cognitive Developmental Theories</a:t>
            </a:r>
          </a:p>
          <a:p>
            <a:pPr lvl="1"/>
            <a:r>
              <a:rPr lang="en-US"/>
              <a:t>Occurs in stages as children actively manipulate and explore the environment</a:t>
            </a:r>
          </a:p>
          <a:p>
            <a:pPr lvl="1"/>
            <a:r>
              <a:rPr lang="en-US"/>
              <a:t>Central to his theory is the biological concept of adaptation, which leads to equilibrium, or balance, between internal structures, and information children encounter in their everyday worlds</a:t>
            </a:r>
          </a:p>
          <a:p>
            <a:pPr lvl="1"/>
            <a:r>
              <a:rPr lang="en-US"/>
              <a:t>Scheme is a specific structure, or an organized way, of making sense of experience that changes with age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4"/>
          <p:cNvSpPr>
            <a:spLocks noGrp="1" noChangeArrowheads="1"/>
          </p:cNvSpPr>
          <p:nvPr>
            <p:ph type="title"/>
          </p:nvPr>
        </p:nvSpPr>
        <p:spPr/>
        <p:txBody>
          <a:bodyPr/>
          <a:lstStyle/>
          <a:p>
            <a:r>
              <a:rPr lang="en-US" sz="2400"/>
              <a:t>Major Theories for Understanding Human Development</a:t>
            </a:r>
          </a:p>
        </p:txBody>
      </p:sp>
      <p:sp>
        <p:nvSpPr>
          <p:cNvPr id="128005" name="Rectangle 5"/>
          <p:cNvSpPr>
            <a:spLocks noGrp="1" noChangeArrowheads="1"/>
          </p:cNvSpPr>
          <p:nvPr>
            <p:ph type="body" idx="1"/>
          </p:nvPr>
        </p:nvSpPr>
        <p:spPr>
          <a:xfrm>
            <a:off x="457200" y="822325"/>
            <a:ext cx="8229600" cy="5329238"/>
          </a:xfrm>
          <a:noFill/>
        </p:spPr>
        <p:txBody>
          <a:bodyPr/>
          <a:lstStyle/>
          <a:p>
            <a:r>
              <a:rPr lang="en-US"/>
              <a:t>Basic Concepts of Piaget’s Cognitive Developmental Theories (cont.)</a:t>
            </a:r>
          </a:p>
          <a:p>
            <a:pPr lvl="1"/>
            <a:r>
              <a:rPr lang="en-US"/>
              <a:t>Adaptation in Piaget’s theory </a:t>
            </a:r>
          </a:p>
          <a:p>
            <a:pPr lvl="2"/>
            <a:r>
              <a:rPr lang="en-US"/>
              <a:t>The process of building schemes through direct interaction with the environment occurs through 2 processes</a:t>
            </a:r>
          </a:p>
          <a:p>
            <a:pPr lvl="3"/>
            <a:r>
              <a:rPr lang="en-US"/>
              <a:t>Assimilation is the part of adaptation in which the external world is interpreted in terms of already existing schemes </a:t>
            </a:r>
          </a:p>
          <a:p>
            <a:pPr lvl="3"/>
            <a:r>
              <a:rPr lang="en-US"/>
              <a:t>Accommodation is the part of adaptation in which old schemes are created and new ones adjusted to produce a better fit with the environment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p:txBody>
          <a:bodyPr/>
          <a:lstStyle/>
          <a:p>
            <a:r>
              <a:rPr lang="en-US" sz="2400"/>
              <a:t>Major Theories for Understanding Human Development</a:t>
            </a:r>
          </a:p>
        </p:txBody>
      </p:sp>
      <p:sp>
        <p:nvSpPr>
          <p:cNvPr id="108549" name="Rectangle 5"/>
          <p:cNvSpPr>
            <a:spLocks noGrp="1" noChangeArrowheads="1"/>
          </p:cNvSpPr>
          <p:nvPr>
            <p:ph type="body" idx="1"/>
          </p:nvPr>
        </p:nvSpPr>
        <p:spPr>
          <a:xfrm>
            <a:off x="457200" y="822325"/>
            <a:ext cx="8229600" cy="5873750"/>
          </a:xfrm>
          <a:noFill/>
        </p:spPr>
        <p:txBody>
          <a:bodyPr/>
          <a:lstStyle/>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r>
              <a:rPr lang="en-US" sz="2000" b="1"/>
              <a:t>Figure 4.1</a:t>
            </a:r>
            <a:r>
              <a:rPr lang="en-US" sz="2000"/>
              <a:t> Adaptation = Assimilation + Accommodation</a:t>
            </a:r>
          </a:p>
        </p:txBody>
      </p:sp>
      <p:pic>
        <p:nvPicPr>
          <p:cNvPr id="108550" name="Picture 6" descr="Figure-04-01.jpg                                               00384D69Toasto                         BA94C69E:"/>
          <p:cNvPicPr>
            <a:picLocks noChangeAspect="1" noChangeArrowheads="1"/>
          </p:cNvPicPr>
          <p:nvPr/>
        </p:nvPicPr>
        <p:blipFill>
          <a:blip r:embed="rId2" cstate="print"/>
          <a:srcRect/>
          <a:stretch>
            <a:fillRect/>
          </a:stretch>
        </p:blipFill>
        <p:spPr bwMode="auto">
          <a:xfrm>
            <a:off x="152400" y="723900"/>
            <a:ext cx="8826500" cy="555307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Grp="1" noChangeArrowheads="1"/>
          </p:cNvSpPr>
          <p:nvPr>
            <p:ph type="title"/>
          </p:nvPr>
        </p:nvSpPr>
        <p:spPr/>
        <p:txBody>
          <a:bodyPr/>
          <a:lstStyle/>
          <a:p>
            <a:r>
              <a:rPr lang="en-US" sz="2400"/>
              <a:t>Major Theories for Understanding Human Development</a:t>
            </a:r>
          </a:p>
        </p:txBody>
      </p:sp>
      <p:sp>
        <p:nvSpPr>
          <p:cNvPr id="109573" name="Rectangle 5"/>
          <p:cNvSpPr>
            <a:spLocks noGrp="1" noChangeArrowheads="1"/>
          </p:cNvSpPr>
          <p:nvPr>
            <p:ph type="body" idx="1"/>
          </p:nvPr>
        </p:nvSpPr>
        <p:spPr>
          <a:xfrm>
            <a:off x="457200" y="822325"/>
            <a:ext cx="8229600" cy="5046663"/>
          </a:xfrm>
        </p:spPr>
        <p:txBody>
          <a:bodyPr/>
          <a:lstStyle/>
          <a:p>
            <a:r>
              <a:rPr lang="en-US"/>
              <a:t>Piaget Developed Four Stages of Cognitive Development</a:t>
            </a:r>
          </a:p>
          <a:p>
            <a:pPr lvl="1"/>
            <a:r>
              <a:rPr lang="en-US"/>
              <a:t>Sensorimotor Stage - an infant uses his senses and movements to explore the world (0-18 months)</a:t>
            </a:r>
          </a:p>
          <a:p>
            <a:pPr lvl="1"/>
            <a:r>
              <a:rPr lang="en-US"/>
              <a:t>Preoperational Stage - the preschooler uses symbolic but illogical thought and play (18 months to 6 years)</a:t>
            </a:r>
          </a:p>
          <a:p>
            <a:pPr lvl="1"/>
            <a:r>
              <a:rPr lang="en-US"/>
              <a:t>Concrete Operational Stage - school-age children use more organized reasoning (7-11 years)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z="2400"/>
              <a:t>Major Theories for Understanding Human Development</a:t>
            </a:r>
          </a:p>
        </p:txBody>
      </p:sp>
      <p:sp>
        <p:nvSpPr>
          <p:cNvPr id="146435" name="Rectangle 3"/>
          <p:cNvSpPr>
            <a:spLocks noGrp="1" noChangeArrowheads="1"/>
          </p:cNvSpPr>
          <p:nvPr>
            <p:ph type="body" idx="1"/>
          </p:nvPr>
        </p:nvSpPr>
        <p:spPr>
          <a:xfrm>
            <a:off x="457200" y="822325"/>
            <a:ext cx="8229600" cy="2312988"/>
          </a:xfrm>
        </p:spPr>
        <p:txBody>
          <a:bodyPr/>
          <a:lstStyle/>
          <a:p>
            <a:r>
              <a:rPr lang="en-US"/>
              <a:t>Piaget Developed Four Stages of Cognitive Development (cont.)</a:t>
            </a:r>
          </a:p>
          <a:p>
            <a:pPr lvl="1"/>
            <a:r>
              <a:rPr lang="en-US"/>
              <a:t>Formal Operational Stage - thought is used by adolescents and adults and is represented by abstract logical thought (11 years 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title"/>
          </p:nvPr>
        </p:nvSpPr>
        <p:spPr/>
        <p:txBody>
          <a:bodyPr/>
          <a:lstStyle/>
          <a:p>
            <a:r>
              <a:rPr lang="en-US" sz="2400"/>
              <a:t>Major Theories for Understanding Human Development</a:t>
            </a:r>
          </a:p>
        </p:txBody>
      </p:sp>
      <p:sp>
        <p:nvSpPr>
          <p:cNvPr id="110597" name="Rectangle 5"/>
          <p:cNvSpPr>
            <a:spLocks noGrp="1" noChangeArrowheads="1"/>
          </p:cNvSpPr>
          <p:nvPr>
            <p:ph type="body" idx="1"/>
          </p:nvPr>
        </p:nvSpPr>
        <p:spPr>
          <a:xfrm>
            <a:off x="457200" y="822325"/>
            <a:ext cx="8229600" cy="5473700"/>
          </a:xfrm>
          <a:noFill/>
        </p:spPr>
        <p:txBody>
          <a:bodyPr/>
          <a:lstStyle/>
          <a:p>
            <a:r>
              <a:rPr lang="en-US"/>
              <a:t>Vygotsky’s Sociocultural Theory </a:t>
            </a:r>
          </a:p>
          <a:p>
            <a:pPr lvl="1"/>
            <a:r>
              <a:rPr lang="en-US"/>
              <a:t>Vygotsky is referred to as a contextualist, because he argued that human development can only be understood within a social framework</a:t>
            </a:r>
          </a:p>
          <a:p>
            <a:pPr lvl="1"/>
            <a:r>
              <a:rPr lang="en-US"/>
              <a:t>Focuses on how culture or culturally specific practices are transmitted from one generation to the next </a:t>
            </a:r>
          </a:p>
          <a:p>
            <a:pPr lvl="1"/>
            <a:r>
              <a:rPr lang="en-US"/>
              <a:t>He viewed cognitive development as a socially mediated process in which children benefit from parental and peer support to accomplish new things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Rectangle 4"/>
          <p:cNvSpPr>
            <a:spLocks noGrp="1" noChangeArrowheads="1"/>
          </p:cNvSpPr>
          <p:nvPr>
            <p:ph type="title"/>
          </p:nvPr>
        </p:nvSpPr>
        <p:spPr/>
        <p:txBody>
          <a:bodyPr/>
          <a:lstStyle/>
          <a:p>
            <a:r>
              <a:rPr lang="en-US" sz="2400"/>
              <a:t>Major Theories for Understanding Human Development</a:t>
            </a:r>
          </a:p>
        </p:txBody>
      </p:sp>
      <p:sp>
        <p:nvSpPr>
          <p:cNvPr id="129029" name="Rectangle 5"/>
          <p:cNvSpPr>
            <a:spLocks noGrp="1" noChangeArrowheads="1"/>
          </p:cNvSpPr>
          <p:nvPr>
            <p:ph type="body" idx="1"/>
          </p:nvPr>
        </p:nvSpPr>
        <p:spPr>
          <a:xfrm>
            <a:off x="457200" y="822325"/>
            <a:ext cx="8229600" cy="3252788"/>
          </a:xfrm>
          <a:noFill/>
        </p:spPr>
        <p:txBody>
          <a:bodyPr/>
          <a:lstStyle/>
          <a:p>
            <a:r>
              <a:rPr lang="en-US"/>
              <a:t>Vygotsky’s Sociocultural Theory (cont.)</a:t>
            </a:r>
          </a:p>
          <a:p>
            <a:pPr lvl="1"/>
            <a:r>
              <a:rPr lang="en-US"/>
              <a:t>Vygotsky believed that all higher cognitive processes develop out of social interaction</a:t>
            </a:r>
          </a:p>
          <a:p>
            <a:pPr lvl="1"/>
            <a:r>
              <a:rPr lang="en-US"/>
              <a:t>Zone of proximal development refers to a range of tasks that the child cannot yet handle alone but can accomplish with the help of adults and more skilled peers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ChangeArrowheads="1"/>
          </p:cNvSpPr>
          <p:nvPr>
            <p:ph type="title"/>
          </p:nvPr>
        </p:nvSpPr>
        <p:spPr/>
        <p:txBody>
          <a:bodyPr/>
          <a:lstStyle/>
          <a:p>
            <a:r>
              <a:rPr lang="en-US" sz="2400"/>
              <a:t>Major Theories for Understanding Human Development</a:t>
            </a:r>
          </a:p>
        </p:txBody>
      </p:sp>
      <p:sp>
        <p:nvSpPr>
          <p:cNvPr id="99333" name="Rectangle 5"/>
          <p:cNvSpPr>
            <a:spLocks noGrp="1" noChangeArrowheads="1"/>
          </p:cNvSpPr>
          <p:nvPr>
            <p:ph type="body" idx="1"/>
          </p:nvPr>
        </p:nvSpPr>
        <p:spPr>
          <a:xfrm>
            <a:off x="457200" y="822325"/>
            <a:ext cx="8229600" cy="5473700"/>
          </a:xfrm>
          <a:noFill/>
        </p:spPr>
        <p:txBody>
          <a:bodyPr/>
          <a:lstStyle/>
          <a:p>
            <a:r>
              <a:rPr lang="en-US"/>
              <a:t>Chapter Objectives</a:t>
            </a:r>
          </a:p>
          <a:p>
            <a:pPr lvl="1"/>
            <a:r>
              <a:rPr lang="en-US"/>
              <a:t>To review the basic concepts of seven major theories that have guided research in the study of human development. These theories include: evolutionary theory, psychosexual theory, cognitive developmental theory, theories of learning, cultural theory, social role theory, and systems theory</a:t>
            </a:r>
          </a:p>
          <a:p>
            <a:pPr lvl="1"/>
            <a:r>
              <a:rPr lang="en-US"/>
              <a:t>To examine the implications of each theory for the study of human development</a:t>
            </a:r>
          </a:p>
          <a:p>
            <a:pPr lvl="1"/>
            <a:r>
              <a:rPr lang="en-US"/>
              <a:t>To clarify the links between each theory and psychosocial theory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title"/>
          </p:nvPr>
        </p:nvSpPr>
        <p:spPr/>
        <p:txBody>
          <a:bodyPr/>
          <a:lstStyle/>
          <a:p>
            <a:r>
              <a:rPr lang="en-US" sz="2400"/>
              <a:t>Major Theories for Understanding Human Development</a:t>
            </a:r>
          </a:p>
        </p:txBody>
      </p:sp>
      <p:sp>
        <p:nvSpPr>
          <p:cNvPr id="111621" name="Rectangle 5"/>
          <p:cNvSpPr>
            <a:spLocks noGrp="1" noChangeArrowheads="1"/>
          </p:cNvSpPr>
          <p:nvPr>
            <p:ph type="body" idx="1"/>
          </p:nvPr>
        </p:nvSpPr>
        <p:spPr>
          <a:xfrm>
            <a:off x="457200" y="822325"/>
            <a:ext cx="8229600" cy="2570163"/>
          </a:xfrm>
          <a:noFill/>
        </p:spPr>
        <p:txBody>
          <a:bodyPr/>
          <a:lstStyle/>
          <a:p>
            <a:r>
              <a:rPr lang="en-US"/>
              <a:t>Theories of Learning</a:t>
            </a:r>
          </a:p>
          <a:p>
            <a:pPr lvl="1"/>
            <a:r>
              <a:rPr lang="en-US"/>
              <a:t>Classical Conditioning</a:t>
            </a:r>
          </a:p>
          <a:p>
            <a:pPr lvl="1"/>
            <a:r>
              <a:rPr lang="en-US"/>
              <a:t>Operant Conditioning</a:t>
            </a:r>
          </a:p>
          <a:p>
            <a:pPr lvl="1"/>
            <a:r>
              <a:rPr lang="en-US"/>
              <a:t>Social Learning Theory</a:t>
            </a:r>
          </a:p>
          <a:p>
            <a:pPr lvl="1"/>
            <a:r>
              <a:rPr lang="en-US"/>
              <a:t>Cognitive Behaviorism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title"/>
          </p:nvPr>
        </p:nvSpPr>
        <p:spPr/>
        <p:txBody>
          <a:bodyPr/>
          <a:lstStyle/>
          <a:p>
            <a:r>
              <a:rPr lang="en-US" sz="2400"/>
              <a:t>Major Theories for Understanding Human Development</a:t>
            </a:r>
          </a:p>
        </p:txBody>
      </p:sp>
      <p:sp>
        <p:nvSpPr>
          <p:cNvPr id="112645" name="Rectangle 5"/>
          <p:cNvSpPr>
            <a:spLocks noGrp="1" noChangeArrowheads="1"/>
          </p:cNvSpPr>
          <p:nvPr>
            <p:ph type="body" idx="1"/>
          </p:nvPr>
        </p:nvSpPr>
        <p:spPr>
          <a:xfrm>
            <a:off x="457200" y="822325"/>
            <a:ext cx="8229600" cy="3679825"/>
          </a:xfrm>
          <a:noFill/>
        </p:spPr>
        <p:txBody>
          <a:bodyPr/>
          <a:lstStyle/>
          <a:p>
            <a:r>
              <a:rPr lang="en-US"/>
              <a:t>Classical Conditioning</a:t>
            </a:r>
          </a:p>
          <a:p>
            <a:pPr lvl="1"/>
            <a:r>
              <a:rPr lang="en-US"/>
              <a:t>Ivan Pavlov was interested in animal learning and from studies with dogs, found the classical conditioning paradigm</a:t>
            </a:r>
          </a:p>
          <a:p>
            <a:pPr lvl="1"/>
            <a:r>
              <a:rPr lang="en-US"/>
              <a:t>Classical conditioning can be defined as a form of learning that involves associating a neutral stimulus that leads to a reflexive example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p:txBody>
          <a:bodyPr/>
          <a:lstStyle/>
          <a:p>
            <a:r>
              <a:rPr lang="en-US" sz="2400"/>
              <a:t>Major Theories for Understanding Human Development</a:t>
            </a:r>
          </a:p>
        </p:txBody>
      </p:sp>
      <p:sp>
        <p:nvSpPr>
          <p:cNvPr id="113669" name="Rectangle 5"/>
          <p:cNvSpPr>
            <a:spLocks noGrp="1" noChangeArrowheads="1"/>
          </p:cNvSpPr>
          <p:nvPr>
            <p:ph type="body" idx="1"/>
          </p:nvPr>
        </p:nvSpPr>
        <p:spPr>
          <a:xfrm>
            <a:off x="457200" y="822325"/>
            <a:ext cx="8229600" cy="5873750"/>
          </a:xfrm>
        </p:spPr>
        <p:txBody>
          <a:bodyPr/>
          <a:lstStyle/>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r>
              <a:rPr lang="en-US" sz="2000" b="1"/>
              <a:t>Figure 4.2</a:t>
            </a:r>
            <a:r>
              <a:rPr lang="en-US" sz="2000"/>
              <a:t> Classical Conditioning</a:t>
            </a:r>
          </a:p>
        </p:txBody>
      </p:sp>
      <p:pic>
        <p:nvPicPr>
          <p:cNvPr id="113670" name="Picture 6" descr="Figure-04-02.jpg                                               00384D69Toasto                         BA94C69E:"/>
          <p:cNvPicPr>
            <a:picLocks noChangeAspect="1" noChangeArrowheads="1"/>
          </p:cNvPicPr>
          <p:nvPr/>
        </p:nvPicPr>
        <p:blipFill>
          <a:blip r:embed="rId3" cstate="print"/>
          <a:srcRect/>
          <a:stretch>
            <a:fillRect/>
          </a:stretch>
        </p:blipFill>
        <p:spPr bwMode="auto">
          <a:xfrm>
            <a:off x="2986088" y="660400"/>
            <a:ext cx="3163887" cy="57023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title"/>
          </p:nvPr>
        </p:nvSpPr>
        <p:spPr/>
        <p:txBody>
          <a:bodyPr/>
          <a:lstStyle/>
          <a:p>
            <a:r>
              <a:rPr lang="en-US" sz="2400"/>
              <a:t>Major Theories for Understanding Human Development</a:t>
            </a:r>
          </a:p>
        </p:txBody>
      </p:sp>
      <p:sp>
        <p:nvSpPr>
          <p:cNvPr id="114693" name="Rectangle 5"/>
          <p:cNvSpPr>
            <a:spLocks noGrp="1" noChangeArrowheads="1"/>
          </p:cNvSpPr>
          <p:nvPr>
            <p:ph type="body" idx="1"/>
          </p:nvPr>
        </p:nvSpPr>
        <p:spPr>
          <a:xfrm>
            <a:off x="457200" y="822325"/>
            <a:ext cx="8229600" cy="4090988"/>
          </a:xfrm>
          <a:noFill/>
        </p:spPr>
        <p:txBody>
          <a:bodyPr/>
          <a:lstStyle/>
          <a:p>
            <a:r>
              <a:rPr lang="en-US"/>
              <a:t>Operant Conditioning</a:t>
            </a:r>
          </a:p>
          <a:p>
            <a:pPr lvl="1"/>
            <a:r>
              <a:rPr lang="en-US"/>
              <a:t>Developed by B. F. Skinner</a:t>
            </a:r>
          </a:p>
          <a:p>
            <a:pPr lvl="1"/>
            <a:r>
              <a:rPr lang="en-US"/>
              <a:t>Emphasizes the role of repetition and the consequences of behavior in learning</a:t>
            </a:r>
          </a:p>
          <a:p>
            <a:pPr lvl="1"/>
            <a:r>
              <a:rPr lang="en-US"/>
              <a:t>There are 2 types of reinforcers:</a:t>
            </a:r>
          </a:p>
          <a:p>
            <a:pPr lvl="2"/>
            <a:r>
              <a:rPr lang="en-US"/>
              <a:t>Positive reinforcers: increase the rate of a response (i.e., food)</a:t>
            </a:r>
          </a:p>
          <a:p>
            <a:pPr lvl="2"/>
            <a:r>
              <a:rPr lang="en-US"/>
              <a:t>Negative reinforcers: increase the rate of a response when removed (i.e., shock)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Grp="1" noChangeArrowheads="1"/>
          </p:cNvSpPr>
          <p:nvPr>
            <p:ph type="title"/>
          </p:nvPr>
        </p:nvSpPr>
        <p:spPr/>
        <p:txBody>
          <a:bodyPr/>
          <a:lstStyle/>
          <a:p>
            <a:r>
              <a:rPr lang="en-US" sz="2400"/>
              <a:t>Major Theories for Understanding Human Development</a:t>
            </a:r>
          </a:p>
        </p:txBody>
      </p:sp>
      <p:sp>
        <p:nvSpPr>
          <p:cNvPr id="115717" name="Rectangle 5"/>
          <p:cNvSpPr>
            <a:spLocks noGrp="1" noChangeArrowheads="1"/>
          </p:cNvSpPr>
          <p:nvPr>
            <p:ph type="body" idx="1"/>
          </p:nvPr>
        </p:nvSpPr>
        <p:spPr>
          <a:xfrm>
            <a:off x="457200" y="822325"/>
            <a:ext cx="8229600" cy="5046663"/>
          </a:xfrm>
          <a:noFill/>
        </p:spPr>
        <p:txBody>
          <a:bodyPr/>
          <a:lstStyle/>
          <a:p>
            <a:r>
              <a:rPr lang="en-US"/>
              <a:t>Operant Conditioning (cont.)</a:t>
            </a:r>
          </a:p>
          <a:p>
            <a:pPr lvl="1"/>
            <a:r>
              <a:rPr lang="en-US"/>
              <a:t>Shaping is the gradual building up an operant behavior by reinforcing successive approximations and is used to convert existing simple behaviors into more complex patterns of behavior</a:t>
            </a:r>
          </a:p>
          <a:p>
            <a:pPr lvl="1"/>
            <a:r>
              <a:rPr lang="en-US"/>
              <a:t>Schedule of Reinforcement: the frequency and regularity with which reinforcements are given</a:t>
            </a:r>
          </a:p>
          <a:p>
            <a:pPr lvl="1"/>
            <a:r>
              <a:rPr lang="en-US"/>
              <a:t>Continuous: reinforcement is given every learning trial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sz="2400"/>
              <a:t>Major Theories for Understanding Human Development</a:t>
            </a:r>
          </a:p>
        </p:txBody>
      </p:sp>
      <p:sp>
        <p:nvSpPr>
          <p:cNvPr id="142339" name="Rectangle 3"/>
          <p:cNvSpPr>
            <a:spLocks noGrp="1" noChangeArrowheads="1"/>
          </p:cNvSpPr>
          <p:nvPr>
            <p:ph type="body" idx="1"/>
          </p:nvPr>
        </p:nvSpPr>
        <p:spPr>
          <a:xfrm>
            <a:off x="457200" y="822325"/>
            <a:ext cx="8229600" cy="3765550"/>
          </a:xfrm>
          <a:noFill/>
        </p:spPr>
        <p:txBody>
          <a:bodyPr/>
          <a:lstStyle/>
          <a:p>
            <a:r>
              <a:rPr lang="en-US"/>
              <a:t>Operant Conditioning (cont.)</a:t>
            </a:r>
          </a:p>
          <a:p>
            <a:pPr lvl="1"/>
            <a:r>
              <a:rPr lang="en-US"/>
              <a:t>Intermittent: vary time or number of trials between every reinforcement </a:t>
            </a:r>
          </a:p>
          <a:p>
            <a:pPr lvl="1"/>
            <a:r>
              <a:rPr lang="en-US"/>
              <a:t>Extinction: a process in which an expected reinforcement no longer occurs following the behavior</a:t>
            </a:r>
          </a:p>
          <a:p>
            <a:pPr lvl="1"/>
            <a:r>
              <a:rPr lang="en-US"/>
              <a:t>Punishment: a noxious stimulus that follows an undesirable behavior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Grp="1" noChangeArrowheads="1"/>
          </p:cNvSpPr>
          <p:nvPr>
            <p:ph type="title"/>
          </p:nvPr>
        </p:nvSpPr>
        <p:spPr/>
        <p:txBody>
          <a:bodyPr/>
          <a:lstStyle/>
          <a:p>
            <a:r>
              <a:rPr lang="en-US" sz="2400"/>
              <a:t>Major Theories for Understanding Human Development</a:t>
            </a:r>
          </a:p>
        </p:txBody>
      </p:sp>
      <p:sp>
        <p:nvSpPr>
          <p:cNvPr id="116741" name="Rectangle 5"/>
          <p:cNvSpPr>
            <a:spLocks noGrp="1" noChangeArrowheads="1"/>
          </p:cNvSpPr>
          <p:nvPr>
            <p:ph type="body" idx="1"/>
          </p:nvPr>
        </p:nvSpPr>
        <p:spPr>
          <a:xfrm>
            <a:off x="457200" y="822325"/>
            <a:ext cx="8229600" cy="4960938"/>
          </a:xfrm>
          <a:noFill/>
        </p:spPr>
        <p:txBody>
          <a:bodyPr/>
          <a:lstStyle/>
          <a:p>
            <a:r>
              <a:rPr lang="en-US"/>
              <a:t>Social Learning Theory </a:t>
            </a:r>
          </a:p>
          <a:p>
            <a:pPr lvl="1"/>
            <a:r>
              <a:rPr lang="en-US"/>
              <a:t>Albert Bandura promoted social learning theory, which emphasizes learning in a social context and the role of modeling as a shaping factor for development</a:t>
            </a:r>
          </a:p>
          <a:p>
            <a:pPr lvl="1"/>
            <a:r>
              <a:rPr lang="en-US"/>
              <a:t>Bandura has shown that both children’s ability to listen and remember as well as their understanding of abstract general rules from complex sets of observed behavior affects their imitation and learning, vicarious reinforcement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sz="2400"/>
              <a:t>Major Theories for Understanding Human Development</a:t>
            </a:r>
          </a:p>
        </p:txBody>
      </p:sp>
      <p:sp>
        <p:nvSpPr>
          <p:cNvPr id="138243" name="Rectangle 3"/>
          <p:cNvSpPr>
            <a:spLocks noGrp="1" noChangeArrowheads="1"/>
          </p:cNvSpPr>
          <p:nvPr>
            <p:ph type="body" idx="1"/>
          </p:nvPr>
        </p:nvSpPr>
        <p:spPr>
          <a:xfrm>
            <a:off x="457200" y="822325"/>
            <a:ext cx="8229600" cy="3252788"/>
          </a:xfrm>
          <a:noFill/>
        </p:spPr>
        <p:txBody>
          <a:bodyPr/>
          <a:lstStyle/>
          <a:p>
            <a:r>
              <a:rPr lang="en-US"/>
              <a:t>Social Learning Theory (cont.) </a:t>
            </a:r>
          </a:p>
          <a:p>
            <a:pPr lvl="1"/>
            <a:r>
              <a:rPr lang="en-US"/>
              <a:t>The most recent revision of Bandura’s theory places a strong emphasis on what he calls social cognition rather than a social learning approach </a:t>
            </a:r>
          </a:p>
          <a:p>
            <a:pPr lvl="1"/>
            <a:r>
              <a:rPr lang="en-US"/>
              <a:t>Efficacy is the culmination of this learning process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Grp="1" noChangeArrowheads="1"/>
          </p:cNvSpPr>
          <p:nvPr>
            <p:ph type="title"/>
          </p:nvPr>
        </p:nvSpPr>
        <p:spPr/>
        <p:txBody>
          <a:bodyPr/>
          <a:lstStyle/>
          <a:p>
            <a:r>
              <a:rPr lang="en-US" sz="2400"/>
              <a:t>Major Theories for Understanding Human Development</a:t>
            </a:r>
          </a:p>
        </p:txBody>
      </p:sp>
      <p:sp>
        <p:nvSpPr>
          <p:cNvPr id="117765" name="Rectangle 5"/>
          <p:cNvSpPr>
            <a:spLocks noGrp="1" noChangeArrowheads="1"/>
          </p:cNvSpPr>
          <p:nvPr>
            <p:ph type="body" idx="1"/>
          </p:nvPr>
        </p:nvSpPr>
        <p:spPr>
          <a:xfrm>
            <a:off x="457200" y="822325"/>
            <a:ext cx="8229600" cy="5473700"/>
          </a:xfrm>
          <a:noFill/>
        </p:spPr>
        <p:txBody>
          <a:bodyPr/>
          <a:lstStyle/>
          <a:p>
            <a:r>
              <a:rPr lang="en-US"/>
              <a:t>Cognitive Behaviorism</a:t>
            </a:r>
          </a:p>
          <a:p>
            <a:pPr lvl="1"/>
            <a:r>
              <a:rPr lang="en-US"/>
              <a:t>A criticism of operant conditioning and classical conditioning is that they do not describe and explain what happens in a learner’s mind</a:t>
            </a:r>
          </a:p>
          <a:p>
            <a:pPr lvl="1"/>
            <a:r>
              <a:rPr lang="en-US"/>
              <a:t>Edward Tolman said that the learner develops a cognitive map or an internal mental representation of the learning environment</a:t>
            </a:r>
          </a:p>
          <a:p>
            <a:pPr lvl="1"/>
            <a:r>
              <a:rPr lang="en-US"/>
              <a:t>Map includes expectations about the reward system in operation, the existing spatial relationships, and the behaviors accorded highest priority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Grp="1" noChangeArrowheads="1"/>
          </p:cNvSpPr>
          <p:nvPr>
            <p:ph type="title"/>
          </p:nvPr>
        </p:nvSpPr>
        <p:spPr/>
        <p:txBody>
          <a:bodyPr/>
          <a:lstStyle/>
          <a:p>
            <a:r>
              <a:rPr lang="en-US" sz="2400"/>
              <a:t>Major Theories for Understanding Human Development</a:t>
            </a:r>
          </a:p>
        </p:txBody>
      </p:sp>
      <p:sp>
        <p:nvSpPr>
          <p:cNvPr id="118789" name="Rectangle 5"/>
          <p:cNvSpPr>
            <a:spLocks noGrp="1" noChangeArrowheads="1"/>
          </p:cNvSpPr>
          <p:nvPr>
            <p:ph type="body" idx="1"/>
          </p:nvPr>
        </p:nvSpPr>
        <p:spPr>
          <a:xfrm>
            <a:off x="457200" y="822325"/>
            <a:ext cx="8229600" cy="5046663"/>
          </a:xfrm>
          <a:noFill/>
        </p:spPr>
        <p:txBody>
          <a:bodyPr/>
          <a:lstStyle/>
          <a:p>
            <a:r>
              <a:rPr lang="en-US"/>
              <a:t>Six Cognitive Dimensions of Cognitive Behaviorism</a:t>
            </a:r>
          </a:p>
          <a:p>
            <a:pPr lvl="1"/>
            <a:r>
              <a:rPr lang="en-US"/>
              <a:t>Encodings: constructs the person has about the self, the situation, and others in the situation</a:t>
            </a:r>
          </a:p>
          <a:p>
            <a:pPr lvl="1"/>
            <a:r>
              <a:rPr lang="en-US"/>
              <a:t>Expectancies: cognitive assessment about one’s behavior, and the maintaining of events in one’s environment</a:t>
            </a:r>
          </a:p>
          <a:p>
            <a:pPr lvl="1"/>
            <a:r>
              <a:rPr lang="en-US"/>
              <a:t>Affects: feelings and emotional reactions, or physiological responses that are associated with the situation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p:txBody>
          <a:bodyPr/>
          <a:lstStyle/>
          <a:p>
            <a:r>
              <a:rPr lang="en-US" sz="2400"/>
              <a:t>Major Theories for Understanding Human Development</a:t>
            </a:r>
          </a:p>
        </p:txBody>
      </p:sp>
      <p:sp>
        <p:nvSpPr>
          <p:cNvPr id="100357" name="Rectangle 5"/>
          <p:cNvSpPr>
            <a:spLocks noGrp="1" noChangeArrowheads="1"/>
          </p:cNvSpPr>
          <p:nvPr>
            <p:ph type="body" idx="1"/>
          </p:nvPr>
        </p:nvSpPr>
        <p:spPr>
          <a:xfrm>
            <a:off x="457200" y="822325"/>
            <a:ext cx="8229600" cy="4106863"/>
          </a:xfrm>
          <a:noFill/>
        </p:spPr>
        <p:txBody>
          <a:bodyPr/>
          <a:lstStyle/>
          <a:p>
            <a:r>
              <a:rPr lang="en-US"/>
              <a:t>The Theory of Evolution</a:t>
            </a:r>
          </a:p>
          <a:p>
            <a:pPr lvl="1"/>
            <a:r>
              <a:rPr lang="en-US"/>
              <a:t>Darwin emphasized the adaptive value of behavior and physical characteristics to specific environments</a:t>
            </a:r>
          </a:p>
          <a:p>
            <a:pPr lvl="1"/>
            <a:r>
              <a:rPr lang="en-US"/>
              <a:t>Natural selection - certain species were selected by nature to survive in particular parts of the world because they had characteristics that fit with, or were adapted to, their surroundings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Grp="1" noChangeArrowheads="1"/>
          </p:cNvSpPr>
          <p:nvPr>
            <p:ph type="title"/>
          </p:nvPr>
        </p:nvSpPr>
        <p:spPr/>
        <p:txBody>
          <a:bodyPr/>
          <a:lstStyle/>
          <a:p>
            <a:r>
              <a:rPr lang="en-US" sz="2400"/>
              <a:t>Major Theories for Understanding Human Development</a:t>
            </a:r>
          </a:p>
        </p:txBody>
      </p:sp>
      <p:sp>
        <p:nvSpPr>
          <p:cNvPr id="130053" name="Rectangle 5"/>
          <p:cNvSpPr>
            <a:spLocks noGrp="1" noChangeArrowheads="1"/>
          </p:cNvSpPr>
          <p:nvPr>
            <p:ph type="body" idx="1"/>
          </p:nvPr>
        </p:nvSpPr>
        <p:spPr>
          <a:xfrm>
            <a:off x="457200" y="822325"/>
            <a:ext cx="8229600" cy="4619625"/>
          </a:xfrm>
          <a:noFill/>
        </p:spPr>
        <p:txBody>
          <a:bodyPr/>
          <a:lstStyle/>
          <a:p>
            <a:r>
              <a:rPr lang="en-US"/>
              <a:t>Six Cognitive Dimensions of Cognitive Behaviorism (cont.)</a:t>
            </a:r>
          </a:p>
          <a:p>
            <a:pPr lvl="1"/>
            <a:r>
              <a:rPr lang="en-US"/>
              <a:t>Goals and values: relative importance one places on the outcomes and situations</a:t>
            </a:r>
          </a:p>
          <a:p>
            <a:pPr lvl="1"/>
            <a:r>
              <a:rPr lang="en-US"/>
              <a:t>Cognitive competencies: knowledge, skills, and abilities</a:t>
            </a:r>
          </a:p>
          <a:p>
            <a:pPr lvl="1"/>
            <a:r>
              <a:rPr lang="en-US"/>
              <a:t>Self-regulatory plans: strategies for achieving one’s goals, including techniques for managing internal emotional states, creating a plan, and setting the plan into action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Grp="1" noChangeArrowheads="1"/>
          </p:cNvSpPr>
          <p:nvPr>
            <p:ph type="title"/>
          </p:nvPr>
        </p:nvSpPr>
        <p:spPr/>
        <p:txBody>
          <a:bodyPr/>
          <a:lstStyle/>
          <a:p>
            <a:r>
              <a:rPr lang="en-US" sz="2400"/>
              <a:t>Major Theories for Understanding Human Development</a:t>
            </a:r>
          </a:p>
        </p:txBody>
      </p:sp>
      <p:sp>
        <p:nvSpPr>
          <p:cNvPr id="119813" name="Rectangle 5"/>
          <p:cNvSpPr>
            <a:spLocks noGrp="1" noChangeArrowheads="1"/>
          </p:cNvSpPr>
          <p:nvPr>
            <p:ph type="body" idx="1"/>
          </p:nvPr>
        </p:nvSpPr>
        <p:spPr>
          <a:xfrm>
            <a:off x="457200" y="822325"/>
            <a:ext cx="8229600" cy="6000750"/>
          </a:xfrm>
          <a:noFill/>
        </p:spPr>
        <p:txBody>
          <a:bodyPr/>
          <a:lstStyle/>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a:p>
          <a:p>
            <a:pPr>
              <a:lnSpc>
                <a:spcPct val="90000"/>
              </a:lnSpc>
              <a:buFontTx/>
              <a:buNone/>
            </a:pPr>
            <a:endParaRPr lang="en-US" sz="2000" b="1"/>
          </a:p>
          <a:p>
            <a:pPr>
              <a:lnSpc>
                <a:spcPct val="90000"/>
              </a:lnSpc>
              <a:buFontTx/>
              <a:buNone/>
            </a:pPr>
            <a:endParaRPr lang="en-US" sz="2000" b="1"/>
          </a:p>
          <a:p>
            <a:pPr>
              <a:lnSpc>
                <a:spcPct val="90000"/>
              </a:lnSpc>
              <a:buFontTx/>
              <a:buNone/>
            </a:pPr>
            <a:r>
              <a:rPr lang="en-US" sz="2000" b="1"/>
              <a:t>Figure 4.3</a:t>
            </a:r>
            <a:r>
              <a:rPr lang="en-US" sz="2000"/>
              <a:t> The Six Cognitive and Affective Dimensions that Influence Behavior</a:t>
            </a:r>
          </a:p>
        </p:txBody>
      </p:sp>
      <p:pic>
        <p:nvPicPr>
          <p:cNvPr id="119814" name="Picture 6"/>
          <p:cNvPicPr>
            <a:picLocks noChangeAspect="1" noChangeArrowheads="1"/>
          </p:cNvPicPr>
          <p:nvPr/>
        </p:nvPicPr>
        <p:blipFill>
          <a:blip r:embed="rId2" cstate="print"/>
          <a:srcRect/>
          <a:stretch>
            <a:fillRect/>
          </a:stretch>
        </p:blipFill>
        <p:spPr bwMode="auto">
          <a:xfrm>
            <a:off x="2259013" y="685800"/>
            <a:ext cx="4675187" cy="54864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Grp="1" noChangeArrowheads="1"/>
          </p:cNvSpPr>
          <p:nvPr>
            <p:ph type="title"/>
          </p:nvPr>
        </p:nvSpPr>
        <p:spPr/>
        <p:txBody>
          <a:bodyPr/>
          <a:lstStyle/>
          <a:p>
            <a:r>
              <a:rPr lang="en-US" sz="2400"/>
              <a:t>Major Theories for Understanding Human Development</a:t>
            </a:r>
          </a:p>
        </p:txBody>
      </p:sp>
      <p:pic>
        <p:nvPicPr>
          <p:cNvPr id="120840" name="Picture 8" descr="Table-04-01.jpg                                                00384D69Toasto                         BA94C69E:"/>
          <p:cNvPicPr>
            <a:picLocks noChangeAspect="1" noChangeArrowheads="1"/>
          </p:cNvPicPr>
          <p:nvPr/>
        </p:nvPicPr>
        <p:blipFill>
          <a:blip r:embed="rId2" cstate="print"/>
          <a:srcRect/>
          <a:stretch>
            <a:fillRect/>
          </a:stretch>
        </p:blipFill>
        <p:spPr bwMode="auto">
          <a:xfrm>
            <a:off x="88900" y="2187575"/>
            <a:ext cx="8966200" cy="2994025"/>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Grp="1" noChangeArrowheads="1"/>
          </p:cNvSpPr>
          <p:nvPr>
            <p:ph type="title"/>
          </p:nvPr>
        </p:nvSpPr>
        <p:spPr/>
        <p:txBody>
          <a:bodyPr/>
          <a:lstStyle/>
          <a:p>
            <a:r>
              <a:rPr lang="en-US" sz="2400"/>
              <a:t>Major Theories for Understanding Human Development</a:t>
            </a:r>
          </a:p>
        </p:txBody>
      </p:sp>
      <p:sp>
        <p:nvSpPr>
          <p:cNvPr id="133125" name="Rectangle 5"/>
          <p:cNvSpPr>
            <a:spLocks noGrp="1" noChangeArrowheads="1"/>
          </p:cNvSpPr>
          <p:nvPr>
            <p:ph type="body" idx="1"/>
          </p:nvPr>
        </p:nvSpPr>
        <p:spPr>
          <a:xfrm>
            <a:off x="457200" y="822325"/>
            <a:ext cx="8229600" cy="5559425"/>
          </a:xfrm>
          <a:noFill/>
        </p:spPr>
        <p:txBody>
          <a:bodyPr/>
          <a:lstStyle/>
          <a:p>
            <a:r>
              <a:rPr lang="en-US"/>
              <a:t>Cultural Theory</a:t>
            </a:r>
          </a:p>
          <a:p>
            <a:pPr lvl="1"/>
            <a:r>
              <a:rPr lang="en-US"/>
              <a:t>Emphasizes the learned systems of meaning and patterns of behaviors that are shared by a group of people and transmitted from one direction to the next</a:t>
            </a:r>
          </a:p>
          <a:p>
            <a:pPr lvl="1"/>
            <a:r>
              <a:rPr lang="en-US"/>
              <a:t>Physical culture: objects, technologies, structures, tools, and other artifacts of culture</a:t>
            </a:r>
          </a:p>
          <a:p>
            <a:pPr lvl="1"/>
            <a:r>
              <a:rPr lang="en-US"/>
              <a:t>Social culture: norms, roles, beliefs, values, rites, etc.</a:t>
            </a:r>
          </a:p>
          <a:p>
            <a:pPr lvl="1"/>
            <a:r>
              <a:rPr lang="en-US"/>
              <a:t>Worldview: making meaning of the relationships, situations, and objects encountered in daily life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p:txBody>
          <a:bodyPr/>
          <a:lstStyle/>
          <a:p>
            <a:r>
              <a:rPr lang="en-US" sz="2400"/>
              <a:t>Major Theories for Understanding Human Development</a:t>
            </a:r>
          </a:p>
        </p:txBody>
      </p:sp>
      <p:sp>
        <p:nvSpPr>
          <p:cNvPr id="121861" name="Rectangle 5"/>
          <p:cNvSpPr>
            <a:spLocks noGrp="1" noChangeArrowheads="1"/>
          </p:cNvSpPr>
          <p:nvPr>
            <p:ph type="body" idx="1"/>
          </p:nvPr>
        </p:nvSpPr>
        <p:spPr>
          <a:xfrm>
            <a:off x="457200" y="822325"/>
            <a:ext cx="8229600" cy="4619625"/>
          </a:xfrm>
          <a:noFill/>
        </p:spPr>
        <p:txBody>
          <a:bodyPr/>
          <a:lstStyle/>
          <a:p>
            <a:r>
              <a:rPr lang="en-US"/>
              <a:t>Cultural Theory (cont.)</a:t>
            </a:r>
          </a:p>
          <a:p>
            <a:pPr lvl="1"/>
            <a:r>
              <a:rPr lang="en-US"/>
              <a:t>Cultural determinism: individual’s psychological experiences are shaped by the expectations, resources, and challenges posed by one specific cultural group</a:t>
            </a:r>
          </a:p>
          <a:p>
            <a:pPr lvl="1"/>
            <a:r>
              <a:rPr lang="en-US"/>
              <a:t>Enculturation: culture carriers teach, model, reward, punish, and use other symbolic strategies to transmit critical practices and values</a:t>
            </a:r>
          </a:p>
          <a:p>
            <a:pPr lvl="1"/>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Grp="1" noChangeArrowheads="1"/>
          </p:cNvSpPr>
          <p:nvPr>
            <p:ph type="title"/>
          </p:nvPr>
        </p:nvSpPr>
        <p:spPr/>
        <p:txBody>
          <a:bodyPr/>
          <a:lstStyle/>
          <a:p>
            <a:r>
              <a:rPr lang="en-US" sz="2400"/>
              <a:t>Major Theories for Understanding Human Development</a:t>
            </a:r>
          </a:p>
        </p:txBody>
      </p:sp>
      <p:sp>
        <p:nvSpPr>
          <p:cNvPr id="131077" name="Rectangle 5"/>
          <p:cNvSpPr>
            <a:spLocks noGrp="1" noChangeArrowheads="1"/>
          </p:cNvSpPr>
          <p:nvPr>
            <p:ph type="body" idx="1"/>
          </p:nvPr>
        </p:nvSpPr>
        <p:spPr>
          <a:xfrm>
            <a:off x="457200" y="822325"/>
            <a:ext cx="8229600" cy="5473700"/>
          </a:xfrm>
          <a:noFill/>
        </p:spPr>
        <p:txBody>
          <a:bodyPr/>
          <a:lstStyle/>
          <a:p>
            <a:r>
              <a:rPr lang="en-US"/>
              <a:t>Cultural Theory (cont.)</a:t>
            </a:r>
          </a:p>
          <a:p>
            <a:pPr lvl="1"/>
            <a:r>
              <a:rPr lang="en-US"/>
              <a:t>Continuity: when a child is given information and responsibilities that apply directly to his or her adult behavior</a:t>
            </a:r>
          </a:p>
          <a:p>
            <a:pPr lvl="1"/>
            <a:r>
              <a:rPr lang="en-US"/>
              <a:t>Discontinuity: found when a child is either barred from activities that are opened only to adults or forced to unlearn information or behaviors that are accepted in children but considered inappropriate for adults</a:t>
            </a:r>
          </a:p>
          <a:p>
            <a:pPr lvl="1"/>
            <a:r>
              <a:rPr lang="en-US"/>
              <a:t>Collectivism: refers to a worldview in which social behavior is guided largely by goals that are shared by a collective group of people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sz="2400"/>
              <a:t>Major Theories for Understanding Human Development</a:t>
            </a:r>
          </a:p>
        </p:txBody>
      </p:sp>
      <p:sp>
        <p:nvSpPr>
          <p:cNvPr id="139267" name="Rectangle 3"/>
          <p:cNvSpPr>
            <a:spLocks noGrp="1" noChangeArrowheads="1"/>
          </p:cNvSpPr>
          <p:nvPr>
            <p:ph type="body" idx="1"/>
          </p:nvPr>
        </p:nvSpPr>
        <p:spPr>
          <a:xfrm>
            <a:off x="457200" y="822325"/>
            <a:ext cx="8229600" cy="2740025"/>
          </a:xfrm>
          <a:noFill/>
        </p:spPr>
        <p:txBody>
          <a:bodyPr/>
          <a:lstStyle/>
          <a:p>
            <a:r>
              <a:rPr lang="en-US"/>
              <a:t>Cultural Theory (cont.)</a:t>
            </a:r>
          </a:p>
          <a:p>
            <a:pPr lvl="1"/>
            <a:r>
              <a:rPr lang="en-US"/>
              <a:t>Individualism: refers to a worldview in which social behavior is guided largely by personal goals, ambitions, and pleasures which may or may not coincide with the interests of the group</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5" name="Rectangle 5"/>
          <p:cNvSpPr>
            <a:spLocks noGrp="1" noChangeArrowheads="1"/>
          </p:cNvSpPr>
          <p:nvPr>
            <p:ph type="title"/>
          </p:nvPr>
        </p:nvSpPr>
        <p:spPr/>
        <p:txBody>
          <a:bodyPr/>
          <a:lstStyle/>
          <a:p>
            <a:r>
              <a:rPr lang="en-US" sz="2400"/>
              <a:t>Major Theories for Understanding Human Development</a:t>
            </a:r>
          </a:p>
        </p:txBody>
      </p:sp>
      <p:sp>
        <p:nvSpPr>
          <p:cNvPr id="122886" name="Rectangle 6"/>
          <p:cNvSpPr>
            <a:spLocks noGrp="1" noChangeArrowheads="1"/>
          </p:cNvSpPr>
          <p:nvPr>
            <p:ph type="body" idx="1"/>
          </p:nvPr>
        </p:nvSpPr>
        <p:spPr>
          <a:xfrm>
            <a:off x="457200" y="822325"/>
            <a:ext cx="8229600" cy="4870450"/>
          </a:xfrm>
          <a:noFill/>
        </p:spPr>
        <p:txBody>
          <a:bodyPr/>
          <a:lstStyle/>
          <a:p>
            <a:r>
              <a:rPr lang="en-US"/>
              <a:t>Social Role Theory</a:t>
            </a:r>
          </a:p>
          <a:p>
            <a:pPr lvl="1"/>
            <a:r>
              <a:rPr lang="en-US"/>
              <a:t>Social roles serve as a bridge between the individual and society and suggest that learning is organized around a key social function called roles</a:t>
            </a:r>
          </a:p>
          <a:p>
            <a:pPr lvl="1"/>
            <a:r>
              <a:rPr lang="en-US"/>
              <a:t>Three Elements of Concern</a:t>
            </a:r>
          </a:p>
          <a:p>
            <a:pPr lvl="2"/>
            <a:r>
              <a:rPr lang="en-US"/>
              <a:t>Role Enactment: patterned characteristics of social behavior</a:t>
            </a:r>
          </a:p>
          <a:p>
            <a:pPr lvl="2"/>
            <a:r>
              <a:rPr lang="en-US"/>
              <a:t>Social Roles: parts or identities a person assumes</a:t>
            </a:r>
          </a:p>
          <a:p>
            <a:pPr lvl="2"/>
            <a:r>
              <a:rPr lang="en-US"/>
              <a:t>Role Expectations: scripts or shared expectations for behavior that are linked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4"/>
          <p:cNvSpPr>
            <a:spLocks noGrp="1" noChangeArrowheads="1"/>
          </p:cNvSpPr>
          <p:nvPr>
            <p:ph type="title"/>
          </p:nvPr>
        </p:nvSpPr>
        <p:spPr/>
        <p:txBody>
          <a:bodyPr/>
          <a:lstStyle/>
          <a:p>
            <a:r>
              <a:rPr lang="en-US" sz="2400"/>
              <a:t>Major Theories for Understanding Human Development</a:t>
            </a:r>
          </a:p>
        </p:txBody>
      </p:sp>
      <p:sp>
        <p:nvSpPr>
          <p:cNvPr id="132101" name="Rectangle 5"/>
          <p:cNvSpPr>
            <a:spLocks noGrp="1" noChangeArrowheads="1"/>
          </p:cNvSpPr>
          <p:nvPr>
            <p:ph type="body" idx="1"/>
          </p:nvPr>
        </p:nvSpPr>
        <p:spPr>
          <a:xfrm>
            <a:off x="457200" y="822325"/>
            <a:ext cx="8229600" cy="3879850"/>
          </a:xfrm>
          <a:noFill/>
        </p:spPr>
        <p:txBody>
          <a:bodyPr/>
          <a:lstStyle/>
          <a:p>
            <a:r>
              <a:rPr lang="en-US"/>
              <a:t>Social Role Theory (cont.)</a:t>
            </a:r>
          </a:p>
          <a:p>
            <a:pPr lvl="1"/>
            <a:r>
              <a:rPr lang="en-US"/>
              <a:t>Four Dimensions of Social Roles Exist</a:t>
            </a:r>
          </a:p>
          <a:p>
            <a:pPr lvl="2"/>
            <a:r>
              <a:rPr lang="en-US"/>
              <a:t>Number of roles: increase in number, increase in cognitive advances</a:t>
            </a:r>
          </a:p>
          <a:p>
            <a:pPr lvl="2"/>
            <a:r>
              <a:rPr lang="en-US"/>
              <a:t>Intensity of involvement: increases involvement and increases emotional commitment</a:t>
            </a:r>
          </a:p>
          <a:p>
            <a:pPr lvl="2"/>
            <a:r>
              <a:rPr lang="en-US"/>
              <a:t>Amount of time the role demands: limits other role possibilities</a:t>
            </a:r>
          </a:p>
          <a:p>
            <a:pPr lvl="2"/>
            <a:r>
              <a:rPr lang="en-US"/>
              <a:t>Degree of structure: expectations about role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4"/>
          <p:cNvSpPr>
            <a:spLocks noGrp="1" noChangeArrowheads="1"/>
          </p:cNvSpPr>
          <p:nvPr>
            <p:ph type="title"/>
          </p:nvPr>
        </p:nvSpPr>
        <p:spPr/>
        <p:txBody>
          <a:bodyPr/>
          <a:lstStyle/>
          <a:p>
            <a:r>
              <a:rPr lang="en-US" sz="2400"/>
              <a:t>Major Theories for Understanding Human Development</a:t>
            </a:r>
          </a:p>
        </p:txBody>
      </p:sp>
      <p:sp>
        <p:nvSpPr>
          <p:cNvPr id="134149" name="Rectangle 5"/>
          <p:cNvSpPr>
            <a:spLocks noGrp="1" noChangeArrowheads="1"/>
          </p:cNvSpPr>
          <p:nvPr>
            <p:ph type="body" idx="1"/>
          </p:nvPr>
        </p:nvSpPr>
        <p:spPr>
          <a:xfrm>
            <a:off x="457200" y="822325"/>
            <a:ext cx="8229600" cy="4192588"/>
          </a:xfrm>
        </p:spPr>
        <p:txBody>
          <a:bodyPr/>
          <a:lstStyle/>
          <a:p>
            <a:r>
              <a:rPr lang="en-US"/>
              <a:t>Systems Theory</a:t>
            </a:r>
          </a:p>
          <a:p>
            <a:pPr lvl="1"/>
            <a:r>
              <a:rPr lang="en-US"/>
              <a:t>Attempts to describe and account for the characteristics of systems and the relationships among component parts comprised within the system</a:t>
            </a:r>
          </a:p>
          <a:p>
            <a:pPr lvl="1"/>
            <a:r>
              <a:rPr lang="en-US"/>
              <a:t>Whole is more than the sum of its parts</a:t>
            </a:r>
          </a:p>
          <a:p>
            <a:pPr lvl="1"/>
            <a:r>
              <a:rPr lang="en-US"/>
              <a:t>Open system: structures that maintain their organization even though their parts constantly change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p:txBody>
          <a:bodyPr/>
          <a:lstStyle/>
          <a:p>
            <a:r>
              <a:rPr lang="en-US" sz="2400"/>
              <a:t>Major Theories for Understanding Human Development</a:t>
            </a:r>
          </a:p>
        </p:txBody>
      </p:sp>
      <p:sp>
        <p:nvSpPr>
          <p:cNvPr id="126981" name="Rectangle 5"/>
          <p:cNvSpPr>
            <a:spLocks noGrp="1" noChangeArrowheads="1"/>
          </p:cNvSpPr>
          <p:nvPr>
            <p:ph type="body" idx="1"/>
          </p:nvPr>
        </p:nvSpPr>
        <p:spPr>
          <a:xfrm>
            <a:off x="457200" y="822325"/>
            <a:ext cx="8229600" cy="4567238"/>
          </a:xfrm>
          <a:noFill/>
        </p:spPr>
        <p:txBody>
          <a:bodyPr/>
          <a:lstStyle/>
          <a:p>
            <a:r>
              <a:rPr lang="en-US"/>
              <a:t>The Theory of Evolution (cont.)</a:t>
            </a:r>
          </a:p>
          <a:p>
            <a:pPr lvl="1"/>
            <a:r>
              <a:rPr lang="en-US"/>
              <a:t>Natural selection has 3 underlying characteristics:</a:t>
            </a:r>
          </a:p>
          <a:p>
            <a:pPr lvl="2"/>
            <a:r>
              <a:rPr lang="en-US"/>
              <a:t>Variation</a:t>
            </a:r>
          </a:p>
          <a:p>
            <a:pPr lvl="2"/>
            <a:r>
              <a:rPr lang="en-US"/>
              <a:t>Genetic inheritance</a:t>
            </a:r>
          </a:p>
          <a:p>
            <a:pPr lvl="2"/>
            <a:r>
              <a:rPr lang="en-US"/>
              <a:t>Selection</a:t>
            </a:r>
          </a:p>
          <a:p>
            <a:pPr lvl="1"/>
            <a:r>
              <a:rPr lang="en-US"/>
              <a:t>Fitness, or reproductive success: varies among members of a species and is the passage of genes form one generation to the next in individual organisms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10" name="Rectangle 6"/>
          <p:cNvSpPr>
            <a:spLocks noGrp="1" noChangeArrowheads="1"/>
          </p:cNvSpPr>
          <p:nvPr>
            <p:ph type="title"/>
          </p:nvPr>
        </p:nvSpPr>
        <p:spPr/>
        <p:txBody>
          <a:bodyPr/>
          <a:lstStyle/>
          <a:p>
            <a:r>
              <a:rPr lang="en-US" sz="2400"/>
              <a:t>Major Theories for Understanding Human Development</a:t>
            </a:r>
          </a:p>
        </p:txBody>
      </p:sp>
      <p:sp>
        <p:nvSpPr>
          <p:cNvPr id="123911" name="Rectangle 7"/>
          <p:cNvSpPr>
            <a:spLocks noGrp="1" noChangeArrowheads="1"/>
          </p:cNvSpPr>
          <p:nvPr>
            <p:ph type="body" idx="1"/>
          </p:nvPr>
        </p:nvSpPr>
        <p:spPr>
          <a:xfrm>
            <a:off x="457200" y="822325"/>
            <a:ext cx="8229600" cy="3679825"/>
          </a:xfrm>
          <a:noFill/>
        </p:spPr>
        <p:txBody>
          <a:bodyPr/>
          <a:lstStyle/>
          <a:p>
            <a:r>
              <a:rPr lang="en-US"/>
              <a:t>Systems Theory (cont.)</a:t>
            </a:r>
          </a:p>
          <a:p>
            <a:pPr lvl="1"/>
            <a:r>
              <a:rPr lang="en-US"/>
              <a:t>Adaptive self-regulation: systems change in the direction of adjusting to or incorporating more and more of the environment into themselves in order to prevent disorganization as a result of environmental fluctuations</a:t>
            </a:r>
          </a:p>
          <a:p>
            <a:pPr lvl="1"/>
            <a:r>
              <a:rPr lang="en-US"/>
              <a:t>Feedback mechanisms: to identify and respond to environmental changes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sz="2400"/>
              <a:t>Major Theories for Understanding Human Development</a:t>
            </a:r>
          </a:p>
        </p:txBody>
      </p:sp>
      <p:sp>
        <p:nvSpPr>
          <p:cNvPr id="144387" name="Rectangle 3"/>
          <p:cNvSpPr>
            <a:spLocks noGrp="1" noChangeArrowheads="1"/>
          </p:cNvSpPr>
          <p:nvPr>
            <p:ph type="body" idx="1"/>
          </p:nvPr>
        </p:nvSpPr>
        <p:spPr>
          <a:xfrm>
            <a:off x="457200" y="822325"/>
            <a:ext cx="8229600" cy="3167063"/>
          </a:xfrm>
          <a:noFill/>
        </p:spPr>
        <p:txBody>
          <a:bodyPr/>
          <a:lstStyle/>
          <a:p>
            <a:r>
              <a:rPr lang="en-US"/>
              <a:t>Systems Theory (cont.)</a:t>
            </a:r>
          </a:p>
          <a:p>
            <a:pPr lvl="1"/>
            <a:r>
              <a:rPr lang="en-US"/>
              <a:t>Adaptive self-organization: when confronted with new, or changing environmental conditions, systems revise the relationships among components, or create new, higher levels of organization that coordinate existing substructures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Grp="1" noChangeArrowheads="1"/>
          </p:cNvSpPr>
          <p:nvPr>
            <p:ph type="title"/>
          </p:nvPr>
        </p:nvSpPr>
        <p:spPr/>
        <p:txBody>
          <a:bodyPr/>
          <a:lstStyle/>
          <a:p>
            <a:r>
              <a:rPr lang="en-US" sz="2400"/>
              <a:t>Major Theories for Understanding Human Development</a:t>
            </a:r>
          </a:p>
        </p:txBody>
      </p:sp>
      <p:sp>
        <p:nvSpPr>
          <p:cNvPr id="125957" name="Rectangle 5"/>
          <p:cNvSpPr>
            <a:spLocks noGrp="1" noChangeArrowheads="1"/>
          </p:cNvSpPr>
          <p:nvPr>
            <p:ph type="body" idx="1"/>
          </p:nvPr>
        </p:nvSpPr>
        <p:spPr>
          <a:xfrm>
            <a:off x="457200" y="822325"/>
            <a:ext cx="8229600" cy="5873750"/>
          </a:xfrm>
          <a:noFill/>
        </p:spPr>
        <p:txBody>
          <a:bodyPr/>
          <a:lstStyle/>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endParaRPr lang="en-US" sz="2000"/>
          </a:p>
          <a:p>
            <a:pPr>
              <a:buFontTx/>
              <a:buNone/>
            </a:pPr>
            <a:r>
              <a:rPr lang="en-US" sz="2000" b="1"/>
              <a:t>Figure 4.4</a:t>
            </a:r>
            <a:r>
              <a:rPr lang="en-US" sz="2000"/>
              <a:t> A Topography of the Relationship Among Systems</a:t>
            </a:r>
          </a:p>
        </p:txBody>
      </p:sp>
      <p:pic>
        <p:nvPicPr>
          <p:cNvPr id="125958" name="Picture 6" descr="Figure-04-04.jpg                                               00384D69Toasto                         BA94C69E:"/>
          <p:cNvPicPr>
            <a:picLocks noChangeAspect="1" noChangeArrowheads="1"/>
          </p:cNvPicPr>
          <p:nvPr/>
        </p:nvPicPr>
        <p:blipFill>
          <a:blip r:embed="rId2" cstate="print"/>
          <a:srcRect/>
          <a:stretch>
            <a:fillRect/>
          </a:stretch>
        </p:blipFill>
        <p:spPr bwMode="auto">
          <a:xfrm>
            <a:off x="444500" y="735013"/>
            <a:ext cx="8223250" cy="5494337"/>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z="2400"/>
              <a:t>Major Theories for Understanding Human Development</a:t>
            </a:r>
          </a:p>
        </p:txBody>
      </p:sp>
      <p:sp>
        <p:nvSpPr>
          <p:cNvPr id="124933" name="Rectangle 5"/>
          <p:cNvSpPr>
            <a:spLocks noGrp="1" noChangeArrowheads="1"/>
          </p:cNvSpPr>
          <p:nvPr>
            <p:ph type="body" idx="1"/>
          </p:nvPr>
        </p:nvSpPr>
        <p:spPr>
          <a:xfrm>
            <a:off x="457200" y="822325"/>
            <a:ext cx="8229600" cy="5559425"/>
          </a:xfrm>
          <a:noFill/>
        </p:spPr>
        <p:txBody>
          <a:bodyPr/>
          <a:lstStyle/>
          <a:p>
            <a:r>
              <a:rPr lang="en-US"/>
              <a:t>Ecological Systems Theory </a:t>
            </a:r>
          </a:p>
          <a:p>
            <a:pPr lvl="1"/>
            <a:r>
              <a:rPr lang="en-US"/>
              <a:t>Urie Bronfenbrenner’s ecological systems theory considers the individual as developing within a multilayered system of relationships</a:t>
            </a:r>
          </a:p>
          <a:p>
            <a:pPr lvl="1"/>
            <a:r>
              <a:rPr lang="en-US"/>
              <a:t>Microsystem is the innermost level of the environment or the activities and interaction patterns in the child’s immediate surroundings</a:t>
            </a:r>
          </a:p>
          <a:p>
            <a:pPr lvl="1"/>
            <a:r>
              <a:rPr lang="en-US"/>
              <a:t>Mesosystem is composed of contexts that connect microsystems</a:t>
            </a:r>
          </a:p>
          <a:p>
            <a:pPr lvl="1"/>
            <a:r>
              <a:rPr lang="en-US"/>
              <a:t>Exosystem contains social settings that do not include the individual, but affects their microsystem and mesosystem experiences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Rectangle 4"/>
          <p:cNvSpPr>
            <a:spLocks noGrp="1" noChangeArrowheads="1"/>
          </p:cNvSpPr>
          <p:nvPr>
            <p:ph type="title"/>
          </p:nvPr>
        </p:nvSpPr>
        <p:spPr/>
        <p:txBody>
          <a:bodyPr/>
          <a:lstStyle/>
          <a:p>
            <a:r>
              <a:rPr lang="en-US" sz="2400"/>
              <a:t>Major Theories for Understanding Human Development</a:t>
            </a:r>
          </a:p>
        </p:txBody>
      </p:sp>
      <p:sp>
        <p:nvSpPr>
          <p:cNvPr id="136197" name="Rectangle 5"/>
          <p:cNvSpPr>
            <a:spLocks noGrp="1" noChangeArrowheads="1"/>
          </p:cNvSpPr>
          <p:nvPr>
            <p:ph type="body" idx="1"/>
          </p:nvPr>
        </p:nvSpPr>
        <p:spPr>
          <a:xfrm>
            <a:off x="457200" y="822325"/>
            <a:ext cx="8229600" cy="4364038"/>
          </a:xfrm>
          <a:noFill/>
        </p:spPr>
        <p:txBody>
          <a:bodyPr/>
          <a:lstStyle/>
          <a:p>
            <a:r>
              <a:rPr lang="en-US"/>
              <a:t>Ecological Systems Theory (cont.)</a:t>
            </a:r>
          </a:p>
          <a:p>
            <a:pPr lvl="1"/>
            <a:r>
              <a:rPr lang="en-US"/>
              <a:t>Macrosystem is the outermost layer, which includes a culture’s laws, values, and customs</a:t>
            </a:r>
          </a:p>
          <a:p>
            <a:pPr lvl="1"/>
            <a:r>
              <a:rPr lang="en-US"/>
              <a:t>Chronosystem is the temporal dimension of a dynamic, ever-changing system</a:t>
            </a:r>
          </a:p>
          <a:p>
            <a:pPr lvl="1"/>
            <a:endParaRPr lang="en-US"/>
          </a:p>
          <a:p>
            <a:r>
              <a:rPr lang="en-US"/>
              <a:t>Intervening in the Environment</a:t>
            </a:r>
          </a:p>
          <a:p>
            <a:pPr lvl="1"/>
            <a:r>
              <a:rPr lang="en-US"/>
              <a:t>Interventions at any level of the environment can affect development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sz="2400"/>
              <a:t>Major Theories for Understanding Human Development</a:t>
            </a:r>
          </a:p>
        </p:txBody>
      </p:sp>
      <p:sp>
        <p:nvSpPr>
          <p:cNvPr id="141315" name="Rectangle 3"/>
          <p:cNvSpPr>
            <a:spLocks noGrp="1" noChangeArrowheads="1"/>
          </p:cNvSpPr>
          <p:nvPr>
            <p:ph type="body" idx="1"/>
          </p:nvPr>
        </p:nvSpPr>
        <p:spPr>
          <a:xfrm>
            <a:off x="457200" y="822325"/>
            <a:ext cx="8229600" cy="3167063"/>
          </a:xfrm>
          <a:noFill/>
        </p:spPr>
        <p:txBody>
          <a:bodyPr/>
          <a:lstStyle/>
          <a:p>
            <a:r>
              <a:rPr lang="en-US"/>
              <a:t>The Theory of Evolution (cont.)</a:t>
            </a:r>
          </a:p>
          <a:p>
            <a:pPr lvl="1"/>
            <a:r>
              <a:rPr lang="en-US"/>
              <a:t>Inclusive Fitness: suggests that fitness is not only determined by an individual’s success in passing genes along to the next generation through reproduction, but also by promoting the survival and reproductive success of others who carry the genes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p:txBody>
          <a:bodyPr/>
          <a:lstStyle/>
          <a:p>
            <a:r>
              <a:rPr lang="en-US" sz="2400"/>
              <a:t>Major Theories for Understanding Human Development</a:t>
            </a:r>
          </a:p>
        </p:txBody>
      </p:sp>
      <p:sp>
        <p:nvSpPr>
          <p:cNvPr id="101381" name="Rectangle 5"/>
          <p:cNvSpPr>
            <a:spLocks noGrp="1" noChangeArrowheads="1"/>
          </p:cNvSpPr>
          <p:nvPr>
            <p:ph type="body" idx="1"/>
          </p:nvPr>
        </p:nvSpPr>
        <p:spPr>
          <a:xfrm>
            <a:off x="457200" y="822325"/>
            <a:ext cx="8229600" cy="2825750"/>
          </a:xfrm>
          <a:noFill/>
        </p:spPr>
        <p:txBody>
          <a:bodyPr/>
          <a:lstStyle/>
          <a:p>
            <a:r>
              <a:rPr lang="en-US"/>
              <a:t>Ethology </a:t>
            </a:r>
          </a:p>
          <a:p>
            <a:pPr lvl="1"/>
            <a:r>
              <a:rPr lang="en-US"/>
              <a:t>Studies the survival value of behavior and its evolutionary history</a:t>
            </a:r>
          </a:p>
          <a:p>
            <a:pPr lvl="1"/>
            <a:r>
              <a:rPr lang="en-US"/>
              <a:t>Not concerned just with growth and development, but to the adaptation and continuation of the species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z="2400"/>
              <a:t>Major Theories for Understanding Human Development</a:t>
            </a:r>
          </a:p>
        </p:txBody>
      </p:sp>
      <p:sp>
        <p:nvSpPr>
          <p:cNvPr id="137219" name="Rectangle 3"/>
          <p:cNvSpPr>
            <a:spLocks noGrp="1" noChangeArrowheads="1"/>
          </p:cNvSpPr>
          <p:nvPr>
            <p:ph type="body" idx="1"/>
          </p:nvPr>
        </p:nvSpPr>
        <p:spPr>
          <a:xfrm>
            <a:off x="457200" y="822325"/>
            <a:ext cx="8229600" cy="5046663"/>
          </a:xfrm>
        </p:spPr>
        <p:txBody>
          <a:bodyPr/>
          <a:lstStyle/>
          <a:p>
            <a:r>
              <a:rPr lang="en-US"/>
              <a:t>Evolutionary Psychology</a:t>
            </a:r>
          </a:p>
          <a:p>
            <a:pPr lvl="1"/>
            <a:r>
              <a:rPr lang="en-US"/>
              <a:t>Studies long-term historical origins of behavior</a:t>
            </a:r>
          </a:p>
          <a:p>
            <a:pPr lvl="1"/>
            <a:r>
              <a:rPr lang="en-US"/>
              <a:t>With each generation, the human genome evolves; whether they are passed on to subsequent generations depends on whether they increase fitness</a:t>
            </a:r>
          </a:p>
          <a:p>
            <a:pPr lvl="1"/>
            <a:r>
              <a:rPr lang="en-US"/>
              <a:t>Account for common patterns of behavior in light of the likely pressures on survival and reproduction for human beings during the prehistoric period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p:txBody>
          <a:bodyPr/>
          <a:lstStyle/>
          <a:p>
            <a:r>
              <a:rPr lang="en-US" sz="2400"/>
              <a:t>Major Theories for Understanding Human Development</a:t>
            </a:r>
          </a:p>
        </p:txBody>
      </p:sp>
      <p:sp>
        <p:nvSpPr>
          <p:cNvPr id="102405" name="Rectangle 5"/>
          <p:cNvSpPr>
            <a:spLocks noGrp="1" noChangeArrowheads="1"/>
          </p:cNvSpPr>
          <p:nvPr>
            <p:ph type="body" idx="1"/>
          </p:nvPr>
        </p:nvSpPr>
        <p:spPr>
          <a:xfrm>
            <a:off x="457200" y="822325"/>
            <a:ext cx="8229600" cy="5046663"/>
          </a:xfrm>
          <a:noFill/>
        </p:spPr>
        <p:txBody>
          <a:bodyPr/>
          <a:lstStyle/>
          <a:p>
            <a:r>
              <a:rPr lang="en-US"/>
              <a:t>Psychosexual Theory</a:t>
            </a:r>
          </a:p>
          <a:p>
            <a:pPr lvl="1"/>
            <a:r>
              <a:rPr lang="en-US"/>
              <a:t>Assumes children move through a series of stages in which they confront conflicts between biological drives and social expectations</a:t>
            </a:r>
          </a:p>
          <a:p>
            <a:pPr lvl="1"/>
            <a:r>
              <a:rPr lang="en-US"/>
              <a:t>Healthy personality development is determined by how parents manage their child’s early sexual and aggressive drives</a:t>
            </a:r>
          </a:p>
          <a:p>
            <a:pPr lvl="1"/>
            <a:r>
              <a:rPr lang="en-US"/>
              <a:t>How they resolve these conflicts determines their ability to learn, to get along with others, and to cope with anxiety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Grp="1" noChangeArrowheads="1"/>
          </p:cNvSpPr>
          <p:nvPr>
            <p:ph type="title"/>
          </p:nvPr>
        </p:nvSpPr>
        <p:spPr/>
        <p:txBody>
          <a:bodyPr/>
          <a:lstStyle/>
          <a:p>
            <a:r>
              <a:rPr lang="en-US" sz="2400"/>
              <a:t>Major Theories for Understanding Human Development</a:t>
            </a:r>
          </a:p>
        </p:txBody>
      </p:sp>
      <p:sp>
        <p:nvSpPr>
          <p:cNvPr id="103429" name="Rectangle 5"/>
          <p:cNvSpPr>
            <a:spLocks noGrp="1" noChangeArrowheads="1"/>
          </p:cNvSpPr>
          <p:nvPr>
            <p:ph type="body" idx="1"/>
          </p:nvPr>
        </p:nvSpPr>
        <p:spPr>
          <a:xfrm>
            <a:off x="457200" y="822325"/>
            <a:ext cx="8229600" cy="5986463"/>
          </a:xfrm>
          <a:noFill/>
        </p:spPr>
        <p:txBody>
          <a:bodyPr/>
          <a:lstStyle/>
          <a:p>
            <a:r>
              <a:rPr lang="en-US"/>
              <a:t>Domains of Conscience in Psychosexual Theory</a:t>
            </a:r>
          </a:p>
          <a:p>
            <a:pPr lvl="1"/>
            <a:r>
              <a:rPr lang="en-US"/>
              <a:t>Freud believed that all behaviors were motivated</a:t>
            </a:r>
          </a:p>
          <a:p>
            <a:pPr lvl="1"/>
            <a:r>
              <a:rPr lang="en-US"/>
              <a:t>Conscious processes are the mental processes, which are related to behavior, and individuals are aware of</a:t>
            </a:r>
          </a:p>
          <a:p>
            <a:pPr lvl="1"/>
            <a:r>
              <a:rPr lang="en-US"/>
              <a:t>Preconscious processes are the mental processes, which are absent from mental awareness or conscious, but are capable of being called into mental awareness</a:t>
            </a:r>
          </a:p>
          <a:p>
            <a:pPr lvl="1"/>
            <a:r>
              <a:rPr lang="en-US"/>
              <a:t>Unconscious processes are wishes, needs, and fantasies that influence behavior which we are not mentally aware of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apter 3- Major Theories for Understanding Human Develop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Chapter 3- Major Theories for Understanding Human Development</Template>
  <TotalTime>3</TotalTime>
  <Words>2296</Words>
  <Application>Microsoft Office PowerPoint</Application>
  <PresentationFormat>On-screen Show (4:3)</PresentationFormat>
  <Paragraphs>266</Paragraphs>
  <Slides>44</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44</vt:i4>
      </vt:variant>
    </vt:vector>
  </HeadingPairs>
  <TitlesOfParts>
    <vt:vector size="46" baseType="lpstr">
      <vt:lpstr>Arial</vt:lpstr>
      <vt:lpstr>Chapter 3- Major Theories for Understanding Human Development</vt:lpstr>
      <vt:lpstr>Chapter 3:  Major Theories for Understanding Human Development </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lpstr>Major Theories for Understanding Human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Major Theories for Understanding Human Development</dc:title>
  <dc:creator>staff</dc:creator>
  <cp:lastModifiedBy>Melanie Govender</cp:lastModifiedBy>
  <cp:revision>2</cp:revision>
  <dcterms:created xsi:type="dcterms:W3CDTF">2013-07-29T10:00:01Z</dcterms:created>
  <dcterms:modified xsi:type="dcterms:W3CDTF">2021-04-08T07:19:00Z</dcterms:modified>
</cp:coreProperties>
</file>