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25C1F185-5F9C-411A-86B8-A7B9F6D35713}"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10663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5C1F185-5F9C-411A-86B8-A7B9F6D35713}"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151833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5C1F185-5F9C-411A-86B8-A7B9F6D35713}"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54930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5C1F185-5F9C-411A-86B8-A7B9F6D35713}"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2760591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C1F185-5F9C-411A-86B8-A7B9F6D35713}" type="datetimeFigureOut">
              <a:rPr lang="en-ZA" smtClean="0"/>
              <a:t>2021/09/06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111438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5C1F185-5F9C-411A-86B8-A7B9F6D35713}" type="datetimeFigureOut">
              <a:rPr lang="en-ZA" smtClean="0"/>
              <a:t>2021/09/06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757323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25C1F185-5F9C-411A-86B8-A7B9F6D35713}" type="datetimeFigureOut">
              <a:rPr lang="en-ZA" smtClean="0"/>
              <a:t>2021/09/06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1761008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25C1F185-5F9C-411A-86B8-A7B9F6D35713}" type="datetimeFigureOut">
              <a:rPr lang="en-ZA" smtClean="0"/>
              <a:t>2021/09/06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2923302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1F185-5F9C-411A-86B8-A7B9F6D35713}" type="datetimeFigureOut">
              <a:rPr lang="en-ZA" smtClean="0"/>
              <a:t>2021/09/06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316137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C1F185-5F9C-411A-86B8-A7B9F6D35713}" type="datetimeFigureOut">
              <a:rPr lang="en-ZA" smtClean="0"/>
              <a:t>2021/09/06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110399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C1F185-5F9C-411A-86B8-A7B9F6D35713}" type="datetimeFigureOut">
              <a:rPr lang="en-ZA" smtClean="0"/>
              <a:t>2021/09/06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DF15EB7-DC88-491B-90C6-8E47E1DF7AB3}" type="slidenum">
              <a:rPr lang="en-ZA" smtClean="0"/>
              <a:t>‹#›</a:t>
            </a:fld>
            <a:endParaRPr lang="en-ZA"/>
          </a:p>
        </p:txBody>
      </p:sp>
    </p:spTree>
    <p:extLst>
      <p:ext uri="{BB962C8B-B14F-4D97-AF65-F5344CB8AC3E}">
        <p14:creationId xmlns:p14="http://schemas.microsoft.com/office/powerpoint/2010/main" val="13684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1F185-5F9C-411A-86B8-A7B9F6D35713}" type="datetimeFigureOut">
              <a:rPr lang="en-ZA" smtClean="0"/>
              <a:t>2021/09/06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15EB7-DC88-491B-90C6-8E47E1DF7AB3}" type="slidenum">
              <a:rPr lang="en-ZA" smtClean="0"/>
              <a:t>‹#›</a:t>
            </a:fld>
            <a:endParaRPr lang="en-ZA"/>
          </a:p>
        </p:txBody>
      </p:sp>
    </p:spTree>
    <p:extLst>
      <p:ext uri="{BB962C8B-B14F-4D97-AF65-F5344CB8AC3E}">
        <p14:creationId xmlns:p14="http://schemas.microsoft.com/office/powerpoint/2010/main" val="290464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The Essence of material things</a:t>
            </a:r>
            <a:endParaRPr lang="en-ZA" dirty="0"/>
          </a:p>
        </p:txBody>
      </p:sp>
      <p:sp>
        <p:nvSpPr>
          <p:cNvPr id="3" name="Subtitle 2"/>
          <p:cNvSpPr>
            <a:spLocks noGrp="1"/>
          </p:cNvSpPr>
          <p:nvPr>
            <p:ph type="subTitle" idx="1"/>
          </p:nvPr>
        </p:nvSpPr>
        <p:spPr/>
        <p:txBody>
          <a:bodyPr/>
          <a:lstStyle/>
          <a:p>
            <a:r>
              <a:rPr lang="en-ZA" dirty="0" smtClean="0"/>
              <a:t>R. Descartes</a:t>
            </a:r>
            <a:endParaRPr lang="en-ZA" dirty="0"/>
          </a:p>
        </p:txBody>
      </p:sp>
    </p:spTree>
    <p:extLst>
      <p:ext uri="{BB962C8B-B14F-4D97-AF65-F5344CB8AC3E}">
        <p14:creationId xmlns:p14="http://schemas.microsoft.com/office/powerpoint/2010/main" val="3996655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8904"/>
          </a:xfrm>
        </p:spPr>
        <p:txBody>
          <a:bodyPr>
            <a:normAutofit/>
          </a:bodyPr>
          <a:lstStyle/>
          <a:p>
            <a:r>
              <a:rPr lang="en-ZA" dirty="0" smtClean="0"/>
              <a:t>Essence of Material things</a:t>
            </a:r>
            <a:endParaRPr lang="en-ZA" dirty="0"/>
          </a:p>
        </p:txBody>
      </p:sp>
      <p:sp>
        <p:nvSpPr>
          <p:cNvPr id="3" name="Content Placeholder 2"/>
          <p:cNvSpPr>
            <a:spLocks noGrp="1"/>
          </p:cNvSpPr>
          <p:nvPr>
            <p:ph idx="1"/>
          </p:nvPr>
        </p:nvSpPr>
        <p:spPr>
          <a:xfrm>
            <a:off x="0" y="1018904"/>
            <a:ext cx="11353800" cy="5839096"/>
          </a:xfrm>
        </p:spPr>
        <p:txBody>
          <a:bodyPr/>
          <a:lstStyle/>
          <a:p>
            <a:endParaRPr lang="en-ZA" dirty="0" smtClean="0">
              <a:latin typeface="Garamond" panose="02020404030301010803" pitchFamily="18" charset="0"/>
            </a:endParaRPr>
          </a:p>
          <a:p>
            <a:r>
              <a:rPr lang="en-ZA" dirty="0" smtClean="0">
                <a:latin typeface="Garamond" panose="02020404030301010803" pitchFamily="18" charset="0"/>
              </a:rPr>
              <a:t>In the fifth meditation Descartes turns his </a:t>
            </a:r>
            <a:r>
              <a:rPr lang="en-ZA" dirty="0">
                <a:latin typeface="Garamond" panose="02020404030301010803" pitchFamily="18" charset="0"/>
              </a:rPr>
              <a:t>attention toward material objects. </a:t>
            </a:r>
            <a:r>
              <a:rPr lang="en-ZA" dirty="0" smtClean="0">
                <a:latin typeface="Garamond" panose="02020404030301010803" pitchFamily="18" charset="0"/>
              </a:rPr>
              <a:t>However, rather </a:t>
            </a:r>
            <a:r>
              <a:rPr lang="en-ZA" dirty="0">
                <a:latin typeface="Garamond" panose="02020404030301010803" pitchFamily="18" charset="0"/>
              </a:rPr>
              <a:t>than inquire into the things themselves, </a:t>
            </a:r>
            <a:r>
              <a:rPr lang="en-ZA" b="1" dirty="0">
                <a:latin typeface="Garamond" panose="02020404030301010803" pitchFamily="18" charset="0"/>
              </a:rPr>
              <a:t>he inquires into </a:t>
            </a:r>
            <a:r>
              <a:rPr lang="en-ZA" b="1" dirty="0" smtClean="0">
                <a:latin typeface="Garamond" panose="02020404030301010803" pitchFamily="18" charset="0"/>
              </a:rPr>
              <a:t>our </a:t>
            </a:r>
            <a:r>
              <a:rPr lang="en-ZA" b="1" dirty="0">
                <a:latin typeface="Garamond" panose="02020404030301010803" pitchFamily="18" charset="0"/>
              </a:rPr>
              <a:t>ideas </a:t>
            </a:r>
            <a:r>
              <a:rPr lang="en-ZA" dirty="0">
                <a:latin typeface="Garamond" panose="02020404030301010803" pitchFamily="18" charset="0"/>
              </a:rPr>
              <a:t>regarding </a:t>
            </a:r>
            <a:r>
              <a:rPr lang="en-ZA" dirty="0" smtClean="0">
                <a:latin typeface="Garamond" panose="02020404030301010803" pitchFamily="18" charset="0"/>
              </a:rPr>
              <a:t>them. He says:</a:t>
            </a:r>
            <a:r>
              <a:rPr lang="en-ZA" dirty="0"/>
              <a:t> </a:t>
            </a:r>
            <a:endParaRPr lang="en-ZA" dirty="0" smtClean="0"/>
          </a:p>
          <a:p>
            <a:pPr marL="0" indent="0">
              <a:buNone/>
            </a:pPr>
            <a:r>
              <a:rPr lang="en-ZA" dirty="0" smtClean="0">
                <a:latin typeface="Garamond" panose="02020404030301010803" pitchFamily="18" charset="0"/>
              </a:rPr>
              <a:t>“But before considering whether such objects as I conceive exist without me, I must examine </a:t>
            </a:r>
            <a:r>
              <a:rPr lang="en-ZA" b="1" dirty="0" smtClean="0">
                <a:latin typeface="Garamond" panose="02020404030301010803" pitchFamily="18" charset="0"/>
              </a:rPr>
              <a:t>their ideas </a:t>
            </a:r>
            <a:r>
              <a:rPr lang="en-ZA" dirty="0" smtClean="0">
                <a:latin typeface="Garamond" panose="02020404030301010803" pitchFamily="18" charset="0"/>
              </a:rPr>
              <a:t>in so far as these are to be found in my consciousness, and discover which of them are distinct and which confused” </a:t>
            </a:r>
          </a:p>
          <a:p>
            <a:pPr marL="0" indent="0">
              <a:buNone/>
            </a:pPr>
            <a:r>
              <a:rPr lang="en-ZA" dirty="0" smtClean="0">
                <a:latin typeface="Garamond" panose="02020404030301010803" pitchFamily="18" charset="0"/>
              </a:rPr>
              <a:t>Accordingly, he speaks of the minds ability to fathom things like length, breadth, size shape etc. These can be </a:t>
            </a:r>
            <a:r>
              <a:rPr lang="en-ZA" b="1" dirty="0" smtClean="0">
                <a:latin typeface="Garamond" panose="02020404030301010803" pitchFamily="18" charset="0"/>
              </a:rPr>
              <a:t>seen</a:t>
            </a:r>
            <a:r>
              <a:rPr lang="en-ZA" dirty="0" smtClean="0">
                <a:latin typeface="Garamond" panose="02020404030301010803" pitchFamily="18" charset="0"/>
              </a:rPr>
              <a:t> (with the mind) when one turns his attention to them.</a:t>
            </a:r>
          </a:p>
          <a:p>
            <a:r>
              <a:rPr lang="en-ZA" dirty="0" smtClean="0">
                <a:latin typeface="Garamond" panose="02020404030301010803" pitchFamily="18" charset="0"/>
              </a:rPr>
              <a:t>And then he says the discovery thereof is like remembering what one knew before or noticing for the first time things that were already there in the mind.</a:t>
            </a:r>
          </a:p>
          <a:p>
            <a:pPr marL="0" indent="0">
              <a:buNone/>
            </a:pPr>
            <a:endParaRPr lang="en-ZA" dirty="0">
              <a:latin typeface="Garamond" panose="02020404030301010803" pitchFamily="18" charset="0"/>
            </a:endParaRPr>
          </a:p>
        </p:txBody>
      </p:sp>
    </p:spTree>
    <p:extLst>
      <p:ext uri="{BB962C8B-B14F-4D97-AF65-F5344CB8AC3E}">
        <p14:creationId xmlns:p14="http://schemas.microsoft.com/office/powerpoint/2010/main" val="2690363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97280"/>
          </a:xfrm>
        </p:spPr>
        <p:txBody>
          <a:bodyPr/>
          <a:lstStyle/>
          <a:p>
            <a:endParaRPr lang="en-ZA" dirty="0"/>
          </a:p>
        </p:txBody>
      </p:sp>
      <p:sp>
        <p:nvSpPr>
          <p:cNvPr id="3" name="Content Placeholder 2"/>
          <p:cNvSpPr>
            <a:spLocks noGrp="1"/>
          </p:cNvSpPr>
          <p:nvPr>
            <p:ph idx="1"/>
          </p:nvPr>
        </p:nvSpPr>
        <p:spPr>
          <a:xfrm>
            <a:off x="0" y="1097280"/>
            <a:ext cx="11353800" cy="5760719"/>
          </a:xfrm>
        </p:spPr>
        <p:txBody>
          <a:bodyPr/>
          <a:lstStyle/>
          <a:p>
            <a:r>
              <a:rPr lang="en-ZA" dirty="0" smtClean="0">
                <a:latin typeface="Garamond" panose="02020404030301010803" pitchFamily="18" charset="0"/>
              </a:rPr>
              <a:t>He goes on to say that such ideas as seen through the mind “do not necessarily at this stage exist outside me but still cannot be regarded as nothing.”</a:t>
            </a:r>
          </a:p>
          <a:p>
            <a:r>
              <a:rPr lang="en-ZA" b="1" dirty="0" smtClean="0">
                <a:latin typeface="Garamond" panose="02020404030301010803" pitchFamily="18" charset="0"/>
              </a:rPr>
              <a:t>What is the nature of these things, he asks</a:t>
            </a:r>
            <a:r>
              <a:rPr lang="en-ZA" dirty="0" smtClean="0">
                <a:latin typeface="Garamond" panose="02020404030301010803" pitchFamily="18" charset="0"/>
              </a:rPr>
              <a:t>: </a:t>
            </a:r>
            <a:r>
              <a:rPr lang="en-ZA" dirty="0">
                <a:latin typeface="Garamond" panose="02020404030301010803" pitchFamily="18" charset="0"/>
              </a:rPr>
              <a:t>T</a:t>
            </a:r>
            <a:r>
              <a:rPr lang="en-ZA" dirty="0" smtClean="0">
                <a:latin typeface="Garamond" panose="02020404030301010803" pitchFamily="18" charset="0"/>
              </a:rPr>
              <a:t>hey have their own true and immutable nature: e.g. a triangle has a determinative nature, essence or  form which is not invented or dependent on my mind. (Explain) </a:t>
            </a:r>
          </a:p>
          <a:p>
            <a:r>
              <a:rPr lang="en-ZA" dirty="0" smtClean="0">
                <a:latin typeface="Garamond" panose="02020404030301010803" pitchFamily="18" charset="0"/>
              </a:rPr>
              <a:t>He speaks of the properties of the triangle as an example and says: whether I knew or not is besides the point; the triangle ultimately still has certain properties without my invention. </a:t>
            </a:r>
          </a:p>
          <a:p>
            <a:r>
              <a:rPr lang="en-ZA" dirty="0" smtClean="0">
                <a:latin typeface="Garamond" panose="02020404030301010803" pitchFamily="18" charset="0"/>
              </a:rPr>
              <a:t>It is besides the point whether the idea of triangle may have come through experience. For I can think of various things that exist without me ever encountering them. </a:t>
            </a:r>
          </a:p>
          <a:p>
            <a:endParaRPr lang="en-ZA" dirty="0" smtClean="0"/>
          </a:p>
        </p:txBody>
      </p:sp>
    </p:spTree>
    <p:extLst>
      <p:ext uri="{BB962C8B-B14F-4D97-AF65-F5344CB8AC3E}">
        <p14:creationId xmlns:p14="http://schemas.microsoft.com/office/powerpoint/2010/main" val="145250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0079"/>
          </a:xfrm>
        </p:spPr>
        <p:txBody>
          <a:bodyPr>
            <a:normAutofit fontScale="90000"/>
          </a:bodyPr>
          <a:lstStyle/>
          <a:p>
            <a:endParaRPr lang="en-ZA" dirty="0"/>
          </a:p>
        </p:txBody>
      </p:sp>
      <p:sp>
        <p:nvSpPr>
          <p:cNvPr id="3" name="Content Placeholder 2"/>
          <p:cNvSpPr>
            <a:spLocks noGrp="1"/>
          </p:cNvSpPr>
          <p:nvPr>
            <p:ph idx="1"/>
          </p:nvPr>
        </p:nvSpPr>
        <p:spPr>
          <a:xfrm>
            <a:off x="0" y="640080"/>
            <a:ext cx="11353800" cy="6217920"/>
          </a:xfrm>
        </p:spPr>
        <p:txBody>
          <a:bodyPr/>
          <a:lstStyle/>
          <a:p>
            <a:endParaRPr lang="en-ZA" dirty="0" smtClean="0">
              <a:latin typeface="Garamond" panose="02020404030301010803" pitchFamily="18" charset="0"/>
            </a:endParaRPr>
          </a:p>
          <a:p>
            <a:r>
              <a:rPr lang="en-ZA" dirty="0" smtClean="0">
                <a:latin typeface="Garamond" panose="02020404030301010803" pitchFamily="18" charset="0"/>
              </a:rPr>
              <a:t>If I produce something with my thought or the idea of something to belong to something else, means for Descartes that it really does belong to it: e.g. a mountain and  valley. </a:t>
            </a:r>
          </a:p>
          <a:p>
            <a:r>
              <a:rPr lang="en-ZA" dirty="0" smtClean="0">
                <a:latin typeface="Garamond" panose="02020404030301010803" pitchFamily="18" charset="0"/>
              </a:rPr>
              <a:t>And this is how he comes to the conclusion about the qualities that God has e.g. a perfect, complete benevolent being etc. </a:t>
            </a:r>
          </a:p>
          <a:p>
            <a:r>
              <a:rPr lang="en-ZA" dirty="0" smtClean="0">
                <a:latin typeface="Garamond" panose="02020404030301010803" pitchFamily="18" charset="0"/>
              </a:rPr>
              <a:t>It is an idea that I find inside me, similar to the ideas of shape or number. </a:t>
            </a:r>
          </a:p>
          <a:p>
            <a:r>
              <a:rPr lang="en-ZA" dirty="0" smtClean="0">
                <a:latin typeface="Garamond" panose="02020404030301010803" pitchFamily="18" charset="0"/>
              </a:rPr>
              <a:t>Accordingly, the existence of God is now treated in the same way as the truths of mathematics. </a:t>
            </a:r>
            <a:endParaRPr lang="en-ZA" dirty="0">
              <a:latin typeface="Garamond" panose="02020404030301010803" pitchFamily="18" charset="0"/>
            </a:endParaRPr>
          </a:p>
        </p:txBody>
      </p:sp>
    </p:spTree>
    <p:extLst>
      <p:ext uri="{BB962C8B-B14F-4D97-AF65-F5344CB8AC3E}">
        <p14:creationId xmlns:p14="http://schemas.microsoft.com/office/powerpoint/2010/main" val="3835317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7016"/>
          </a:xfrm>
        </p:spPr>
        <p:txBody>
          <a:bodyPr>
            <a:normAutofit fontScale="90000"/>
          </a:bodyPr>
          <a:lstStyle/>
          <a:p>
            <a:r>
              <a:rPr lang="en-ZA" dirty="0" smtClean="0"/>
              <a:t>Existence and essence</a:t>
            </a:r>
            <a:endParaRPr lang="en-ZA" dirty="0"/>
          </a:p>
        </p:txBody>
      </p:sp>
      <p:sp>
        <p:nvSpPr>
          <p:cNvPr id="3" name="Content Placeholder 2"/>
          <p:cNvSpPr>
            <a:spLocks noGrp="1"/>
          </p:cNvSpPr>
          <p:nvPr>
            <p:ph idx="1"/>
          </p:nvPr>
        </p:nvSpPr>
        <p:spPr>
          <a:xfrm>
            <a:off x="0" y="770708"/>
            <a:ext cx="11353800" cy="6087291"/>
          </a:xfrm>
        </p:spPr>
        <p:txBody>
          <a:bodyPr/>
          <a:lstStyle/>
          <a:p>
            <a:endParaRPr lang="en-ZA" dirty="0" smtClean="0">
              <a:latin typeface="Garamond" panose="02020404030301010803" pitchFamily="18" charset="0"/>
            </a:endParaRPr>
          </a:p>
          <a:p>
            <a:r>
              <a:rPr lang="en-ZA" dirty="0" smtClean="0">
                <a:latin typeface="Garamond" panose="02020404030301010803" pitchFamily="18" charset="0"/>
              </a:rPr>
              <a:t>He says further that, granted that I cannot </a:t>
            </a:r>
            <a:r>
              <a:rPr lang="en-ZA" b="1" dirty="0" smtClean="0">
                <a:latin typeface="Garamond" panose="02020404030301010803" pitchFamily="18" charset="0"/>
              </a:rPr>
              <a:t>think</a:t>
            </a:r>
            <a:r>
              <a:rPr lang="en-ZA" dirty="0" smtClean="0">
                <a:latin typeface="Garamond" panose="02020404030301010803" pitchFamily="18" charset="0"/>
              </a:rPr>
              <a:t> of God except as existing, just as I cannot think of a mountain without a valley; it does not follow that because I think of a mountain therefore the mountain does exist in the world (</a:t>
            </a:r>
            <a:r>
              <a:rPr lang="en-ZA" b="1" dirty="0" smtClean="0">
                <a:latin typeface="Garamond" panose="02020404030301010803" pitchFamily="18" charset="0"/>
              </a:rPr>
              <a:t>Similarly with God</a:t>
            </a:r>
            <a:r>
              <a:rPr lang="en-ZA" dirty="0" smtClean="0">
                <a:latin typeface="Garamond" panose="02020404030301010803" pitchFamily="18" charset="0"/>
              </a:rPr>
              <a:t>). </a:t>
            </a:r>
          </a:p>
          <a:p>
            <a:r>
              <a:rPr lang="en-ZA" dirty="0" smtClean="0">
                <a:latin typeface="Garamond" panose="02020404030301010803" pitchFamily="18" charset="0"/>
              </a:rPr>
              <a:t>That is because my thought do not impose any necessity. I can imagine a horse that has wings, but it does not follow that there is such a horse. </a:t>
            </a:r>
          </a:p>
          <a:p>
            <a:r>
              <a:rPr lang="en-ZA" dirty="0" smtClean="0">
                <a:latin typeface="Garamond" panose="02020404030301010803" pitchFamily="18" charset="0"/>
              </a:rPr>
              <a:t>However, there is necessity in the fact that a mountain goes hand in hand with a valley; and so is God with existence. (</a:t>
            </a:r>
            <a:r>
              <a:rPr lang="en-ZA" b="1" dirty="0" smtClean="0">
                <a:latin typeface="Garamond" panose="02020404030301010803" pitchFamily="18" charset="0"/>
              </a:rPr>
              <a:t>See page 46)</a:t>
            </a:r>
          </a:p>
          <a:p>
            <a:pPr marL="0" indent="0">
              <a:buNone/>
            </a:pPr>
            <a:endParaRPr lang="en-ZA" dirty="0" smtClean="0">
              <a:latin typeface="Garamond" panose="02020404030301010803" pitchFamily="18" charset="0"/>
            </a:endParaRPr>
          </a:p>
          <a:p>
            <a:endParaRPr lang="en-ZA" dirty="0"/>
          </a:p>
          <a:p>
            <a:endParaRPr lang="en-ZA" dirty="0"/>
          </a:p>
        </p:txBody>
      </p:sp>
    </p:spTree>
    <p:extLst>
      <p:ext uri="{BB962C8B-B14F-4D97-AF65-F5344CB8AC3E}">
        <p14:creationId xmlns:p14="http://schemas.microsoft.com/office/powerpoint/2010/main" val="386564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96834"/>
          </a:xfrm>
        </p:spPr>
        <p:txBody>
          <a:bodyPr>
            <a:normAutofit/>
          </a:bodyPr>
          <a:lstStyle/>
          <a:p>
            <a:endParaRPr lang="en-ZA" dirty="0"/>
          </a:p>
        </p:txBody>
      </p:sp>
      <p:sp>
        <p:nvSpPr>
          <p:cNvPr id="3" name="Content Placeholder 2"/>
          <p:cNvSpPr>
            <a:spLocks noGrp="1"/>
          </p:cNvSpPr>
          <p:nvPr>
            <p:ph idx="1"/>
          </p:nvPr>
        </p:nvSpPr>
        <p:spPr>
          <a:xfrm>
            <a:off x="0" y="1175656"/>
            <a:ext cx="11353800" cy="5682343"/>
          </a:xfrm>
        </p:spPr>
        <p:txBody>
          <a:bodyPr/>
          <a:lstStyle/>
          <a:p>
            <a:r>
              <a:rPr lang="en-ZA" dirty="0" smtClean="0">
                <a:latin typeface="Garamond" panose="02020404030301010803" pitchFamily="18" charset="0"/>
              </a:rPr>
              <a:t>However, insofar as the existence of God is concerned, Descartes is of the view that nothing is or could be more certain.  The proof of his existence only requires close attention on the part of the meditator. And His existence according to Descartes is indubitably clear. </a:t>
            </a:r>
          </a:p>
          <a:p>
            <a:endParaRPr lang="en-ZA" dirty="0" smtClean="0">
              <a:latin typeface="Garamond" panose="02020404030301010803" pitchFamily="18" charset="0"/>
            </a:endParaRPr>
          </a:p>
          <a:p>
            <a:r>
              <a:rPr lang="en-ZA" dirty="0" smtClean="0">
                <a:latin typeface="Garamond" panose="02020404030301010803" pitchFamily="18" charset="0"/>
              </a:rPr>
              <a:t>This is also true of our knowledge of the things of the world; </a:t>
            </a:r>
          </a:p>
          <a:p>
            <a:endParaRPr lang="en-ZA" dirty="0" smtClean="0">
              <a:latin typeface="Garamond" panose="02020404030301010803" pitchFamily="18" charset="0"/>
            </a:endParaRPr>
          </a:p>
          <a:p>
            <a:r>
              <a:rPr lang="en-ZA" dirty="0" smtClean="0">
                <a:latin typeface="Garamond" panose="02020404030301010803" pitchFamily="18" charset="0"/>
              </a:rPr>
              <a:t>However  the knowledge and perception of these depends </a:t>
            </a:r>
            <a:r>
              <a:rPr lang="en-ZA" smtClean="0">
                <a:latin typeface="Garamond" panose="02020404030301010803" pitchFamily="18" charset="0"/>
              </a:rPr>
              <a:t>on God; </a:t>
            </a:r>
            <a:r>
              <a:rPr lang="en-ZA" dirty="0" smtClean="0">
                <a:latin typeface="Garamond" panose="02020404030301010803" pitchFamily="18" charset="0"/>
              </a:rPr>
              <a:t>and He is no deceiver.</a:t>
            </a:r>
            <a:endParaRPr lang="en-ZA" dirty="0">
              <a:latin typeface="Garamond" panose="02020404030301010803" pitchFamily="18" charset="0"/>
            </a:endParaRPr>
          </a:p>
        </p:txBody>
      </p:sp>
    </p:spTree>
    <p:extLst>
      <p:ext uri="{BB962C8B-B14F-4D97-AF65-F5344CB8AC3E}">
        <p14:creationId xmlns:p14="http://schemas.microsoft.com/office/powerpoint/2010/main" val="3745652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902" y="1"/>
            <a:ext cx="10334897" cy="666205"/>
          </a:xfrm>
        </p:spPr>
        <p:txBody>
          <a:bodyPr>
            <a:normAutofit fontScale="90000"/>
          </a:bodyPr>
          <a:lstStyle/>
          <a:p>
            <a:endParaRPr lang="en-ZA" dirty="0"/>
          </a:p>
        </p:txBody>
      </p:sp>
      <p:sp>
        <p:nvSpPr>
          <p:cNvPr id="3" name="Content Placeholder 2"/>
          <p:cNvSpPr>
            <a:spLocks noGrp="1"/>
          </p:cNvSpPr>
          <p:nvPr>
            <p:ph idx="1"/>
          </p:nvPr>
        </p:nvSpPr>
        <p:spPr>
          <a:xfrm>
            <a:off x="0" y="809898"/>
            <a:ext cx="11353800" cy="6048102"/>
          </a:xfrm>
        </p:spPr>
        <p:txBody>
          <a:bodyPr/>
          <a:lstStyle/>
          <a:p>
            <a:endParaRPr lang="en-ZA" dirty="0" smtClean="0"/>
          </a:p>
          <a:p>
            <a:r>
              <a:rPr lang="en-ZA" dirty="0" smtClean="0">
                <a:latin typeface="Garamond" panose="02020404030301010803" pitchFamily="18" charset="0"/>
              </a:rPr>
              <a:t>But what of the things that I had in the past thought I knew only to find they were false?</a:t>
            </a:r>
          </a:p>
          <a:p>
            <a:r>
              <a:rPr lang="en-ZA" dirty="0" smtClean="0">
                <a:latin typeface="Garamond" panose="02020404030301010803" pitchFamily="18" charset="0"/>
              </a:rPr>
              <a:t>Here, Descartes seems to be of the view that such knowledge/things were not distinctly and clearly perceived by the intellect.</a:t>
            </a:r>
          </a:p>
          <a:p>
            <a:r>
              <a:rPr lang="en-ZA" dirty="0" smtClean="0">
                <a:latin typeface="Garamond" panose="02020404030301010803" pitchFamily="18" charset="0"/>
              </a:rPr>
              <a:t>On the question of what if the meditator may be dreaming; for Descartes, the same rule applies: If there is anything which is evident to my intellect, then it is wholly true. </a:t>
            </a:r>
            <a:endParaRPr lang="en-ZA" dirty="0">
              <a:latin typeface="Garamond" panose="02020404030301010803" pitchFamily="18" charset="0"/>
            </a:endParaRPr>
          </a:p>
        </p:txBody>
      </p:sp>
    </p:spTree>
    <p:extLst>
      <p:ext uri="{BB962C8B-B14F-4D97-AF65-F5344CB8AC3E}">
        <p14:creationId xmlns:p14="http://schemas.microsoft.com/office/powerpoint/2010/main" val="2242165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675</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Garamond</vt:lpstr>
      <vt:lpstr>Office Theme</vt:lpstr>
      <vt:lpstr>The Essence of material things</vt:lpstr>
      <vt:lpstr>Essence of Material things</vt:lpstr>
      <vt:lpstr>PowerPoint Presentation</vt:lpstr>
      <vt:lpstr>PowerPoint Presentation</vt:lpstr>
      <vt:lpstr>Existence and essence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Siphiwe Ndlovu</dc:creator>
  <cp:lastModifiedBy>Siphiwe Ndlovu</cp:lastModifiedBy>
  <cp:revision>39</cp:revision>
  <dcterms:created xsi:type="dcterms:W3CDTF">2019-08-14T10:00:24Z</dcterms:created>
  <dcterms:modified xsi:type="dcterms:W3CDTF">2021-09-06T20:39:30Z</dcterms:modified>
</cp:coreProperties>
</file>