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51D8F-6B55-4575-A5F9-97188438EDA6}" type="datetimeFigureOut">
              <a:rPr lang="en-ZA" smtClean="0"/>
              <a:t>2015/03/02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21344-8600-4AAB-8A18-5E8F0E62984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06730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Start here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21344-8600-4AAB-8A18-5E8F0E62984F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296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21344-8600-4AAB-8A18-5E8F0E62984F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156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6700-F86F-41E7-B0B6-626CE515E25D}" type="datetimeFigureOut">
              <a:rPr lang="en-ZA" smtClean="0"/>
              <a:t>2015/03/02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E190-F276-4E86-8D70-288F6C52C3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785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6700-F86F-41E7-B0B6-626CE515E25D}" type="datetimeFigureOut">
              <a:rPr lang="en-ZA" smtClean="0"/>
              <a:t>2015/03/02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E190-F276-4E86-8D70-288F6C52C3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35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6700-F86F-41E7-B0B6-626CE515E25D}" type="datetimeFigureOut">
              <a:rPr lang="en-ZA" smtClean="0"/>
              <a:t>2015/03/02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E190-F276-4E86-8D70-288F6C52C3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2479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6700-F86F-41E7-B0B6-626CE515E25D}" type="datetimeFigureOut">
              <a:rPr lang="en-ZA" smtClean="0"/>
              <a:t>2015/03/02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E190-F276-4E86-8D70-288F6C52C3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724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6700-F86F-41E7-B0B6-626CE515E25D}" type="datetimeFigureOut">
              <a:rPr lang="en-ZA" smtClean="0"/>
              <a:t>2015/03/02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E190-F276-4E86-8D70-288F6C52C3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2450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6700-F86F-41E7-B0B6-626CE515E25D}" type="datetimeFigureOut">
              <a:rPr lang="en-ZA" smtClean="0"/>
              <a:t>2015/03/02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E190-F276-4E86-8D70-288F6C52C3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399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6700-F86F-41E7-B0B6-626CE515E25D}" type="datetimeFigureOut">
              <a:rPr lang="en-ZA" smtClean="0"/>
              <a:t>2015/03/02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E190-F276-4E86-8D70-288F6C52C3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96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6700-F86F-41E7-B0B6-626CE515E25D}" type="datetimeFigureOut">
              <a:rPr lang="en-ZA" smtClean="0"/>
              <a:t>2015/03/02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E190-F276-4E86-8D70-288F6C52C3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811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6700-F86F-41E7-B0B6-626CE515E25D}" type="datetimeFigureOut">
              <a:rPr lang="en-ZA" smtClean="0"/>
              <a:t>2015/03/02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E190-F276-4E86-8D70-288F6C52C3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3551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6700-F86F-41E7-B0B6-626CE515E25D}" type="datetimeFigureOut">
              <a:rPr lang="en-ZA" smtClean="0"/>
              <a:t>2015/03/02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E190-F276-4E86-8D70-288F6C52C3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989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6700-F86F-41E7-B0B6-626CE515E25D}" type="datetimeFigureOut">
              <a:rPr lang="en-ZA" smtClean="0"/>
              <a:t>2015/03/02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E190-F276-4E86-8D70-288F6C52C3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44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06700-F86F-41E7-B0B6-626CE515E25D}" type="datetimeFigureOut">
              <a:rPr lang="en-ZA" smtClean="0"/>
              <a:t>2015/03/02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7E190-F276-4E86-8D70-288F6C52C3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558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Types of Meaning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AENG311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9932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Collocative</a:t>
            </a:r>
            <a:r>
              <a:rPr lang="en-ZA" dirty="0" smtClean="0"/>
              <a:t> Meaning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1" dirty="0" err="1" smtClean="0"/>
              <a:t>Collocative</a:t>
            </a:r>
            <a:r>
              <a:rPr lang="en-US" altLang="zh-CN" i="1" dirty="0" smtClean="0"/>
              <a:t> </a:t>
            </a:r>
            <a:r>
              <a:rPr lang="en-US" altLang="zh-CN" i="1" dirty="0"/>
              <a:t>meaning</a:t>
            </a:r>
            <a:r>
              <a:rPr lang="en-US" altLang="zh-CN" dirty="0"/>
              <a:t> is the associations a word gets because of the meanings of words which tend to occur in its linguistic context. </a:t>
            </a:r>
          </a:p>
          <a:p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954283"/>
              </p:ext>
            </p:extLst>
          </p:nvPr>
        </p:nvGraphicFramePr>
        <p:xfrm>
          <a:off x="1524000" y="3766160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i="1" u="sng" dirty="0" smtClean="0"/>
                        <a:t>Example</a:t>
                      </a:r>
                      <a:r>
                        <a:rPr lang="en-ZA" dirty="0" smtClean="0"/>
                        <a:t>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ZA" sz="2400" i="1" dirty="0" smtClean="0"/>
                        <a:t>Bake</a:t>
                      </a:r>
                      <a:r>
                        <a:rPr lang="en-ZA" sz="2400" dirty="0" smtClean="0"/>
                        <a:t> (cake, potato, bread)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ZA" sz="2400" i="1" dirty="0" smtClean="0"/>
                        <a:t>Good</a:t>
                      </a:r>
                      <a:r>
                        <a:rPr lang="en-ZA" sz="2400" dirty="0" smtClean="0"/>
                        <a:t> (idea, job, child, life, land)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ZA" sz="2400" i="1" dirty="0" smtClean="0"/>
                        <a:t>Wash</a:t>
                      </a:r>
                      <a:r>
                        <a:rPr lang="en-ZA" sz="2400" dirty="0" smtClean="0"/>
                        <a:t> (face, hands,</a:t>
                      </a:r>
                      <a:r>
                        <a:rPr lang="en-ZA" sz="2400" baseline="0" dirty="0" smtClean="0"/>
                        <a:t> hair)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ZA" sz="2400" i="1" baseline="0" dirty="0" smtClean="0"/>
                        <a:t>Beautiful</a:t>
                      </a:r>
                      <a:r>
                        <a:rPr lang="en-ZA" sz="2400" baseline="0" dirty="0" smtClean="0"/>
                        <a:t> (game, girl, day)</a:t>
                      </a:r>
                      <a:endParaRPr lang="en-Z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42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Thematic Meaning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</a:t>
            </a:r>
            <a:r>
              <a:rPr lang="en-US" altLang="zh-CN" i="1" dirty="0" smtClean="0"/>
              <a:t>hematic meaning</a:t>
            </a:r>
            <a:r>
              <a:rPr lang="en-ZA" altLang="zh-CN" dirty="0" smtClean="0"/>
              <a:t> </a:t>
            </a:r>
            <a:r>
              <a:rPr lang="en-US" altLang="zh-CN" dirty="0" smtClean="0"/>
              <a:t>arises </a:t>
            </a:r>
            <a:r>
              <a:rPr lang="en-US" altLang="zh-CN" dirty="0"/>
              <a:t>out of the way in which the writer or speaker organizes his </a:t>
            </a:r>
            <a:r>
              <a:rPr lang="en-US" altLang="zh-CN" dirty="0" smtClean="0"/>
              <a:t>message</a:t>
            </a:r>
            <a:r>
              <a:rPr lang="en-US" dirty="0"/>
              <a:t> in terms of order and emphasis</a:t>
            </a:r>
            <a:r>
              <a:rPr lang="en-US" altLang="zh-CN" dirty="0" smtClean="0"/>
              <a:t>.</a:t>
            </a:r>
          </a:p>
          <a:p>
            <a:r>
              <a:rPr lang="en-US" dirty="0" smtClean="0"/>
              <a:t>Thematic meaning is also called textual meaning.</a:t>
            </a: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082271"/>
              </p:ext>
            </p:extLst>
          </p:nvPr>
        </p:nvGraphicFramePr>
        <p:xfrm>
          <a:off x="1524000" y="4437112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i="1" u="sng" dirty="0" smtClean="0"/>
                        <a:t>Example</a:t>
                      </a:r>
                      <a:r>
                        <a:rPr lang="en-ZA" dirty="0" smtClean="0"/>
                        <a:t>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ZA" sz="2400" i="1" dirty="0" smtClean="0"/>
                        <a:t>Tomorrow I hope to submit my assignment.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ZA" sz="2400" i="1" dirty="0" smtClean="0"/>
                        <a:t>I hope to submit my assignment tomorrow.</a:t>
                      </a:r>
                    </a:p>
                    <a:p>
                      <a:pPr marL="34290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en-ZA" sz="2400" dirty="0" smtClean="0"/>
                        <a:t>We took the test.</a:t>
                      </a:r>
                    </a:p>
                    <a:p>
                      <a:pPr marL="34290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en-ZA" sz="2400" dirty="0" smtClean="0"/>
                        <a:t>The test was taken by us.</a:t>
                      </a:r>
                      <a:endParaRPr lang="en-Z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97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Recap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Conceptual meaning:</a:t>
            </a:r>
          </a:p>
          <a:p>
            <a:r>
              <a:rPr lang="en-ZA" dirty="0" smtClean="0"/>
              <a:t>Connotative or Associative meaning:</a:t>
            </a:r>
          </a:p>
          <a:p>
            <a:r>
              <a:rPr lang="en-ZA" dirty="0" smtClean="0"/>
              <a:t>Stylistic meaning:</a:t>
            </a:r>
            <a:endParaRPr lang="en-ZA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788024" y="1340768"/>
            <a:ext cx="3816424" cy="2952328"/>
          </a:xfrm>
          <a:prstGeom prst="wedgeRoundRectCallout">
            <a:avLst>
              <a:gd name="adj1" fmla="val -60982"/>
              <a:gd name="adj2" fmla="val -312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This has  been regarded as a central factor of meaning in the functioning of language.  There are two structure principles:</a:t>
            </a:r>
          </a:p>
          <a:p>
            <a:pPr marL="342900" indent="-342900" algn="ctr">
              <a:buAutoNum type="alphaLcParenBoth"/>
            </a:pPr>
            <a:r>
              <a:rPr lang="en-ZA" dirty="0" err="1" smtClean="0"/>
              <a:t>Contrastiveness</a:t>
            </a:r>
            <a:r>
              <a:rPr lang="en-ZA" dirty="0" smtClean="0"/>
              <a:t> –  comparing linguistic items within a language</a:t>
            </a:r>
          </a:p>
          <a:p>
            <a:pPr marL="342900" indent="-342900" algn="ctr">
              <a:buAutoNum type="alphaLcParenBoth"/>
            </a:pPr>
            <a:r>
              <a:rPr lang="en-ZA" dirty="0" smtClean="0"/>
              <a:t>Constituent structure – the way in which language is organised from minimal to the largest possible structure</a:t>
            </a:r>
            <a:endParaRPr lang="en-ZA" dirty="0"/>
          </a:p>
        </p:txBody>
      </p:sp>
      <p:sp>
        <p:nvSpPr>
          <p:cNvPr id="5" name="Rectangular Callout 4"/>
          <p:cNvSpPr/>
          <p:nvPr/>
        </p:nvSpPr>
        <p:spPr>
          <a:xfrm>
            <a:off x="539552" y="3861048"/>
            <a:ext cx="3960440" cy="2736304"/>
          </a:xfrm>
          <a:prstGeom prst="wedgeRectCallout">
            <a:avLst>
              <a:gd name="adj1" fmla="val 52006"/>
              <a:gd name="adj2" fmla="val -95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lphaLcParenBoth"/>
            </a:pPr>
            <a:r>
              <a:rPr lang="en-ZA" sz="2400" dirty="0" smtClean="0"/>
              <a:t> Social attributes</a:t>
            </a:r>
          </a:p>
          <a:p>
            <a:pPr marL="342900" indent="-342900" algn="ctr">
              <a:buAutoNum type="alphaLcParenBoth"/>
            </a:pPr>
            <a:r>
              <a:rPr lang="en-ZA" sz="2400" dirty="0" smtClean="0"/>
              <a:t> Varies according to historical, culture and individual experience</a:t>
            </a:r>
          </a:p>
          <a:p>
            <a:pPr marL="342900" indent="-342900" algn="ctr">
              <a:buAutoNum type="alphaLcParenBoth"/>
            </a:pPr>
            <a:r>
              <a:rPr lang="en-ZA" sz="2400" dirty="0" smtClean="0"/>
              <a:t>Indeterminate and open-endedness</a:t>
            </a:r>
            <a:endParaRPr lang="en-ZA" sz="24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499992" y="4437112"/>
            <a:ext cx="4248472" cy="1944216"/>
          </a:xfrm>
          <a:prstGeom prst="wedgeRoundRectCallout">
            <a:avLst>
              <a:gd name="adj1" fmla="val -72358"/>
              <a:gd name="adj2" fmla="val -1142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/>
              <a:t>Refers to what a piece of language conveys about the social circumstances of its use.  Comprising of markers of dialect, formality, register etc.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256920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Expressive (Affective or Emotional) meaning:</a:t>
            </a:r>
            <a:endParaRPr lang="en-ZA" dirty="0"/>
          </a:p>
        </p:txBody>
      </p:sp>
      <p:sp>
        <p:nvSpPr>
          <p:cNvPr id="4" name="Oval Callout 3"/>
          <p:cNvSpPr/>
          <p:nvPr/>
        </p:nvSpPr>
        <p:spPr>
          <a:xfrm>
            <a:off x="2195736" y="2204864"/>
            <a:ext cx="6264696" cy="3744416"/>
          </a:xfrm>
          <a:prstGeom prst="wedgeEllipseCallout">
            <a:avLst>
              <a:gd name="adj1" fmla="val -39507"/>
              <a:gd name="adj2" fmla="val -536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 smtClean="0"/>
              <a:t>It serves to reflect the emotions and attitudes of the speakers towards the thing being talked about subject to the listener, e.g.</a:t>
            </a:r>
          </a:p>
          <a:p>
            <a:pPr marL="342900" indent="-342900" algn="ctr">
              <a:buAutoNum type="alphaLcParenBoth"/>
            </a:pPr>
            <a:r>
              <a:rPr lang="en-ZA" sz="2400" dirty="0" smtClean="0"/>
              <a:t>Would you mind taking your doggy out of the carpet?</a:t>
            </a:r>
          </a:p>
          <a:p>
            <a:pPr marL="342900" indent="-342900" algn="ctr">
              <a:buAutoNum type="alphaLcParenBoth"/>
            </a:pPr>
            <a:r>
              <a:rPr lang="en-ZA" sz="2400" dirty="0" smtClean="0"/>
              <a:t>Get that bloody animal off my nice carpet.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3715854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Recap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Thematic (or Textual) meaning:</a:t>
            </a:r>
            <a:endParaRPr lang="en-ZA" dirty="0"/>
          </a:p>
        </p:txBody>
      </p:sp>
      <p:sp>
        <p:nvSpPr>
          <p:cNvPr id="4" name="Cloud Callout 3"/>
          <p:cNvSpPr/>
          <p:nvPr/>
        </p:nvSpPr>
        <p:spPr>
          <a:xfrm>
            <a:off x="323528" y="2492896"/>
            <a:ext cx="8136904" cy="3888432"/>
          </a:xfrm>
          <a:prstGeom prst="cloudCallout">
            <a:avLst>
              <a:gd name="adj1" fmla="val -33253"/>
              <a:gd name="adj2" fmla="val -591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 smtClean="0"/>
              <a:t>It is concerned with the organisation of the message in form of a test and what this organisation conveys by ways of emphasis.  Example:</a:t>
            </a:r>
          </a:p>
          <a:p>
            <a:pPr marL="342900" indent="-342900" algn="ctr">
              <a:buAutoNum type="alphaLcParenBoth"/>
            </a:pPr>
            <a:r>
              <a:rPr lang="en-ZA" sz="2400" dirty="0" smtClean="0"/>
              <a:t>I don’t </a:t>
            </a:r>
            <a:r>
              <a:rPr lang="en-ZA" sz="2400" u="sng" dirty="0" smtClean="0"/>
              <a:t>like</a:t>
            </a:r>
            <a:r>
              <a:rPr lang="en-ZA" sz="2400" dirty="0" smtClean="0"/>
              <a:t> Dick.  (the focus is on dislike)</a:t>
            </a:r>
          </a:p>
          <a:p>
            <a:pPr marL="342900" indent="-342900" algn="ctr">
              <a:buAutoNum type="alphaLcParenBoth"/>
            </a:pPr>
            <a:r>
              <a:rPr lang="en-ZA" sz="2400" u="sng" dirty="0" smtClean="0"/>
              <a:t>Dick</a:t>
            </a:r>
            <a:r>
              <a:rPr lang="en-ZA" sz="2400" dirty="0" smtClean="0"/>
              <a:t> I don’t like.  (the focus is on Dick and not anybody else)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021965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Recap – Summary of Table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672225"/>
              </p:ext>
            </p:extLst>
          </p:nvPr>
        </p:nvGraphicFramePr>
        <p:xfrm>
          <a:off x="0" y="1600200"/>
          <a:ext cx="9144000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776"/>
                <a:gridCol w="2448272"/>
                <a:gridCol w="4139952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1. Conceptual meaning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Logical, cognitive or denotative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2. Associative meaning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1. Connotative meaning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What is communicated by virtue of language</a:t>
                      </a:r>
                      <a:r>
                        <a:rPr lang="en-ZA" baseline="0" dirty="0" smtClean="0"/>
                        <a:t> refers to.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2.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Stylistic meaning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communicated of social circumstances language use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3.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Affective meaning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Feelings or attitudes of the speaker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4.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Reflective meaning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 association with another sense of the same expression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5.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Collocative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meaning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 association with words e.g. pretty, handsome, blond , kinky (sharing common ground in meaning</a:t>
                      </a:r>
                      <a:endParaRPr lang="en-Z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3. Thematic meaning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refers to the way the message is organised in terms of order of sentences in paragraphs</a:t>
                      </a:r>
                      <a:endParaRPr lang="en-Z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005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Types of Meaning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Conceptual meaning</a:t>
            </a:r>
          </a:p>
          <a:p>
            <a:r>
              <a:rPr lang="en-ZA" dirty="0" smtClean="0"/>
              <a:t>Associative meaning</a:t>
            </a:r>
          </a:p>
          <a:p>
            <a:r>
              <a:rPr lang="en-ZA" dirty="0" smtClean="0"/>
              <a:t>Thematic meaning</a:t>
            </a:r>
            <a:endParaRPr lang="en-ZA" dirty="0"/>
          </a:p>
        </p:txBody>
      </p:sp>
      <p:sp>
        <p:nvSpPr>
          <p:cNvPr id="4" name="Line Callout 2 (Accent Bar) 3"/>
          <p:cNvSpPr/>
          <p:nvPr/>
        </p:nvSpPr>
        <p:spPr>
          <a:xfrm>
            <a:off x="6156176" y="1916832"/>
            <a:ext cx="2664296" cy="86409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075"/>
              <a:gd name="adj6" fmla="val -705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 smtClean="0"/>
              <a:t>Denotative Meaning</a:t>
            </a:r>
            <a:endParaRPr lang="en-ZA" sz="2400" dirty="0"/>
          </a:p>
        </p:txBody>
      </p:sp>
      <p:sp>
        <p:nvSpPr>
          <p:cNvPr id="5" name="Line Callout 2 (Accent Bar) 4"/>
          <p:cNvSpPr/>
          <p:nvPr/>
        </p:nvSpPr>
        <p:spPr>
          <a:xfrm>
            <a:off x="4932040" y="3356992"/>
            <a:ext cx="3312368" cy="288032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4106"/>
              <a:gd name="adj6" fmla="val -299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 smtClean="0"/>
              <a:t>Connotative Meaning</a:t>
            </a:r>
          </a:p>
          <a:p>
            <a:pPr algn="ctr"/>
            <a:r>
              <a:rPr lang="en-ZA" sz="2400" dirty="0" smtClean="0"/>
              <a:t>Social Meaning</a:t>
            </a:r>
          </a:p>
          <a:p>
            <a:pPr algn="ctr"/>
            <a:r>
              <a:rPr lang="en-ZA" sz="2400" dirty="0" smtClean="0"/>
              <a:t>Affective Meaning</a:t>
            </a:r>
          </a:p>
          <a:p>
            <a:pPr algn="ctr"/>
            <a:r>
              <a:rPr lang="en-ZA" sz="2400" dirty="0" smtClean="0"/>
              <a:t>Reflected Meaning</a:t>
            </a:r>
          </a:p>
          <a:p>
            <a:pPr algn="ctr"/>
            <a:r>
              <a:rPr lang="en-ZA" sz="2400" dirty="0" err="1" smtClean="0"/>
              <a:t>Collocative</a:t>
            </a:r>
            <a:r>
              <a:rPr lang="en-ZA" sz="2400" dirty="0" smtClean="0"/>
              <a:t> Meaning</a:t>
            </a:r>
            <a:endParaRPr lang="en-ZA" sz="2400" dirty="0"/>
          </a:p>
        </p:txBody>
      </p:sp>
      <p:sp>
        <p:nvSpPr>
          <p:cNvPr id="6" name="Line Callout 2 (Accent Bar) 5"/>
          <p:cNvSpPr/>
          <p:nvPr/>
        </p:nvSpPr>
        <p:spPr>
          <a:xfrm>
            <a:off x="1403648" y="4509120"/>
            <a:ext cx="1944216" cy="172819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5895"/>
              <a:gd name="adj6" fmla="val -16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 smtClean="0"/>
              <a:t>Textual Meaning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65434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Conceptual Meaning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dirty="0" smtClean="0"/>
              <a:t>Words are connected to non-linguistic entities</a:t>
            </a:r>
          </a:p>
          <a:p>
            <a:r>
              <a:rPr lang="en-ZA" b="1" i="1" dirty="0" smtClean="0"/>
              <a:t>Example</a:t>
            </a:r>
            <a:r>
              <a:rPr lang="en-ZA" dirty="0" smtClean="0"/>
              <a:t>:</a:t>
            </a:r>
          </a:p>
          <a:p>
            <a:r>
              <a:rPr lang="en-ZA" dirty="0" smtClean="0"/>
              <a:t>Word – tree &gt; non-linguistic entity – object with leaves, stem, branches etc.</a:t>
            </a:r>
          </a:p>
          <a:p>
            <a:r>
              <a:rPr lang="en-ZA" dirty="0" smtClean="0"/>
              <a:t>It therefore deals with physical entities that the concept has.</a:t>
            </a:r>
          </a:p>
          <a:p>
            <a:r>
              <a:rPr lang="en-ZA" dirty="0" smtClean="0"/>
              <a:t>It is organised in terms of </a:t>
            </a:r>
            <a:r>
              <a:rPr lang="en-ZA" dirty="0" err="1" smtClean="0"/>
              <a:t>contrastiveness</a:t>
            </a:r>
            <a:r>
              <a:rPr lang="en-ZA" dirty="0" smtClean="0"/>
              <a:t> in structure.</a:t>
            </a:r>
          </a:p>
          <a:p>
            <a:r>
              <a:rPr lang="en-ZA" b="1" i="1" dirty="0" smtClean="0"/>
              <a:t>Example</a:t>
            </a:r>
            <a:r>
              <a:rPr lang="en-ZA" dirty="0" smtClean="0"/>
              <a:t>:</a:t>
            </a:r>
          </a:p>
          <a:p>
            <a:r>
              <a:rPr lang="en-ZA" dirty="0" smtClean="0"/>
              <a:t>Tree is differentiated from other objects, say grass.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311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Conceptual Meaning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is the essential and inextricable part of what language is, and is widely regarded as the central factor in verbal communication.</a:t>
            </a:r>
          </a:p>
          <a:p>
            <a:r>
              <a:rPr lang="en-US" altLang="zh-CN" dirty="0" smtClean="0"/>
              <a:t>It is also called </a:t>
            </a:r>
            <a:r>
              <a:rPr lang="en-US" altLang="zh-CN" b="1" dirty="0" smtClean="0"/>
              <a:t>logical, cognitive, or denotative meaning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318653"/>
              </p:ext>
            </p:extLst>
          </p:nvPr>
        </p:nvGraphicFramePr>
        <p:xfrm>
          <a:off x="1524000" y="4558248"/>
          <a:ext cx="7152456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2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400" b="1" i="1" u="sng" dirty="0" smtClean="0"/>
                        <a:t>Example</a:t>
                      </a:r>
                      <a:r>
                        <a:rPr lang="en-ZA" sz="2400" dirty="0" smtClean="0"/>
                        <a:t>:</a:t>
                      </a:r>
                    </a:p>
                    <a:p>
                      <a:r>
                        <a:rPr lang="en-ZA" sz="2400" i="1" dirty="0" smtClean="0"/>
                        <a:t>Man</a:t>
                      </a:r>
                      <a:r>
                        <a:rPr lang="en-ZA" sz="2400" dirty="0" smtClean="0"/>
                        <a:t>: + human</a:t>
                      </a:r>
                      <a:r>
                        <a:rPr lang="en-ZA" sz="2400" baseline="0" dirty="0" smtClean="0"/>
                        <a:t> + adult + male</a:t>
                      </a:r>
                    </a:p>
                    <a:p>
                      <a:r>
                        <a:rPr lang="en-ZA" sz="2400" i="1" baseline="0" dirty="0" smtClean="0"/>
                        <a:t>Woman</a:t>
                      </a:r>
                      <a:r>
                        <a:rPr lang="en-ZA" sz="2400" baseline="0" dirty="0" smtClean="0"/>
                        <a:t>: + human + adult + female</a:t>
                      </a:r>
                    </a:p>
                    <a:p>
                      <a:r>
                        <a:rPr lang="en-ZA" sz="2400" i="1" baseline="0" dirty="0" smtClean="0"/>
                        <a:t>Girl</a:t>
                      </a:r>
                      <a:r>
                        <a:rPr lang="en-ZA" sz="2400" baseline="0" dirty="0" smtClean="0"/>
                        <a:t>: + human – adult + female</a:t>
                      </a:r>
                    </a:p>
                    <a:p>
                      <a:r>
                        <a:rPr lang="en-ZA" sz="2400" i="1" baseline="0" dirty="0" smtClean="0"/>
                        <a:t>Boy</a:t>
                      </a:r>
                      <a:r>
                        <a:rPr lang="en-ZA" sz="2400" baseline="0" dirty="0" smtClean="0"/>
                        <a:t>: + human – adult + male</a:t>
                      </a:r>
                      <a:endParaRPr lang="en-Z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6012160" y="4581128"/>
            <a:ext cx="216024" cy="18002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TextBox 5"/>
          <p:cNvSpPr txBox="1"/>
          <p:nvPr/>
        </p:nvSpPr>
        <p:spPr>
          <a:xfrm>
            <a:off x="6300192" y="530120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/>
              <a:t>Semantic features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11443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Associative Meaning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Connotative meaning is the communicative value that an expression has by virtue of what it refers to, over and above its purely conceptual content. 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It can vary from age to age, from society to society, and from individual to individual.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It is also called </a:t>
            </a:r>
            <a:r>
              <a:rPr lang="en-US" altLang="zh-CN" b="1" dirty="0" smtClean="0"/>
              <a:t>connotative meaning.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215255"/>
              </p:ext>
            </p:extLst>
          </p:nvPr>
        </p:nvGraphicFramePr>
        <p:xfrm>
          <a:off x="1524000" y="5085184"/>
          <a:ext cx="609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400" i="1" u="sng" dirty="0" smtClean="0"/>
                        <a:t>Example</a:t>
                      </a:r>
                      <a:r>
                        <a:rPr lang="en-ZA" sz="2400" dirty="0" smtClean="0"/>
                        <a:t>:</a:t>
                      </a:r>
                    </a:p>
                    <a:p>
                      <a:r>
                        <a:rPr lang="en-ZA" sz="2400" i="1" dirty="0" smtClean="0"/>
                        <a:t>Father</a:t>
                      </a:r>
                      <a:r>
                        <a:rPr lang="en-ZA" sz="2400" dirty="0" smtClean="0"/>
                        <a:t>: strength, strong will, provider</a:t>
                      </a:r>
                    </a:p>
                    <a:p>
                      <a:r>
                        <a:rPr lang="en-ZA" sz="2400" i="1" dirty="0" smtClean="0"/>
                        <a:t>Love</a:t>
                      </a:r>
                      <a:r>
                        <a:rPr lang="en-ZA" sz="2400" dirty="0" smtClean="0"/>
                        <a:t>: roses, hugs, presents, kisses</a:t>
                      </a:r>
                    </a:p>
                    <a:p>
                      <a:r>
                        <a:rPr lang="en-ZA" sz="2400" i="1" dirty="0" smtClean="0"/>
                        <a:t>Summer</a:t>
                      </a:r>
                      <a:r>
                        <a:rPr lang="en-ZA" sz="2400" dirty="0" smtClean="0"/>
                        <a:t>: beach, holidays</a:t>
                      </a:r>
                      <a:endParaRPr lang="en-Z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64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Associative Meaning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Associative meaning is peripheral, and relatively unstable. </a:t>
            </a:r>
          </a:p>
          <a:p>
            <a:r>
              <a:rPr lang="en-US" altLang="zh-CN" dirty="0" smtClean="0"/>
              <a:t>That is, it may vary according to culture, historical period, and the experience of the individual.</a:t>
            </a:r>
          </a:p>
          <a:p>
            <a:r>
              <a:rPr lang="en-US" altLang="zh-CN" dirty="0" smtClean="0"/>
              <a:t>In addition, associative meaning is indeterminate and open-ended.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4948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Social Meaning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Social meaning is the meaning which an expression conveys about the contexts or social circumstances of its use.</a:t>
            </a:r>
          </a:p>
          <a:p>
            <a:r>
              <a:rPr lang="en-US" altLang="zh-CN" dirty="0" smtClean="0"/>
              <a:t>It chiefly includes </a:t>
            </a:r>
            <a:r>
              <a:rPr lang="en-US" altLang="zh-CN" b="1" dirty="0" smtClean="0"/>
              <a:t>stylistic</a:t>
            </a:r>
            <a:r>
              <a:rPr lang="en-US" altLang="zh-CN" dirty="0" smtClean="0"/>
              <a:t> </a:t>
            </a:r>
            <a:r>
              <a:rPr lang="en-US" altLang="zh-CN" b="1" dirty="0" smtClean="0"/>
              <a:t>meaning</a:t>
            </a:r>
            <a:r>
              <a:rPr lang="en-US" altLang="zh-CN" dirty="0" smtClean="0"/>
              <a:t> of an utterance.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204814"/>
              </p:ext>
            </p:extLst>
          </p:nvPr>
        </p:nvGraphicFramePr>
        <p:xfrm>
          <a:off x="539552" y="4149080"/>
          <a:ext cx="828092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400" i="1" u="sng" dirty="0" smtClean="0"/>
                        <a:t>Example</a:t>
                      </a:r>
                      <a:r>
                        <a:rPr lang="en-ZA" sz="2400" dirty="0" smtClean="0"/>
                        <a:t>:</a:t>
                      </a:r>
                    </a:p>
                    <a:p>
                      <a:r>
                        <a:rPr lang="en-ZA" sz="2400" i="1" dirty="0" smtClean="0"/>
                        <a:t>Mother</a:t>
                      </a:r>
                      <a:r>
                        <a:rPr lang="en-ZA" sz="2400" dirty="0" smtClean="0"/>
                        <a:t> (formal) </a:t>
                      </a:r>
                      <a:r>
                        <a:rPr lang="en-ZA" sz="2400" i="1" dirty="0" smtClean="0"/>
                        <a:t>mom</a:t>
                      </a:r>
                      <a:r>
                        <a:rPr lang="en-ZA" sz="2400" baseline="0" dirty="0" smtClean="0"/>
                        <a:t> (colloquial)</a:t>
                      </a:r>
                    </a:p>
                    <a:p>
                      <a:r>
                        <a:rPr lang="en-ZA" sz="2400" i="1" baseline="0" dirty="0" smtClean="0"/>
                        <a:t>Dollar</a:t>
                      </a:r>
                      <a:r>
                        <a:rPr lang="en-ZA" sz="2400" baseline="0" dirty="0" smtClean="0"/>
                        <a:t> (neutral) </a:t>
                      </a:r>
                      <a:r>
                        <a:rPr lang="en-ZA" sz="2400" i="1" baseline="0" dirty="0" smtClean="0"/>
                        <a:t>buck</a:t>
                      </a:r>
                      <a:r>
                        <a:rPr lang="en-ZA" sz="2400" baseline="0" dirty="0" smtClean="0"/>
                        <a:t> (slang)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400" baseline="0" dirty="0" smtClean="0"/>
                        <a:t>They chucked a stone at the cops and then did a bunk with the loot.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400" baseline="0" dirty="0" smtClean="0"/>
                        <a:t>After casting a stone at the police they absconded with the money. </a:t>
                      </a:r>
                      <a:endParaRPr lang="en-Z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72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Affective Meaning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level of meaning that conveys the language user</a:t>
            </a:r>
            <a:r>
              <a:rPr lang="en-US" altLang="zh-CN" dirty="0" smtClean="0">
                <a:latin typeface="Arial" charset="0"/>
              </a:rPr>
              <a:t>’</a:t>
            </a:r>
            <a:r>
              <a:rPr lang="en-US" altLang="zh-CN" dirty="0" smtClean="0"/>
              <a:t>s feelings, including his attitude or evaluation in shaping his use of language is called </a:t>
            </a:r>
            <a:r>
              <a:rPr lang="en-US" altLang="zh-CN" i="1" dirty="0" smtClean="0"/>
              <a:t>affective meaning </a:t>
            </a:r>
            <a:r>
              <a:rPr lang="en-US" altLang="zh-CN" dirty="0" smtClean="0"/>
              <a:t>or </a:t>
            </a:r>
            <a:r>
              <a:rPr lang="en-US" altLang="zh-CN" i="1" dirty="0" smtClean="0"/>
              <a:t>emotive meaning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Affective meaning can be expressed through such forms of language as insults, flattery, hyperbole or sarcasm.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787441"/>
              </p:ext>
            </p:extLst>
          </p:nvPr>
        </p:nvGraphicFramePr>
        <p:xfrm>
          <a:off x="899592" y="5229200"/>
          <a:ext cx="763284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i="1" u="sng" dirty="0" smtClean="0"/>
                        <a:t>Example</a:t>
                      </a:r>
                      <a:r>
                        <a:rPr lang="en-ZA" dirty="0" smtClean="0"/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/>
                        <a:t>Some pig has stolen my money. (</a:t>
                      </a:r>
                      <a:r>
                        <a:rPr lang="en-ZA" sz="2000" i="1" dirty="0" smtClean="0"/>
                        <a:t>insult</a:t>
                      </a:r>
                      <a:r>
                        <a:rPr lang="en-ZA" sz="2000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/>
                        <a:t>He is so lucky; he married an angel. (</a:t>
                      </a:r>
                      <a:r>
                        <a:rPr lang="en-ZA" sz="2000" i="1" dirty="0" smtClean="0"/>
                        <a:t>flattery</a:t>
                      </a:r>
                      <a:r>
                        <a:rPr lang="en-ZA" sz="2000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/>
                        <a:t>You did so well in the test that no mark was good enough for you. (</a:t>
                      </a:r>
                      <a:r>
                        <a:rPr lang="en-ZA" sz="2000" i="1" dirty="0" smtClean="0"/>
                        <a:t>sarcasm</a:t>
                      </a:r>
                      <a:r>
                        <a:rPr lang="en-ZA" sz="2000" dirty="0" smtClean="0"/>
                        <a:t>)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54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Reflective Meaning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</a:t>
            </a:r>
            <a:r>
              <a:rPr lang="en-US" altLang="zh-CN" i="1" dirty="0" smtClean="0"/>
              <a:t>eflective </a:t>
            </a:r>
            <a:r>
              <a:rPr lang="en-US" altLang="zh-CN" i="1" dirty="0"/>
              <a:t>meaning</a:t>
            </a:r>
            <a:r>
              <a:rPr lang="en-US" altLang="zh-CN" dirty="0"/>
              <a:t> </a:t>
            </a:r>
            <a:r>
              <a:rPr lang="en-US" altLang="zh-CN" dirty="0" smtClean="0"/>
              <a:t>is </a:t>
            </a:r>
            <a:r>
              <a:rPr lang="en-US" dirty="0" smtClean="0"/>
              <a:t>what </a:t>
            </a:r>
            <a:r>
              <a:rPr lang="en-US" dirty="0"/>
              <a:t>is communicated through association with </a:t>
            </a:r>
            <a:r>
              <a:rPr lang="en-US" dirty="0" smtClean="0"/>
              <a:t>another </a:t>
            </a:r>
            <a:r>
              <a:rPr lang="en-US" dirty="0"/>
              <a:t>sense of the same expression.</a:t>
            </a:r>
            <a:endParaRPr lang="en-ZA" dirty="0"/>
          </a:p>
          <a:p>
            <a:r>
              <a:rPr lang="en-US" altLang="zh-CN" dirty="0" smtClean="0"/>
              <a:t>In other words, it is </a:t>
            </a:r>
            <a:r>
              <a:rPr lang="en-US" altLang="zh-CN" dirty="0"/>
              <a:t>the meaning which arises in cases of multiple conceptual meanings, when one sense of a word forms part of our response to another </a:t>
            </a:r>
            <a:r>
              <a:rPr lang="en-US" altLang="zh-CN" dirty="0" smtClean="0"/>
              <a:t>sense.</a:t>
            </a:r>
          </a:p>
          <a:p>
            <a:r>
              <a:rPr lang="en-US" altLang="zh-CN" dirty="0" smtClean="0"/>
              <a:t>It </a:t>
            </a:r>
            <a:r>
              <a:rPr lang="en-US" altLang="zh-CN" dirty="0"/>
              <a:t>is the product of people</a:t>
            </a:r>
            <a:r>
              <a:rPr lang="en-US" altLang="zh-CN" dirty="0">
                <a:latin typeface="Arial" charset="0"/>
              </a:rPr>
              <a:t>’</a:t>
            </a:r>
            <a:r>
              <a:rPr lang="en-US" altLang="zh-CN" dirty="0"/>
              <a:t>s recognition and imagination.</a:t>
            </a: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069106"/>
              </p:ext>
            </p:extLst>
          </p:nvPr>
        </p:nvGraphicFramePr>
        <p:xfrm>
          <a:off x="1524000" y="5813256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231800">
                <a:tc>
                  <a:txBody>
                    <a:bodyPr/>
                    <a:lstStyle/>
                    <a:p>
                      <a:pPr algn="ctr"/>
                      <a:r>
                        <a:rPr lang="en-ZA" i="1" u="sng" dirty="0" smtClean="0"/>
                        <a:t>Example</a:t>
                      </a:r>
                      <a:r>
                        <a:rPr lang="en-ZA" dirty="0" smtClean="0"/>
                        <a:t>: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ZA" sz="2400" dirty="0" smtClean="0"/>
                        <a:t>He took the drugs</a:t>
                      </a:r>
                      <a:r>
                        <a:rPr lang="en-ZA" dirty="0" smtClean="0"/>
                        <a:t>.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2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976</Words>
  <Application>Microsoft Office PowerPoint</Application>
  <PresentationFormat>On-screen Show (4:3)</PresentationFormat>
  <Paragraphs>118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Types of Meaning</vt:lpstr>
      <vt:lpstr>Types of Meaning</vt:lpstr>
      <vt:lpstr>Conceptual Meaning</vt:lpstr>
      <vt:lpstr>Conceptual Meaning</vt:lpstr>
      <vt:lpstr>Associative Meaning</vt:lpstr>
      <vt:lpstr>Associative Meaning</vt:lpstr>
      <vt:lpstr>Social Meaning</vt:lpstr>
      <vt:lpstr>Affective Meaning</vt:lpstr>
      <vt:lpstr>Reflective Meaning</vt:lpstr>
      <vt:lpstr>Collocative Meaning</vt:lpstr>
      <vt:lpstr>Thematic Meaning</vt:lpstr>
      <vt:lpstr>Recap </vt:lpstr>
      <vt:lpstr>Recap</vt:lpstr>
      <vt:lpstr>Recap</vt:lpstr>
      <vt:lpstr>Recap – Summary of Table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Meaning</dc:title>
  <dc:creator>Author</dc:creator>
  <cp:lastModifiedBy>Author</cp:lastModifiedBy>
  <cp:revision>22</cp:revision>
  <dcterms:created xsi:type="dcterms:W3CDTF">2015-02-24T19:38:55Z</dcterms:created>
  <dcterms:modified xsi:type="dcterms:W3CDTF">2015-03-02T16:46:02Z</dcterms:modified>
</cp:coreProperties>
</file>