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9" r:id="rId4"/>
    <p:sldId id="262" r:id="rId5"/>
    <p:sldId id="264" r:id="rId6"/>
    <p:sldId id="265" r:id="rId7"/>
    <p:sldId id="261" r:id="rId8"/>
    <p:sldId id="258"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9"/>
    <p:restoredTop sz="94622"/>
  </p:normalViewPr>
  <p:slideViewPr>
    <p:cSldViewPr snapToGrid="0" snapToObjects="1">
      <p:cViewPr varScale="1">
        <p:scale>
          <a:sx n="79" d="100"/>
          <a:sy n="79" d="100"/>
        </p:scale>
        <p:origin x="3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A3BBD-6242-C249-8516-7B3AA11674CF}"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CBA47-E15B-4B4D-83D6-853F1EF83261}" type="slidenum">
              <a:rPr lang="en-US" smtClean="0"/>
              <a:t>‹#›</a:t>
            </a:fld>
            <a:endParaRPr lang="en-US"/>
          </a:p>
        </p:txBody>
      </p:sp>
    </p:spTree>
    <p:extLst>
      <p:ext uri="{BB962C8B-B14F-4D97-AF65-F5344CB8AC3E}">
        <p14:creationId xmlns:p14="http://schemas.microsoft.com/office/powerpoint/2010/main" val="52715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D039-561A-8D4D-9CE6-110D9D3C5C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5B7BBE-6B9F-DF40-BC43-2122287B1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01D755-9BF7-1349-A182-93C3619A07E7}"/>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59BE966B-126B-8A42-8C1C-0CC82A856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D40C9-6BAE-6C4D-85EC-ED38F169ABA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07000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D0AE-F481-6545-AB45-09D58E6693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A7817-AFDD-1446-8328-6F95B69681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9F010-A982-2D4E-9EB9-AC1F0BA54FDA}"/>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B350CFA0-68D8-5C4B-970E-0903BBC9F0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55B78-4409-074C-A37C-DD3C3A222CC1}"/>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86956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9BB6B3-AC6E-9949-9F0D-5F5B3B10D7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115E51-0D1F-A641-954D-63B7051C15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908A6-4C54-634F-8DC3-1B720DC10DDE}"/>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F5F8FA82-3418-4242-A2CE-15CC44A2F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A26D0-32B3-7E4B-A31F-9B1FB69ACFE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3690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1768-6639-7C40-BBDD-5734536D0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E3DD76-54DF-FE45-BB67-0B0659DD80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AC8A4-90AC-5449-BBF5-B3FF9D0A595C}"/>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90165E48-637F-6C49-87B7-04D1AF8CD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838DA-371B-0747-B901-BFE578F5082E}"/>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23563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7EC3-5554-9B44-8879-FBF373079C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6629A1-3DDC-5D4A-AA65-E0CA11979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033BC9-9357-294D-9E2F-B079DE2089E2}"/>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35281EBF-0ED7-7C41-82CE-CA1F58BD0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3CF36-3E4E-2F49-8040-0443ACE19AF0}"/>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59290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85B78-4778-5D44-AC7D-ECBC17606D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EFCBC0-30F8-E14C-81B5-8F284267E86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629CBF-51D0-6F46-B066-9AF977C2CD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0B35A9-7A29-DE4A-B26E-2F7DADBD7F07}"/>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6" name="Footer Placeholder 5">
            <a:extLst>
              <a:ext uri="{FF2B5EF4-FFF2-40B4-BE49-F238E27FC236}">
                <a16:creationId xmlns:a16="http://schemas.microsoft.com/office/drawing/2014/main" id="{E9EFCD0C-D715-4E46-AED5-CDB09FB5F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56864E-204F-5647-929B-2F89A99E5EB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08560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AE2A-ACB1-6643-82CF-60F12C9914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A4020E-A385-F740-9787-3F13E388BC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5674C5-6CCC-2548-95A9-C9F96E12D5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43B50C-115D-C143-8BD7-8F6AF3BC09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286DCF-725B-0D49-B806-FD8186B886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9B3296-5EFA-8C47-98FD-9B8663A39882}"/>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8" name="Footer Placeholder 7">
            <a:extLst>
              <a:ext uri="{FF2B5EF4-FFF2-40B4-BE49-F238E27FC236}">
                <a16:creationId xmlns:a16="http://schemas.microsoft.com/office/drawing/2014/main" id="{37FED43B-6561-B244-A849-76C8D7BED2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4A88DB-CB0C-1545-9279-F8476BD7726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60835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2802-A401-FB46-93E1-53F77D2F20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60B142-E80D-2348-9ECB-362EBED9C648}"/>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4" name="Footer Placeholder 3">
            <a:extLst>
              <a:ext uri="{FF2B5EF4-FFF2-40B4-BE49-F238E27FC236}">
                <a16:creationId xmlns:a16="http://schemas.microsoft.com/office/drawing/2014/main" id="{3858A702-5881-294C-9457-DE30DD64EE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1054BC-36F2-F84A-942E-2EF020B1CBA9}"/>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22131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D98600-F4A5-5A44-91CB-877D5AC0303F}"/>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3" name="Footer Placeholder 2">
            <a:extLst>
              <a:ext uri="{FF2B5EF4-FFF2-40B4-BE49-F238E27FC236}">
                <a16:creationId xmlns:a16="http://schemas.microsoft.com/office/drawing/2014/main" id="{046CCBBD-E351-C64E-83AC-466A33129C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A16B46-85FB-C34A-AB45-618FBD67336F}"/>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67100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D9C-58F0-874A-BF76-5F151A2BB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1128-E381-6B45-8EEE-8D0F7B123A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1289B3-0B85-A04B-8B47-1669EF9AC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35A86F-D4DE-CE4C-A5C0-40DBCBA596FC}"/>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6" name="Footer Placeholder 5">
            <a:extLst>
              <a:ext uri="{FF2B5EF4-FFF2-40B4-BE49-F238E27FC236}">
                <a16:creationId xmlns:a16="http://schemas.microsoft.com/office/drawing/2014/main" id="{449B4F7D-7F93-644C-B245-3CD5BA1A2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7DDE3-B10A-9B48-9EEA-6B8DC24C7E3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67739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020C-6CC8-B645-A421-8E3323AE9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3EEA88-C4F2-8C47-9596-22E81F96C4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E8E35A-4149-9947-92D4-37D394499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F8A102-7E06-9B4C-B3B5-FA2C1D4677BB}"/>
              </a:ext>
            </a:extLst>
          </p:cNvPr>
          <p:cNvSpPr>
            <a:spLocks noGrp="1"/>
          </p:cNvSpPr>
          <p:nvPr>
            <p:ph type="dt" sz="half" idx="10"/>
          </p:nvPr>
        </p:nvSpPr>
        <p:spPr/>
        <p:txBody>
          <a:bodyPr/>
          <a:lstStyle/>
          <a:p>
            <a:fld id="{1F635B26-DA32-FC42-81F9-1E6180DD43B2}" type="datetimeFigureOut">
              <a:rPr lang="en-US" smtClean="0"/>
              <a:t>10/18/2024</a:t>
            </a:fld>
            <a:endParaRPr lang="en-US"/>
          </a:p>
        </p:txBody>
      </p:sp>
      <p:sp>
        <p:nvSpPr>
          <p:cNvPr id="6" name="Footer Placeholder 5">
            <a:extLst>
              <a:ext uri="{FF2B5EF4-FFF2-40B4-BE49-F238E27FC236}">
                <a16:creationId xmlns:a16="http://schemas.microsoft.com/office/drawing/2014/main" id="{2585F82F-01DF-5740-9227-B4B7B2B36F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4E7D97-F9BC-0641-A654-DB3FB60B489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38456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23BE33-E3EC-9A4A-87A1-EC7B179754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540EC5-F161-524C-9EB7-DC98F6A53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94E37-679F-FC4D-B6BB-BDF66E6B4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5B26-DA32-FC42-81F9-1E6180DD43B2}" type="datetimeFigureOut">
              <a:rPr lang="en-US" smtClean="0"/>
              <a:t>10/18/2024</a:t>
            </a:fld>
            <a:endParaRPr lang="en-US"/>
          </a:p>
        </p:txBody>
      </p:sp>
      <p:sp>
        <p:nvSpPr>
          <p:cNvPr id="5" name="Footer Placeholder 4">
            <a:extLst>
              <a:ext uri="{FF2B5EF4-FFF2-40B4-BE49-F238E27FC236}">
                <a16:creationId xmlns:a16="http://schemas.microsoft.com/office/drawing/2014/main" id="{AA9BFC51-2220-294D-AB44-7B6985CC2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56E6B5-F5D5-964E-8D9A-4CCA15574D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04C27-2EB5-1D47-AAFF-4479D239797C}" type="slidenum">
              <a:rPr lang="en-US" smtClean="0"/>
              <a:t>‹#›</a:t>
            </a:fld>
            <a:endParaRPr lang="en-US"/>
          </a:p>
        </p:txBody>
      </p:sp>
    </p:spTree>
    <p:extLst>
      <p:ext uri="{BB962C8B-B14F-4D97-AF65-F5344CB8AC3E}">
        <p14:creationId xmlns:p14="http://schemas.microsoft.com/office/powerpoint/2010/main" val="419128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428DD7-175C-B449-BE83-FC79C14ECA36}"/>
              </a:ext>
            </a:extLst>
          </p:cNvPr>
          <p:cNvPicPr>
            <a:picLocks noChangeAspect="1"/>
          </p:cNvPicPr>
          <p:nvPr/>
        </p:nvPicPr>
        <p:blipFill>
          <a:blip r:embed="rId2"/>
          <a:stretch>
            <a:fillRect/>
          </a:stretch>
        </p:blipFill>
        <p:spPr>
          <a:xfrm>
            <a:off x="3048" y="0"/>
            <a:ext cx="12188952" cy="6858000"/>
          </a:xfrm>
          <a:prstGeom prst="rect">
            <a:avLst/>
          </a:prstGeom>
        </p:spPr>
      </p:pic>
      <p:sp>
        <p:nvSpPr>
          <p:cNvPr id="2" name="Title 1">
            <a:extLst>
              <a:ext uri="{FF2B5EF4-FFF2-40B4-BE49-F238E27FC236}">
                <a16:creationId xmlns:a16="http://schemas.microsoft.com/office/drawing/2014/main" id="{77F763D8-9400-8941-90AB-0C7DE0843FD2}"/>
              </a:ext>
            </a:extLst>
          </p:cNvPr>
          <p:cNvSpPr>
            <a:spLocks noGrp="1"/>
          </p:cNvSpPr>
          <p:nvPr>
            <p:ph type="ctrTitle"/>
          </p:nvPr>
        </p:nvSpPr>
        <p:spPr/>
        <p:txBody>
          <a:bodyPr/>
          <a:lstStyle/>
          <a:p>
            <a:pPr fontAlgn="t">
              <a:lnSpc>
                <a:spcPct val="100000"/>
              </a:lnSpc>
            </a:pPr>
            <a:r>
              <a:rPr lang="en-US" dirty="0">
                <a:solidFill>
                  <a:schemeClr val="bg1"/>
                </a:solidFill>
              </a:rPr>
              <a:t>Zotero</a:t>
            </a:r>
          </a:p>
        </p:txBody>
      </p:sp>
      <p:sp>
        <p:nvSpPr>
          <p:cNvPr id="3" name="Subtitle 2">
            <a:extLst>
              <a:ext uri="{FF2B5EF4-FFF2-40B4-BE49-F238E27FC236}">
                <a16:creationId xmlns:a16="http://schemas.microsoft.com/office/drawing/2014/main" id="{0137E48E-872A-9641-BBF1-D29BD06FCEE3}"/>
              </a:ext>
            </a:extLst>
          </p:cNvPr>
          <p:cNvSpPr>
            <a:spLocks noGrp="1"/>
          </p:cNvSpPr>
          <p:nvPr>
            <p:ph type="subTitle" idx="1"/>
          </p:nvPr>
        </p:nvSpPr>
        <p:spPr/>
        <p:txBody>
          <a:bodyPr/>
          <a:lstStyle/>
          <a:p>
            <a:r>
              <a:rPr lang="en-US" dirty="0">
                <a:solidFill>
                  <a:schemeClr val="bg1"/>
                </a:solidFill>
              </a:rPr>
              <a:t>Introduction to Zotero</a:t>
            </a:r>
          </a:p>
        </p:txBody>
      </p:sp>
    </p:spTree>
    <p:extLst>
      <p:ext uri="{BB962C8B-B14F-4D97-AF65-F5344CB8AC3E}">
        <p14:creationId xmlns:p14="http://schemas.microsoft.com/office/powerpoint/2010/main" val="406838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5174673" cy="535420"/>
          </a:xfrm>
        </p:spPr>
        <p:txBody>
          <a:bodyPr>
            <a:normAutofit/>
          </a:bodyPr>
          <a:lstStyle/>
          <a:p>
            <a:r>
              <a:rPr lang="en-US" sz="3200" b="1" dirty="0"/>
              <a:t>What is Zotero</a:t>
            </a:r>
          </a:p>
        </p:txBody>
      </p:sp>
      <p:sp>
        <p:nvSpPr>
          <p:cNvPr id="6" name="TextBox 5">
            <a:extLst>
              <a:ext uri="{FF2B5EF4-FFF2-40B4-BE49-F238E27FC236}">
                <a16:creationId xmlns:a16="http://schemas.microsoft.com/office/drawing/2014/main" id="{EDF9ABA6-886C-8147-A169-908252921535}"/>
              </a:ext>
            </a:extLst>
          </p:cNvPr>
          <p:cNvSpPr txBox="1"/>
          <p:nvPr/>
        </p:nvSpPr>
        <p:spPr>
          <a:xfrm>
            <a:off x="521208" y="1455706"/>
            <a:ext cx="10577945" cy="4016805"/>
          </a:xfrm>
          <a:prstGeom prst="rect">
            <a:avLst/>
          </a:prstGeom>
          <a:noFill/>
        </p:spPr>
        <p:txBody>
          <a:bodyPr wrap="square" rtlCol="0">
            <a:spAutoFit/>
          </a:bodyPr>
          <a:lstStyle/>
          <a:p>
            <a:pPr marL="628650" lvl="1" indent="-171450" algn="just">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Zotero is a free and open-source reference management tool that helps you collect, organize, cite, and share research materials. It’s designed to assist researchers, students, and academics in managing bibliographic data and related research materials, such as PDFs, websites, and articles.</a:t>
            </a:r>
          </a:p>
          <a:p>
            <a:pPr marL="628650" lvl="1" indent="-171450" algn="just">
              <a:lnSpc>
                <a:spcPct val="115000"/>
              </a:lnSpc>
              <a:spcAft>
                <a:spcPts val="800"/>
              </a:spcAft>
              <a:buSzPts val="1000"/>
              <a:buFont typeface="Arial" panose="020B0604020202020204" pitchFamily="34" charset="0"/>
              <a:buChar char="•"/>
              <a:tabLst>
                <a:tab pos="914400" algn="l"/>
              </a:tabLst>
            </a:pPr>
            <a:r>
              <a:rPr lang="en-ZA" sz="1400" dirty="0">
                <a:effectLst/>
                <a:latin typeface="Aptos" panose="020B0004020202020204" pitchFamily="34" charset="0"/>
                <a:ea typeface="Aptos" panose="020B0004020202020204" pitchFamily="34" charset="0"/>
                <a:cs typeface="Times New Roman" panose="02020603050405020304" pitchFamily="18" charset="0"/>
              </a:rPr>
              <a:t>Zotero automatically senses content in your web browser, allowing you to add it to your library with a single click. It can store a variety of reference types, including books, journal articles, websites, and multimedia files</a:t>
            </a:r>
          </a:p>
          <a:p>
            <a:pPr marL="628650" lvl="1" indent="-171450" algn="just">
              <a:lnSpc>
                <a:spcPct val="115000"/>
              </a:lnSpc>
              <a:spcAft>
                <a:spcPts val="800"/>
              </a:spcAft>
              <a:buSzPts val="1000"/>
              <a:buFont typeface="Arial" panose="020B0604020202020204" pitchFamily="34" charset="0"/>
              <a:buChar char="•"/>
              <a:tabLst>
                <a:tab pos="914400" algn="l"/>
              </a:tabLst>
            </a:pPr>
            <a:endParaRPr lang="en-ZA" sz="1400" dirty="0">
              <a:latin typeface="Aptos" panose="020B0004020202020204" pitchFamily="34" charset="0"/>
              <a:cs typeface="Times New Roman" panose="02020603050405020304" pitchFamily="18" charset="0"/>
            </a:endParaRPr>
          </a:p>
          <a:p>
            <a:pPr marL="628650" lvl="1" indent="-1714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Zotero simplifies the process of managing citations and bibliographies. It integrates with word processors like Microsoft Word and Google Docs, making it easy to insert citations directly into your documents and automatically generate bibliographies.</a:t>
            </a:r>
          </a:p>
          <a:p>
            <a:pPr marL="628650" lvl="1" indent="-1714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It's highly flexible and can be customized to suit different citation styles (APA, MLA, Chicago, etc.). Zotero also supports collaboration through group libraries, which can be shared with colleagues and peers.</a:t>
            </a:r>
          </a:p>
          <a:p>
            <a:pPr marL="628650" lvl="1" indent="-171450" algn="just">
              <a:lnSpc>
                <a:spcPct val="115000"/>
              </a:lnSpc>
              <a:spcAft>
                <a:spcPts val="800"/>
              </a:spcAft>
              <a:buSzPts val="1000"/>
              <a:buFont typeface="Arial" panose="020B0604020202020204" pitchFamily="34" charset="0"/>
              <a:buChar char="•"/>
              <a:tabLst>
                <a:tab pos="914400" algn="l"/>
              </a:tabLst>
            </a:pPr>
            <a:endParaRPr lang="en-ZA" sz="1400" dirty="0">
              <a:latin typeface="Aptos" panose="020B0004020202020204" pitchFamily="34" charset="0"/>
              <a:cs typeface="Times New Roman" panose="02020603050405020304" pitchFamily="18" charset="0"/>
            </a:endParaRPr>
          </a:p>
          <a:p>
            <a:pPr marL="628650" lvl="1" indent="-171450" algn="just">
              <a:lnSpc>
                <a:spcPct val="115000"/>
              </a:lnSpc>
              <a:spcAft>
                <a:spcPts val="800"/>
              </a:spcAft>
              <a:buSzPts val="1000"/>
              <a:buFont typeface="Arial" panose="020B0604020202020204" pitchFamily="34" charset="0"/>
              <a:buChar char="•"/>
              <a:tabLst>
                <a:tab pos="914400" algn="l"/>
              </a:tabLst>
            </a:pPr>
            <a:endParaRPr lang="en-ZA" sz="1400" dirty="0">
              <a:latin typeface="Aptos" panose="020B0004020202020204" pitchFamily="34" charset="0"/>
              <a:cs typeface="Times New Roman" panose="02020603050405020304" pitchFamily="18" charset="0"/>
            </a:endParaRPr>
          </a:p>
          <a:p>
            <a:pPr marL="628650" lvl="1" indent="-171450" algn="just">
              <a:lnSpc>
                <a:spcPct val="115000"/>
              </a:lnSpc>
              <a:spcAft>
                <a:spcPts val="800"/>
              </a:spcAft>
              <a:buSzPts val="1000"/>
              <a:buFont typeface="Arial" panose="020B0604020202020204" pitchFamily="34" charset="0"/>
              <a:buChar char="•"/>
              <a:tabLst>
                <a:tab pos="914400" algn="l"/>
              </a:tabLst>
            </a:pPr>
            <a:endParaRPr lang="en-US" sz="1400" dirty="0"/>
          </a:p>
        </p:txBody>
      </p:sp>
      <p:sp>
        <p:nvSpPr>
          <p:cNvPr id="3" name="Title 1">
            <a:extLst>
              <a:ext uri="{FF2B5EF4-FFF2-40B4-BE49-F238E27FC236}">
                <a16:creationId xmlns:a16="http://schemas.microsoft.com/office/drawing/2014/main" id="{963FA508-49F1-B8E4-1EAC-FBFADB323392}"/>
              </a:ext>
            </a:extLst>
          </p:cNvPr>
          <p:cNvSpPr txBox="1">
            <a:spLocks/>
          </p:cNvSpPr>
          <p:nvPr/>
        </p:nvSpPr>
        <p:spPr>
          <a:xfrm>
            <a:off x="921326" y="3087662"/>
            <a:ext cx="5174673" cy="5354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ZA" sz="2800" b="1" kern="100" dirty="0">
                <a:latin typeface="Aptos" panose="020B0004020202020204" pitchFamily="34" charset="0"/>
                <a:ea typeface="Aptos" panose="020B0004020202020204" pitchFamily="34" charset="0"/>
                <a:cs typeface="Times New Roman" panose="02020603050405020304" pitchFamily="18" charset="0"/>
              </a:rPr>
              <a:t>Why Use Zotero?</a:t>
            </a:r>
            <a:br>
              <a:rPr lang="en-ZA" sz="2800" kern="100" dirty="0">
                <a:latin typeface="Aptos" panose="020B0004020202020204" pitchFamily="34" charset="0"/>
                <a:ea typeface="Aptos" panose="020B0004020202020204" pitchFamily="34" charset="0"/>
                <a:cs typeface="Times New Roman" panose="02020603050405020304" pitchFamily="18" charset="0"/>
              </a:rPr>
            </a:br>
            <a:endParaRPr lang="en-US" sz="2800" b="1" dirty="0"/>
          </a:p>
        </p:txBody>
      </p:sp>
    </p:spTree>
    <p:extLst>
      <p:ext uri="{BB962C8B-B14F-4D97-AF65-F5344CB8AC3E}">
        <p14:creationId xmlns:p14="http://schemas.microsoft.com/office/powerpoint/2010/main" val="3606555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17C68-8D50-F16B-063E-68E615F3B50F}"/>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C359B4F-B330-7A7F-54F6-DCE112F16C16}"/>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B96B29D6-F744-FF79-F60D-E54BE949156A}"/>
              </a:ext>
            </a:extLst>
          </p:cNvPr>
          <p:cNvSpPr>
            <a:spLocks noGrp="1"/>
          </p:cNvSpPr>
          <p:nvPr>
            <p:ph type="title"/>
          </p:nvPr>
        </p:nvSpPr>
        <p:spPr>
          <a:xfrm>
            <a:off x="521208" y="621792"/>
            <a:ext cx="5491665" cy="900032"/>
          </a:xfrm>
        </p:spPr>
        <p:txBody>
          <a:bodyPr>
            <a:noAutofit/>
          </a:bodyPr>
          <a:lstStyle/>
          <a:p>
            <a:r>
              <a:rPr lang="en-ZA" sz="2800" b="1" kern="100" dirty="0">
                <a:effectLst/>
                <a:latin typeface="Aptos" panose="020B0004020202020204" pitchFamily="34" charset="0"/>
                <a:ea typeface="Aptos" panose="020B0004020202020204" pitchFamily="34" charset="0"/>
                <a:cs typeface="Times New Roman" panose="02020603050405020304" pitchFamily="18" charset="0"/>
              </a:rPr>
              <a:t>How to download Zotero</a:t>
            </a:r>
            <a:br>
              <a:rPr lang="en-ZA" sz="2800" kern="100" dirty="0">
                <a:effectLst/>
                <a:latin typeface="Aptos" panose="020B0004020202020204" pitchFamily="34" charset="0"/>
                <a:ea typeface="Aptos" panose="020B0004020202020204" pitchFamily="34" charset="0"/>
                <a:cs typeface="Times New Roman" panose="02020603050405020304" pitchFamily="18" charset="0"/>
              </a:rPr>
            </a:br>
            <a:endParaRPr lang="en-US" sz="2800" b="1" dirty="0"/>
          </a:p>
        </p:txBody>
      </p:sp>
      <p:sp>
        <p:nvSpPr>
          <p:cNvPr id="6" name="TextBox 5">
            <a:extLst>
              <a:ext uri="{FF2B5EF4-FFF2-40B4-BE49-F238E27FC236}">
                <a16:creationId xmlns:a16="http://schemas.microsoft.com/office/drawing/2014/main" id="{003296F9-B8EF-F10D-8DA7-069002CF39D6}"/>
              </a:ext>
            </a:extLst>
          </p:cNvPr>
          <p:cNvSpPr txBox="1"/>
          <p:nvPr/>
        </p:nvSpPr>
        <p:spPr>
          <a:xfrm>
            <a:off x="521208" y="1455706"/>
            <a:ext cx="10577945" cy="6641562"/>
          </a:xfrm>
          <a:prstGeom prst="rect">
            <a:avLst/>
          </a:prstGeom>
          <a:noFill/>
        </p:spPr>
        <p:txBody>
          <a:bodyPr wrap="square" rtlCol="0">
            <a:spAutoFit/>
          </a:bodyPr>
          <a:lstStyle/>
          <a:p>
            <a:endParaRPr lang="en-ZA" dirty="0">
              <a:effectLst/>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Visit </a:t>
            </a:r>
            <a:r>
              <a:rPr lang="en-ZA" sz="1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zotero.org</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and click on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“Download”</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button on the homepage.</a:t>
            </a:r>
          </a:p>
          <a:p>
            <a:pPr marL="742950" lvl="1" indent="-285750">
              <a:lnSpc>
                <a:spcPct val="115000"/>
              </a:lnSpc>
              <a:spcAft>
                <a:spcPts val="800"/>
              </a:spcAft>
              <a:buSzPts val="1000"/>
              <a:buFont typeface="Arial" panose="020B0604020202020204" pitchFamily="34" charset="0"/>
              <a:buChar char="•"/>
              <a:tabLst>
                <a:tab pos="914400" algn="l"/>
              </a:tabLst>
            </a:pPr>
            <a:r>
              <a:rPr lang="en-ZA" sz="1600" dirty="0">
                <a:effectLst/>
                <a:latin typeface="Aptos" panose="020B0004020202020204" pitchFamily="34" charset="0"/>
                <a:ea typeface="Aptos" panose="020B0004020202020204" pitchFamily="34" charset="0"/>
                <a:cs typeface="Times New Roman" panose="02020603050405020304" pitchFamily="18" charset="0"/>
              </a:rPr>
              <a:t> Zotero is available for various operating systems, including Windows, macOS, and Linux. The website will automatically detect your operating system and provide the appropriate download link</a:t>
            </a:r>
          </a:p>
          <a:p>
            <a:pPr marL="742950" lvl="1" indent="-285750">
              <a:lnSpc>
                <a:spcPct val="115000"/>
              </a:lnSpc>
              <a:spcAft>
                <a:spcPts val="800"/>
              </a:spcAft>
              <a:buSzPts val="1000"/>
              <a:buFont typeface="Arial" panose="020B0604020202020204" pitchFamily="34" charset="0"/>
              <a:buChar char="•"/>
              <a:tabLst>
                <a:tab pos="914400" algn="l"/>
              </a:tabLst>
            </a:pPr>
            <a:r>
              <a:rPr lang="en-ZA" sz="1600" b="1" dirty="0">
                <a:effectLst/>
                <a:latin typeface="Aptos" panose="020B0004020202020204" pitchFamily="34" charset="0"/>
                <a:ea typeface="Aptos" panose="020B0004020202020204" pitchFamily="34" charset="0"/>
                <a:cs typeface="Times New Roman" panose="02020603050405020304" pitchFamily="18" charset="0"/>
              </a:rPr>
              <a:t>Install Zotero</a:t>
            </a:r>
          </a:p>
          <a:p>
            <a:pPr marL="628650" lvl="1" indent="-1714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After the download, open the installer file (e.g., Zotero-Setup.exe for Windows) and follow the on-screen instructions to install Zotero on your computer.</a:t>
            </a:r>
          </a:p>
          <a:p>
            <a:pPr marL="628650" lvl="1" indent="-1714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Once the installation is complete, launch Zotero by finding it in your applications or start menu</a:t>
            </a:r>
            <a:r>
              <a:rPr lang="en-ZA" sz="1200" kern="100" dirty="0">
                <a:effectLst/>
                <a:latin typeface="Aptos" panose="020B0004020202020204" pitchFamily="34" charset="0"/>
                <a:ea typeface="Aptos" panose="020B0004020202020204" pitchFamily="34" charset="0"/>
                <a:cs typeface="Times New Roman" panose="02020603050405020304" pitchFamily="18" charset="0"/>
              </a:rPr>
              <a:t>.</a:t>
            </a:r>
          </a:p>
          <a:p>
            <a:pPr marL="628650" lvl="1" indent="-171450">
              <a:lnSpc>
                <a:spcPct val="115000"/>
              </a:lnSpc>
              <a:spcAft>
                <a:spcPts val="800"/>
              </a:spcAft>
              <a:buSzPts val="1000"/>
              <a:buFont typeface="Arial" panose="020B0604020202020204" pitchFamily="34" charset="0"/>
              <a:buChar char="•"/>
              <a:tabLst>
                <a:tab pos="914400" algn="l"/>
              </a:tabLst>
            </a:pPr>
            <a:r>
              <a:rPr lang="en-ZA" sz="1600" b="1" dirty="0">
                <a:effectLst/>
                <a:latin typeface="Aptos" panose="020B0004020202020204" pitchFamily="34" charset="0"/>
                <a:ea typeface="Aptos" panose="020B0004020202020204" pitchFamily="34" charset="0"/>
                <a:cs typeface="Times New Roman" panose="02020603050405020304" pitchFamily="18" charset="0"/>
              </a:rPr>
              <a:t>Install the Zotero Connector</a:t>
            </a: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The Zotero Connector is a browser extension that allows you to save citations directly from your web browser to your Zotero library.</a:t>
            </a: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On the Zotero download page, click on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“Install Connector”</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button for your preferred web browser (e.g., Chrome, Firefox, Safari).</a:t>
            </a: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Follow the instructions to install the connector. Once installed, you’ll see a Zotero icon in your browser toolbar</a:t>
            </a:r>
            <a:endParaRPr lang="en-ZA" sz="1600" b="1" dirty="0">
              <a:effectLst/>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spcAft>
                <a:spcPts val="800"/>
              </a:spcAft>
              <a:buSzPts val="1000"/>
              <a:buFont typeface="Arial" panose="020B0604020202020204" pitchFamily="34" charset="0"/>
              <a:buChar char="•"/>
              <a:tabLst>
                <a:tab pos="914400" algn="l"/>
              </a:tabLst>
            </a:pPr>
            <a:endParaRPr lang="en-ZA" sz="1600" b="1" dirty="0">
              <a:effectLst/>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spcAft>
                <a:spcPts val="800"/>
              </a:spcAft>
              <a:buSzPts val="1000"/>
              <a:buFont typeface="Arial" panose="020B0604020202020204" pitchFamily="34" charset="0"/>
              <a:buChar char="•"/>
              <a:tabLst>
                <a:tab pos="914400" algn="l"/>
              </a:tabLst>
            </a:pPr>
            <a:endParaRPr lang="en-ZA" sz="1200" kern="100" dirty="0">
              <a:effectLst/>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spcAft>
                <a:spcPts val="800"/>
              </a:spcAft>
              <a:buSzPts val="1000"/>
              <a:buFont typeface="Arial" panose="020B0604020202020204" pitchFamily="34" charset="0"/>
              <a:buChar char="•"/>
              <a:tabLst>
                <a:tab pos="914400" algn="l"/>
              </a:tabLst>
            </a:pPr>
            <a:endParaRPr lang="en-ZA"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endParaRPr lang="en-ZA" sz="1600" b="1"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endParaRPr lang="en-US" sz="1600" dirty="0"/>
          </a:p>
        </p:txBody>
      </p:sp>
    </p:spTree>
    <p:extLst>
      <p:ext uri="{BB962C8B-B14F-4D97-AF65-F5344CB8AC3E}">
        <p14:creationId xmlns:p14="http://schemas.microsoft.com/office/powerpoint/2010/main" val="1765075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64B60-1BB9-5C45-C86C-0CFAD5423B6A}"/>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FB12306-87D4-2CBA-8631-CD551777A02F}"/>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7B5462F1-7E6E-4F58-EC42-B323E3CDFC29}"/>
              </a:ext>
            </a:extLst>
          </p:cNvPr>
          <p:cNvSpPr>
            <a:spLocks noGrp="1"/>
          </p:cNvSpPr>
          <p:nvPr>
            <p:ph type="title"/>
          </p:nvPr>
        </p:nvSpPr>
        <p:spPr>
          <a:xfrm>
            <a:off x="521208" y="621792"/>
            <a:ext cx="5491665" cy="900032"/>
          </a:xfrm>
        </p:spPr>
        <p:txBody>
          <a:bodyPr>
            <a:noAutofit/>
          </a:bodyPr>
          <a:lstStyle/>
          <a:p>
            <a:br>
              <a:rPr lang="en-ZA" sz="2800" kern="100" dirty="0">
                <a:effectLst/>
                <a:latin typeface="Aptos" panose="020B0004020202020204" pitchFamily="34" charset="0"/>
                <a:ea typeface="Aptos" panose="020B0004020202020204" pitchFamily="34" charset="0"/>
                <a:cs typeface="Times New Roman" panose="02020603050405020304" pitchFamily="18" charset="0"/>
              </a:rPr>
            </a:br>
            <a:r>
              <a:rPr lang="en-ZA" sz="3200" b="1" dirty="0">
                <a:effectLst/>
                <a:latin typeface="Aptos" panose="020B0004020202020204" pitchFamily="34" charset="0"/>
                <a:ea typeface="Aptos" panose="020B0004020202020204" pitchFamily="34" charset="0"/>
                <a:cs typeface="Times New Roman" panose="02020603050405020304" pitchFamily="18" charset="0"/>
              </a:rPr>
              <a:t>Creating a Zotero Account</a:t>
            </a:r>
            <a:endParaRPr lang="en-US" sz="3200" b="1" dirty="0"/>
          </a:p>
        </p:txBody>
      </p:sp>
      <p:sp>
        <p:nvSpPr>
          <p:cNvPr id="6" name="TextBox 5">
            <a:extLst>
              <a:ext uri="{FF2B5EF4-FFF2-40B4-BE49-F238E27FC236}">
                <a16:creationId xmlns:a16="http://schemas.microsoft.com/office/drawing/2014/main" id="{A5D60CD6-BC9A-D086-B4A7-CD91B7D331D3}"/>
              </a:ext>
            </a:extLst>
          </p:cNvPr>
          <p:cNvSpPr txBox="1"/>
          <p:nvPr/>
        </p:nvSpPr>
        <p:spPr>
          <a:xfrm>
            <a:off x="521208" y="1455706"/>
            <a:ext cx="10577945" cy="2464714"/>
          </a:xfrm>
          <a:prstGeom prst="rect">
            <a:avLst/>
          </a:prstGeom>
          <a:noFill/>
        </p:spPr>
        <p:txBody>
          <a:bodyPr wrap="square" rtlCol="0">
            <a:spAutoFit/>
          </a:bodyPr>
          <a:lstStyle/>
          <a:p>
            <a:endParaRPr lang="en-ZA" dirty="0">
              <a:effectLst/>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To sync your Zotero library across multiple devices, you need to create a Zotero account.</a:t>
            </a: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Go to </a:t>
            </a:r>
            <a:r>
              <a:rPr lang="en-ZA" sz="1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zotero.org</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and click on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“Log In”</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at the top right corner. Then click on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“Register for a free account.”</a:t>
            </a:r>
            <a:endParaRPr lang="en-ZA" sz="16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Fill in your details (name, email, password) and follow the instructions to complete the registration process.</a:t>
            </a: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After creating your account, go back to Zotero on your computer, click on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“Edit”</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menu (Windows) or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“Zotero”</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menu (Mac), and select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“Preferences.”</a:t>
            </a:r>
            <a:endParaRPr lang="en-ZA" sz="16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In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“Sync”</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tab, enter your account details to link your Zotero desktop app with your online account.</a:t>
            </a:r>
          </a:p>
        </p:txBody>
      </p:sp>
    </p:spTree>
    <p:extLst>
      <p:ext uri="{BB962C8B-B14F-4D97-AF65-F5344CB8AC3E}">
        <p14:creationId xmlns:p14="http://schemas.microsoft.com/office/powerpoint/2010/main" val="1639271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4F4FD-8E80-B719-A367-2C60265500E1}"/>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3332BA8-FF66-F1F5-6703-8A831896566C}"/>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0747DAD9-C375-DB67-05B3-956D891AABF3}"/>
              </a:ext>
            </a:extLst>
          </p:cNvPr>
          <p:cNvSpPr>
            <a:spLocks noGrp="1"/>
          </p:cNvSpPr>
          <p:nvPr>
            <p:ph type="title"/>
          </p:nvPr>
        </p:nvSpPr>
        <p:spPr>
          <a:xfrm>
            <a:off x="521208" y="621792"/>
            <a:ext cx="5491665" cy="900032"/>
          </a:xfrm>
        </p:spPr>
        <p:txBody>
          <a:bodyPr>
            <a:noAutofit/>
          </a:bodyPr>
          <a:lstStyle/>
          <a:p>
            <a:br>
              <a:rPr lang="en-ZA" sz="2800" kern="100" dirty="0">
                <a:effectLst/>
                <a:latin typeface="Aptos" panose="020B0004020202020204" pitchFamily="34" charset="0"/>
                <a:ea typeface="Aptos" panose="020B0004020202020204" pitchFamily="34" charset="0"/>
                <a:cs typeface="Times New Roman" panose="02020603050405020304" pitchFamily="18" charset="0"/>
              </a:rPr>
            </a:br>
            <a:r>
              <a:rPr lang="en-ZA" sz="3200" b="1" dirty="0">
                <a:effectLst/>
                <a:latin typeface="Aptos" panose="020B0004020202020204" pitchFamily="34" charset="0"/>
                <a:ea typeface="Aptos" panose="020B0004020202020204" pitchFamily="34" charset="0"/>
                <a:cs typeface="Times New Roman" panose="02020603050405020304" pitchFamily="18" charset="0"/>
              </a:rPr>
              <a:t>Adding References</a:t>
            </a:r>
            <a:endParaRPr lang="en-US" sz="3200" b="1" dirty="0"/>
          </a:p>
        </p:txBody>
      </p:sp>
      <p:sp>
        <p:nvSpPr>
          <p:cNvPr id="6" name="TextBox 5">
            <a:extLst>
              <a:ext uri="{FF2B5EF4-FFF2-40B4-BE49-F238E27FC236}">
                <a16:creationId xmlns:a16="http://schemas.microsoft.com/office/drawing/2014/main" id="{CD945EC7-B755-C354-BD03-6A39D6EAEE7A}"/>
              </a:ext>
            </a:extLst>
          </p:cNvPr>
          <p:cNvSpPr txBox="1"/>
          <p:nvPr/>
        </p:nvSpPr>
        <p:spPr>
          <a:xfrm>
            <a:off x="521208" y="1455706"/>
            <a:ext cx="10577945" cy="3151632"/>
          </a:xfrm>
          <a:prstGeom prst="rect">
            <a:avLst/>
          </a:prstGeom>
          <a:noFill/>
        </p:spPr>
        <p:txBody>
          <a:bodyPr wrap="square" rtlCol="0">
            <a:spAutoFit/>
          </a:bodyPr>
          <a:lstStyle/>
          <a:p>
            <a:endParaRPr lang="en-ZA" dirty="0">
              <a:effectLst/>
            </a:endParaRPr>
          </a:p>
          <a:p>
            <a:pPr marL="628650" lvl="1" indent="-1714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You can add references to your Zotero library in several ways:</a:t>
            </a:r>
          </a:p>
          <a:p>
            <a:pPr marL="1143000" lvl="2" indent="-228600">
              <a:lnSpc>
                <a:spcPct val="115000"/>
              </a:lnSpc>
              <a:spcAft>
                <a:spcPts val="800"/>
              </a:spcAft>
              <a:buFont typeface="+mj-lt"/>
              <a:buAutoNum type="arabicPeriod"/>
              <a:tabLst>
                <a:tab pos="1371600" algn="l"/>
              </a:tabLst>
            </a:pPr>
            <a:r>
              <a:rPr lang="en-ZA" sz="1600" b="1" kern="100" dirty="0">
                <a:effectLst/>
                <a:latin typeface="Aptos" panose="020B0004020202020204" pitchFamily="34" charset="0"/>
                <a:ea typeface="Aptos" panose="020B0004020202020204" pitchFamily="34" charset="0"/>
                <a:cs typeface="Times New Roman" panose="02020603050405020304" pitchFamily="18" charset="0"/>
              </a:rPr>
              <a:t>Manually:</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Click on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“New Item”</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button (a green plus sign) in the Zotero toolbar. Select the type of item you want to add (e.g., book, journal article) and fill in the bibliographic details manually.</a:t>
            </a:r>
          </a:p>
          <a:p>
            <a:pPr marL="1143000" lvl="2" indent="-228600">
              <a:lnSpc>
                <a:spcPct val="115000"/>
              </a:lnSpc>
              <a:spcAft>
                <a:spcPts val="800"/>
              </a:spcAft>
              <a:buFont typeface="+mj-lt"/>
              <a:buAutoNum type="arabicPeriod"/>
              <a:tabLst>
                <a:tab pos="1371600" algn="l"/>
              </a:tabLst>
            </a:pPr>
            <a:r>
              <a:rPr lang="en-ZA" sz="1600" b="1" kern="100" dirty="0">
                <a:effectLst/>
                <a:latin typeface="Aptos" panose="020B0004020202020204" pitchFamily="34" charset="0"/>
                <a:ea typeface="Aptos" panose="020B0004020202020204" pitchFamily="34" charset="0"/>
                <a:cs typeface="Times New Roman" panose="02020603050405020304" pitchFamily="18" charset="0"/>
              </a:rPr>
              <a:t>Using the Zotero Connector:</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When you’re browsing the web, use the Zotero Connector to save references. For example, when you find an article on JSTOR or a book on Amazon, click on the Zotero icon in your browser toolbar to add the item to your library. Zotero will automatically capture the citation information and any associated files, like PDFs.</a:t>
            </a:r>
          </a:p>
          <a:p>
            <a:r>
              <a:rPr lang="en-ZA" sz="1600" b="1" dirty="0">
                <a:effectLst/>
                <a:latin typeface="Aptos" panose="020B0004020202020204" pitchFamily="34" charset="0"/>
                <a:ea typeface="Aptos" panose="020B0004020202020204" pitchFamily="34" charset="0"/>
                <a:cs typeface="Times New Roman" panose="02020603050405020304" pitchFamily="18" charset="0"/>
              </a:rPr>
              <a:t>Importing Files:</a:t>
            </a:r>
            <a:r>
              <a:rPr lang="en-ZA" sz="1600" dirty="0">
                <a:effectLst/>
                <a:latin typeface="Aptos" panose="020B0004020202020204" pitchFamily="34" charset="0"/>
                <a:ea typeface="Aptos" panose="020B0004020202020204" pitchFamily="34" charset="0"/>
                <a:cs typeface="Times New Roman" panose="02020603050405020304" pitchFamily="18" charset="0"/>
              </a:rPr>
              <a:t> You can also drag and drop PDFs or other files into Zotero. Zotero will attempt to retrieve the bibliographic information for the file automatically</a:t>
            </a:r>
            <a:endParaRPr lang="en-ZA" sz="1600" dirty="0">
              <a:effectLst/>
            </a:endParaRPr>
          </a:p>
        </p:txBody>
      </p:sp>
    </p:spTree>
    <p:extLst>
      <p:ext uri="{BB962C8B-B14F-4D97-AF65-F5344CB8AC3E}">
        <p14:creationId xmlns:p14="http://schemas.microsoft.com/office/powerpoint/2010/main" val="343565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2211A-921F-DC0C-D1F8-9AB5C4B00D34}"/>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0DAF87D-10E6-7A70-8403-1F304090ADDE}"/>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122B8E3E-AE08-751B-A0B8-AAF4D6CF15B9}"/>
              </a:ext>
            </a:extLst>
          </p:cNvPr>
          <p:cNvSpPr>
            <a:spLocks noGrp="1"/>
          </p:cNvSpPr>
          <p:nvPr>
            <p:ph type="title"/>
          </p:nvPr>
        </p:nvSpPr>
        <p:spPr>
          <a:xfrm>
            <a:off x="521208" y="621792"/>
            <a:ext cx="5491665" cy="900032"/>
          </a:xfrm>
        </p:spPr>
        <p:txBody>
          <a:bodyPr>
            <a:noAutofit/>
          </a:bodyPr>
          <a:lstStyle/>
          <a:p>
            <a:br>
              <a:rPr lang="en-ZA" sz="2800" kern="100" dirty="0">
                <a:effectLst/>
                <a:latin typeface="Aptos" panose="020B0004020202020204" pitchFamily="34" charset="0"/>
                <a:ea typeface="Aptos" panose="020B0004020202020204" pitchFamily="34" charset="0"/>
                <a:cs typeface="Times New Roman" panose="02020603050405020304" pitchFamily="18" charset="0"/>
              </a:rPr>
            </a:br>
            <a:r>
              <a:rPr lang="en-ZA" sz="3200" b="1" dirty="0">
                <a:effectLst/>
                <a:latin typeface="Aptos" panose="020B0004020202020204" pitchFamily="34" charset="0"/>
                <a:ea typeface="Aptos" panose="020B0004020202020204" pitchFamily="34" charset="0"/>
                <a:cs typeface="Times New Roman" panose="02020603050405020304" pitchFamily="18" charset="0"/>
              </a:rPr>
              <a:t>Organizing Your Library</a:t>
            </a:r>
            <a:endParaRPr lang="en-US" sz="3200" b="1" dirty="0"/>
          </a:p>
        </p:txBody>
      </p:sp>
      <p:sp>
        <p:nvSpPr>
          <p:cNvPr id="6" name="TextBox 5">
            <a:extLst>
              <a:ext uri="{FF2B5EF4-FFF2-40B4-BE49-F238E27FC236}">
                <a16:creationId xmlns:a16="http://schemas.microsoft.com/office/drawing/2014/main" id="{91B90875-F34D-CA8A-2282-E3E7D3D4B2DE}"/>
              </a:ext>
            </a:extLst>
          </p:cNvPr>
          <p:cNvSpPr txBox="1"/>
          <p:nvPr/>
        </p:nvSpPr>
        <p:spPr>
          <a:xfrm>
            <a:off x="521208" y="1455706"/>
            <a:ext cx="10577945" cy="3151632"/>
          </a:xfrm>
          <a:prstGeom prst="rect">
            <a:avLst/>
          </a:prstGeom>
          <a:noFill/>
        </p:spPr>
        <p:txBody>
          <a:bodyPr wrap="square" rtlCol="0">
            <a:spAutoFit/>
          </a:bodyPr>
          <a:lstStyle/>
          <a:p>
            <a:endParaRPr lang="en-ZA" dirty="0">
              <a:effectLst/>
            </a:endParaRPr>
          </a:p>
          <a:p>
            <a:pPr marL="628650" lvl="1" indent="-171450">
              <a:lnSpc>
                <a:spcPct val="115000"/>
              </a:lnSpc>
              <a:spcAft>
                <a:spcPts val="800"/>
              </a:spcAft>
              <a:buSzPts val="1000"/>
              <a:buFont typeface="Arial" panose="020B0604020202020204" pitchFamily="34" charset="0"/>
              <a:buChar char="•"/>
              <a:tabLst>
                <a:tab pos="914400" algn="l"/>
              </a:tabLst>
            </a:pPr>
            <a:r>
              <a:rPr lang="en-ZA" sz="1600" kern="100" dirty="0">
                <a:effectLst/>
                <a:latin typeface="Aptos" panose="020B0004020202020204" pitchFamily="34" charset="0"/>
                <a:ea typeface="Aptos" panose="020B0004020202020204" pitchFamily="34" charset="0"/>
                <a:cs typeface="Times New Roman" panose="02020603050405020304" pitchFamily="18" charset="0"/>
              </a:rPr>
              <a:t>You can add references to your Zotero library in several ways:</a:t>
            </a:r>
          </a:p>
          <a:p>
            <a:pPr marL="1143000" lvl="2" indent="-228600">
              <a:lnSpc>
                <a:spcPct val="115000"/>
              </a:lnSpc>
              <a:spcAft>
                <a:spcPts val="800"/>
              </a:spcAft>
              <a:buFont typeface="+mj-lt"/>
              <a:buAutoNum type="arabicPeriod"/>
              <a:tabLst>
                <a:tab pos="1371600" algn="l"/>
              </a:tabLst>
            </a:pPr>
            <a:r>
              <a:rPr lang="en-ZA" sz="1600" b="1" kern="100" dirty="0">
                <a:effectLst/>
                <a:latin typeface="Aptos" panose="020B0004020202020204" pitchFamily="34" charset="0"/>
                <a:ea typeface="Aptos" panose="020B0004020202020204" pitchFamily="34" charset="0"/>
                <a:cs typeface="Times New Roman" panose="02020603050405020304" pitchFamily="18" charset="0"/>
              </a:rPr>
              <a:t>Manually:</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Click on the </a:t>
            </a:r>
            <a:r>
              <a:rPr lang="en-ZA" sz="1600" b="1" kern="100" dirty="0">
                <a:effectLst/>
                <a:latin typeface="Aptos" panose="020B0004020202020204" pitchFamily="34" charset="0"/>
                <a:ea typeface="Aptos" panose="020B0004020202020204" pitchFamily="34" charset="0"/>
                <a:cs typeface="Times New Roman" panose="02020603050405020304" pitchFamily="18" charset="0"/>
              </a:rPr>
              <a:t>“New Item”</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button (a green plus sign) in the Zotero toolbar. Select the type of item you want to add (e.g., book, journal article) and fill in the bibliographic details manually.</a:t>
            </a:r>
          </a:p>
          <a:p>
            <a:pPr marL="1143000" lvl="2" indent="-228600">
              <a:lnSpc>
                <a:spcPct val="115000"/>
              </a:lnSpc>
              <a:spcAft>
                <a:spcPts val="800"/>
              </a:spcAft>
              <a:buFont typeface="+mj-lt"/>
              <a:buAutoNum type="arabicPeriod"/>
              <a:tabLst>
                <a:tab pos="1371600" algn="l"/>
              </a:tabLst>
            </a:pPr>
            <a:r>
              <a:rPr lang="en-ZA" sz="1600" b="1" kern="100" dirty="0">
                <a:effectLst/>
                <a:latin typeface="Aptos" panose="020B0004020202020204" pitchFamily="34" charset="0"/>
                <a:ea typeface="Aptos" panose="020B0004020202020204" pitchFamily="34" charset="0"/>
                <a:cs typeface="Times New Roman" panose="02020603050405020304" pitchFamily="18" charset="0"/>
              </a:rPr>
              <a:t>Using the Zotero Connector:</a:t>
            </a:r>
            <a:r>
              <a:rPr lang="en-ZA" sz="1600" kern="100" dirty="0">
                <a:effectLst/>
                <a:latin typeface="Aptos" panose="020B0004020202020204" pitchFamily="34" charset="0"/>
                <a:ea typeface="Aptos" panose="020B0004020202020204" pitchFamily="34" charset="0"/>
                <a:cs typeface="Times New Roman" panose="02020603050405020304" pitchFamily="18" charset="0"/>
              </a:rPr>
              <a:t> When you’re browsing the web, use the Zotero Connector to save references. For example, when you find an article on JSTOR or a book on Amazon, click on the Zotero icon in your browser toolbar to add the item to your library. Zotero will automatically capture the citation information and any associated files, like PDFs.</a:t>
            </a:r>
          </a:p>
          <a:p>
            <a:r>
              <a:rPr lang="en-ZA" sz="1600" b="1" dirty="0">
                <a:effectLst/>
                <a:latin typeface="Aptos" panose="020B0004020202020204" pitchFamily="34" charset="0"/>
                <a:ea typeface="Aptos" panose="020B0004020202020204" pitchFamily="34" charset="0"/>
                <a:cs typeface="Times New Roman" panose="02020603050405020304" pitchFamily="18" charset="0"/>
              </a:rPr>
              <a:t>Importing Files:</a:t>
            </a:r>
            <a:r>
              <a:rPr lang="en-ZA" sz="1600" dirty="0">
                <a:effectLst/>
                <a:latin typeface="Aptos" panose="020B0004020202020204" pitchFamily="34" charset="0"/>
                <a:ea typeface="Aptos" panose="020B0004020202020204" pitchFamily="34" charset="0"/>
                <a:cs typeface="Times New Roman" panose="02020603050405020304" pitchFamily="18" charset="0"/>
              </a:rPr>
              <a:t> You can also drag and drop PDFs or other files into Zotero. Zotero will attempt to retrieve the bibliographic information for the file automatically</a:t>
            </a:r>
            <a:endParaRPr lang="en-ZA" sz="1600" dirty="0">
              <a:effectLst/>
            </a:endParaRPr>
          </a:p>
        </p:txBody>
      </p:sp>
    </p:spTree>
    <p:extLst>
      <p:ext uri="{BB962C8B-B14F-4D97-AF65-F5344CB8AC3E}">
        <p14:creationId xmlns:p14="http://schemas.microsoft.com/office/powerpoint/2010/main" val="2627073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16E5A-39A9-A4B6-42EE-F4A57B886417}"/>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4839172-0C58-C5AD-0C26-06D5506CE088}"/>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2595EF29-7637-1DC8-28C2-FC64A266BB17}"/>
              </a:ext>
            </a:extLst>
          </p:cNvPr>
          <p:cNvSpPr>
            <a:spLocks noGrp="1"/>
          </p:cNvSpPr>
          <p:nvPr>
            <p:ph type="title"/>
          </p:nvPr>
        </p:nvSpPr>
        <p:spPr>
          <a:xfrm>
            <a:off x="521208" y="621792"/>
            <a:ext cx="5491665" cy="900032"/>
          </a:xfrm>
        </p:spPr>
        <p:txBody>
          <a:bodyPr>
            <a:noAutofit/>
          </a:bodyPr>
          <a:lstStyle/>
          <a:p>
            <a:br>
              <a:rPr lang="en-ZA" sz="3200" kern="100" dirty="0">
                <a:effectLst/>
                <a:latin typeface="Aptos" panose="020B0004020202020204" pitchFamily="34" charset="0"/>
                <a:ea typeface="Aptos" panose="020B0004020202020204" pitchFamily="34" charset="0"/>
                <a:cs typeface="Times New Roman" panose="02020603050405020304" pitchFamily="18" charset="0"/>
              </a:rPr>
            </a:br>
            <a:r>
              <a:rPr lang="en-ZA" sz="3200" b="1" dirty="0">
                <a:effectLst/>
                <a:latin typeface="Aptos" panose="020B0004020202020204" pitchFamily="34" charset="0"/>
                <a:ea typeface="Aptos" panose="020B0004020202020204" pitchFamily="34" charset="0"/>
                <a:cs typeface="Times New Roman" panose="02020603050405020304" pitchFamily="18" charset="0"/>
              </a:rPr>
              <a:t>Citing Sources with Zotero</a:t>
            </a:r>
            <a:endParaRPr lang="en-US" sz="3200" b="1" dirty="0"/>
          </a:p>
        </p:txBody>
      </p:sp>
      <p:sp>
        <p:nvSpPr>
          <p:cNvPr id="6" name="TextBox 5">
            <a:extLst>
              <a:ext uri="{FF2B5EF4-FFF2-40B4-BE49-F238E27FC236}">
                <a16:creationId xmlns:a16="http://schemas.microsoft.com/office/drawing/2014/main" id="{8E81916C-4153-518D-874E-F8F611F3E462}"/>
              </a:ext>
            </a:extLst>
          </p:cNvPr>
          <p:cNvSpPr txBox="1"/>
          <p:nvPr/>
        </p:nvSpPr>
        <p:spPr>
          <a:xfrm>
            <a:off x="521208" y="1455706"/>
            <a:ext cx="10577945" cy="3378489"/>
          </a:xfrm>
          <a:prstGeom prst="rect">
            <a:avLst/>
          </a:prstGeom>
          <a:noFill/>
        </p:spPr>
        <p:txBody>
          <a:bodyPr wrap="square" rtlCol="0">
            <a:spAutoFit/>
          </a:bodyPr>
          <a:lstStyle/>
          <a:p>
            <a:pPr marL="342900" lvl="0" indent="-342900">
              <a:lnSpc>
                <a:spcPct val="115000"/>
              </a:lnSpc>
              <a:spcAft>
                <a:spcPts val="800"/>
              </a:spcAft>
              <a:buSzPts val="1000"/>
              <a:buFont typeface="Symbol" panose="05050102010706020507" pitchFamily="18" charset="2"/>
              <a:buChar char=""/>
              <a:tabLst>
                <a:tab pos="457200" algn="l"/>
              </a:tabLst>
            </a:pPr>
            <a:r>
              <a:rPr lang="en-ZA" sz="1400" b="1" kern="100" dirty="0">
                <a:effectLst/>
                <a:latin typeface="Aptos" panose="020B0004020202020204" pitchFamily="34" charset="0"/>
                <a:ea typeface="Aptos" panose="020B0004020202020204" pitchFamily="34" charset="0"/>
                <a:cs typeface="Times New Roman" panose="02020603050405020304" pitchFamily="18" charset="0"/>
              </a:rPr>
              <a:t> Integrating with Word Processors</a:t>
            </a:r>
            <a:endParaRPr lang="en-ZA"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Zotero integrates with Microsoft Word and Google Docs to help you insert citations directly into your documents.</a:t>
            </a:r>
          </a:p>
          <a:p>
            <a:pPr lvl="1">
              <a:lnSpc>
                <a:spcPct val="115000"/>
              </a:lnSpc>
              <a:spcAft>
                <a:spcPts val="800"/>
              </a:spcAft>
              <a:buSzPts val="1000"/>
              <a:tabLst>
                <a:tab pos="914400" algn="l"/>
              </a:tabLst>
            </a:pPr>
            <a:r>
              <a:rPr lang="en-ZA" sz="1400" b="1" kern="100" dirty="0">
                <a:effectLst/>
                <a:latin typeface="Aptos" panose="020B0004020202020204" pitchFamily="34" charset="0"/>
                <a:ea typeface="Aptos" panose="020B0004020202020204" pitchFamily="34" charset="0"/>
                <a:cs typeface="Times New Roman" panose="02020603050405020304" pitchFamily="18" charset="0"/>
              </a:rPr>
              <a:t>For Microsoft Word:</a:t>
            </a:r>
          </a:p>
          <a:p>
            <a:pPr marL="1143000" lvl="2" indent="-228600">
              <a:lnSpc>
                <a:spcPct val="115000"/>
              </a:lnSpc>
              <a:spcAft>
                <a:spcPts val="800"/>
              </a:spcAft>
              <a:buSzPts val="1000"/>
              <a:buFont typeface="Wingdings" panose="05000000000000000000" pitchFamily="2" charset="2"/>
              <a:buChar char=""/>
              <a:tabLst>
                <a:tab pos="13716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Open Word and you should see a new Zotero tab in the toolbar.</a:t>
            </a:r>
          </a:p>
          <a:p>
            <a:pPr marL="1143000" lvl="2" indent="-228600">
              <a:lnSpc>
                <a:spcPct val="115000"/>
              </a:lnSpc>
              <a:spcAft>
                <a:spcPts val="800"/>
              </a:spcAft>
              <a:buSzPts val="1000"/>
              <a:buFont typeface="Wingdings" panose="05000000000000000000" pitchFamily="2" charset="2"/>
              <a:buChar char=""/>
              <a:tabLst>
                <a:tab pos="13716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When writing a paper, click on </a:t>
            </a:r>
            <a:r>
              <a:rPr lang="en-ZA" sz="1400" b="1" kern="100" dirty="0">
                <a:effectLst/>
                <a:latin typeface="Aptos" panose="020B0004020202020204" pitchFamily="34" charset="0"/>
                <a:ea typeface="Aptos" panose="020B0004020202020204" pitchFamily="34" charset="0"/>
                <a:cs typeface="Times New Roman" panose="02020603050405020304" pitchFamily="18" charset="0"/>
              </a:rPr>
              <a:t>“Add/Edit Citation”</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 in the Zotero tab to insert a citation. A search bar will appear, allowing you to search for the reference in your Zotero library and add it to your document.</a:t>
            </a:r>
          </a:p>
          <a:p>
            <a:pPr marL="1143000" lvl="2" indent="-228600">
              <a:lnSpc>
                <a:spcPct val="115000"/>
              </a:lnSpc>
              <a:spcAft>
                <a:spcPts val="800"/>
              </a:spcAft>
              <a:buSzPts val="1000"/>
              <a:buFont typeface="Wingdings" panose="05000000000000000000" pitchFamily="2" charset="2"/>
              <a:buChar char=""/>
              <a:tabLst>
                <a:tab pos="13716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To generate a bibliography, click on </a:t>
            </a:r>
            <a:r>
              <a:rPr lang="en-ZA" sz="1400" b="1" kern="100" dirty="0">
                <a:effectLst/>
                <a:latin typeface="Aptos" panose="020B0004020202020204" pitchFamily="34" charset="0"/>
                <a:ea typeface="Aptos" panose="020B0004020202020204" pitchFamily="34" charset="0"/>
                <a:cs typeface="Times New Roman" panose="02020603050405020304" pitchFamily="18" charset="0"/>
              </a:rPr>
              <a:t>“Add/Edit Bibliography”</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 in the Zotero tab.</a:t>
            </a:r>
          </a:p>
          <a:p>
            <a:pPr lvl="1">
              <a:lnSpc>
                <a:spcPct val="115000"/>
              </a:lnSpc>
              <a:spcAft>
                <a:spcPts val="800"/>
              </a:spcAft>
              <a:buSzPts val="1000"/>
              <a:tabLst>
                <a:tab pos="914400" algn="l"/>
              </a:tabLst>
            </a:pPr>
            <a:r>
              <a:rPr lang="en-ZA" sz="1400" b="1" kern="100" dirty="0">
                <a:effectLst/>
                <a:latin typeface="Aptos" panose="020B0004020202020204" pitchFamily="34" charset="0"/>
                <a:ea typeface="Aptos" panose="020B0004020202020204" pitchFamily="34" charset="0"/>
                <a:cs typeface="Times New Roman" panose="02020603050405020304" pitchFamily="18" charset="0"/>
              </a:rPr>
              <a:t>For Google Docs:</a:t>
            </a:r>
          </a:p>
          <a:p>
            <a:pPr marL="1143000" lvl="2" indent="-228600">
              <a:lnSpc>
                <a:spcPct val="115000"/>
              </a:lnSpc>
              <a:spcAft>
                <a:spcPts val="800"/>
              </a:spcAft>
              <a:buSzPts val="1000"/>
              <a:buFont typeface="Wingdings" panose="05000000000000000000" pitchFamily="2" charset="2"/>
              <a:buChar char=""/>
              <a:tabLst>
                <a:tab pos="13716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Open Google Docs and you should see a Zotero tab in the toolbar.</a:t>
            </a:r>
          </a:p>
          <a:p>
            <a:pPr marL="1143000" lvl="2" indent="-228600">
              <a:lnSpc>
                <a:spcPct val="115000"/>
              </a:lnSpc>
              <a:spcAft>
                <a:spcPts val="800"/>
              </a:spcAft>
              <a:buSzPts val="1000"/>
              <a:buFont typeface="Wingdings" panose="05000000000000000000" pitchFamily="2" charset="2"/>
              <a:buChar char=""/>
              <a:tabLst>
                <a:tab pos="13716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Use it similarly to how you would in Word to add citations and generate bibliographies.</a:t>
            </a:r>
          </a:p>
        </p:txBody>
      </p:sp>
    </p:spTree>
    <p:extLst>
      <p:ext uri="{BB962C8B-B14F-4D97-AF65-F5344CB8AC3E}">
        <p14:creationId xmlns:p14="http://schemas.microsoft.com/office/powerpoint/2010/main" val="395835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20CA4-7E69-F8F6-F5AC-FCD69D2FC6B7}"/>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8192590-8C25-771E-9730-F84779EED089}"/>
              </a:ext>
            </a:extLst>
          </p:cNvPr>
          <p:cNvPicPr>
            <a:picLocks noGrp="1" noChangeAspect="1"/>
          </p:cNvPicPr>
          <p:nvPr>
            <p:ph idx="1"/>
          </p:nvPr>
        </p:nvPicPr>
        <p:blipFill>
          <a:blip r:embed="rId2"/>
          <a:stretch>
            <a:fillRect/>
          </a:stretch>
        </p:blipFill>
        <p:spPr>
          <a:xfrm>
            <a:off x="0" y="-32918"/>
            <a:ext cx="12191999" cy="6859714"/>
          </a:xfrm>
        </p:spPr>
      </p:pic>
      <p:sp>
        <p:nvSpPr>
          <p:cNvPr id="2" name="Title 1">
            <a:extLst>
              <a:ext uri="{FF2B5EF4-FFF2-40B4-BE49-F238E27FC236}">
                <a16:creationId xmlns:a16="http://schemas.microsoft.com/office/drawing/2014/main" id="{395A9711-6CA9-5A15-8FFE-7D433EDC17A4}"/>
              </a:ext>
            </a:extLst>
          </p:cNvPr>
          <p:cNvSpPr>
            <a:spLocks noGrp="1"/>
          </p:cNvSpPr>
          <p:nvPr>
            <p:ph type="title"/>
          </p:nvPr>
        </p:nvSpPr>
        <p:spPr>
          <a:xfrm>
            <a:off x="838200" y="1187996"/>
            <a:ext cx="5174673" cy="535420"/>
          </a:xfrm>
        </p:spPr>
        <p:txBody>
          <a:bodyPr>
            <a:noAutofit/>
          </a:bodyPr>
          <a:lstStyle/>
          <a:p>
            <a:r>
              <a:rPr lang="en-ZA" sz="3200" b="1" dirty="0">
                <a:effectLst/>
                <a:latin typeface="Aptos" panose="020B0004020202020204" pitchFamily="34" charset="0"/>
                <a:ea typeface="Aptos" panose="020B0004020202020204" pitchFamily="34" charset="0"/>
                <a:cs typeface="Times New Roman" panose="02020603050405020304" pitchFamily="18" charset="0"/>
              </a:rPr>
              <a:t>Selecting Citation Styles</a:t>
            </a:r>
            <a:endParaRPr lang="en-US" sz="3200" b="1" dirty="0"/>
          </a:p>
        </p:txBody>
      </p:sp>
      <p:sp>
        <p:nvSpPr>
          <p:cNvPr id="6" name="TextBox 5">
            <a:extLst>
              <a:ext uri="{FF2B5EF4-FFF2-40B4-BE49-F238E27FC236}">
                <a16:creationId xmlns:a16="http://schemas.microsoft.com/office/drawing/2014/main" id="{F538E514-D7B1-34C6-B28A-D77FCFFE90E4}"/>
              </a:ext>
            </a:extLst>
          </p:cNvPr>
          <p:cNvSpPr txBox="1"/>
          <p:nvPr/>
        </p:nvSpPr>
        <p:spPr>
          <a:xfrm>
            <a:off x="289560" y="2355087"/>
            <a:ext cx="10577945" cy="2151551"/>
          </a:xfrm>
          <a:prstGeom prst="rect">
            <a:avLst/>
          </a:prstGeom>
          <a:noFill/>
        </p:spPr>
        <p:txBody>
          <a:bodyPr wrap="square" rtlCol="0">
            <a:spAutoFit/>
          </a:bodyPr>
          <a:lstStyle/>
          <a:p>
            <a:endParaRPr lang="en-ZA" dirty="0">
              <a:effectLst/>
            </a:endParaRPr>
          </a:p>
          <a:p>
            <a:pPr marL="742950" lvl="1" indent="-285750">
              <a:lnSpc>
                <a:spcPct val="115000"/>
              </a:lnSpc>
              <a:spcAft>
                <a:spcPts val="800"/>
              </a:spcAft>
              <a:buSzPts val="1000"/>
              <a:buFont typeface="Arial" panose="020B0604020202020204" pitchFamily="34" charset="0"/>
              <a:buChar char="•"/>
              <a:tabLst>
                <a:tab pos="914400" algn="l"/>
              </a:tabLst>
            </a:pPr>
            <a:r>
              <a:rPr lang="en-ZA" kern="100" dirty="0">
                <a:effectLst/>
                <a:latin typeface="Aptos" panose="020B0004020202020204" pitchFamily="34" charset="0"/>
                <a:ea typeface="Aptos" panose="020B0004020202020204" pitchFamily="34" charset="0"/>
                <a:cs typeface="Times New Roman" panose="02020603050405020304" pitchFamily="18" charset="0"/>
              </a:rPr>
              <a:t>Zotero supports thousands of citation styles, including APA, MLA, Chicago, and more.</a:t>
            </a:r>
          </a:p>
          <a:p>
            <a:pPr marL="742950" lvl="1" indent="-285750">
              <a:lnSpc>
                <a:spcPct val="115000"/>
              </a:lnSpc>
              <a:spcAft>
                <a:spcPts val="800"/>
              </a:spcAft>
              <a:buSzPts val="1000"/>
              <a:buFont typeface="Arial" panose="020B0604020202020204" pitchFamily="34" charset="0"/>
              <a:buChar char="•"/>
              <a:tabLst>
                <a:tab pos="914400" algn="l"/>
              </a:tabLst>
            </a:pPr>
            <a:r>
              <a:rPr lang="en-ZA" kern="100" dirty="0">
                <a:effectLst/>
                <a:latin typeface="Aptos" panose="020B0004020202020204" pitchFamily="34" charset="0"/>
                <a:ea typeface="Aptos" panose="020B0004020202020204" pitchFamily="34" charset="0"/>
                <a:cs typeface="Times New Roman" panose="02020603050405020304" pitchFamily="18" charset="0"/>
              </a:rPr>
              <a:t>To select or change your citation style, go to the </a:t>
            </a:r>
            <a:r>
              <a:rPr lang="en-ZA" b="1" kern="100" dirty="0">
                <a:effectLst/>
                <a:latin typeface="Aptos" panose="020B0004020202020204" pitchFamily="34" charset="0"/>
                <a:ea typeface="Aptos" panose="020B0004020202020204" pitchFamily="34" charset="0"/>
                <a:cs typeface="Times New Roman" panose="02020603050405020304" pitchFamily="18" charset="0"/>
              </a:rPr>
              <a:t>“Edit”</a:t>
            </a:r>
            <a:r>
              <a:rPr lang="en-ZA" kern="100" dirty="0">
                <a:effectLst/>
                <a:latin typeface="Aptos" panose="020B0004020202020204" pitchFamily="34" charset="0"/>
                <a:ea typeface="Aptos" panose="020B0004020202020204" pitchFamily="34" charset="0"/>
                <a:cs typeface="Times New Roman" panose="02020603050405020304" pitchFamily="18" charset="0"/>
              </a:rPr>
              <a:t> menu (Windows) or </a:t>
            </a:r>
            <a:r>
              <a:rPr lang="en-ZA" b="1" kern="100" dirty="0">
                <a:effectLst/>
                <a:latin typeface="Aptos" panose="020B0004020202020204" pitchFamily="34" charset="0"/>
                <a:ea typeface="Aptos" panose="020B0004020202020204" pitchFamily="34" charset="0"/>
                <a:cs typeface="Times New Roman" panose="02020603050405020304" pitchFamily="18" charset="0"/>
              </a:rPr>
              <a:t>“Zotero”</a:t>
            </a:r>
            <a:r>
              <a:rPr lang="en-ZA" kern="100" dirty="0">
                <a:effectLst/>
                <a:latin typeface="Aptos" panose="020B0004020202020204" pitchFamily="34" charset="0"/>
                <a:ea typeface="Aptos" panose="020B0004020202020204" pitchFamily="34" charset="0"/>
                <a:cs typeface="Times New Roman" panose="02020603050405020304" pitchFamily="18" charset="0"/>
              </a:rPr>
              <a:t> menu (Mac) in Zotero and select </a:t>
            </a:r>
            <a:r>
              <a:rPr lang="en-ZA" b="1" kern="100" dirty="0">
                <a:effectLst/>
                <a:latin typeface="Aptos" panose="020B0004020202020204" pitchFamily="34" charset="0"/>
                <a:ea typeface="Aptos" panose="020B0004020202020204" pitchFamily="34" charset="0"/>
                <a:cs typeface="Times New Roman" panose="02020603050405020304" pitchFamily="18" charset="0"/>
              </a:rPr>
              <a:t>“Preferences.”</a:t>
            </a:r>
            <a:endParaRPr lang="en-ZA"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r>
              <a:rPr lang="en-ZA" kern="100" dirty="0">
                <a:effectLst/>
                <a:latin typeface="Aptos" panose="020B0004020202020204" pitchFamily="34" charset="0"/>
                <a:ea typeface="Aptos" panose="020B0004020202020204" pitchFamily="34" charset="0"/>
                <a:cs typeface="Times New Roman" panose="02020603050405020304" pitchFamily="18" charset="0"/>
              </a:rPr>
              <a:t>Under the </a:t>
            </a:r>
            <a:r>
              <a:rPr lang="en-ZA" b="1" kern="100" dirty="0">
                <a:effectLst/>
                <a:latin typeface="Aptos" panose="020B0004020202020204" pitchFamily="34" charset="0"/>
                <a:ea typeface="Aptos" panose="020B0004020202020204" pitchFamily="34" charset="0"/>
                <a:cs typeface="Times New Roman" panose="02020603050405020304" pitchFamily="18" charset="0"/>
              </a:rPr>
              <a:t>“Cite”</a:t>
            </a:r>
            <a:r>
              <a:rPr lang="en-ZA" kern="100" dirty="0">
                <a:effectLst/>
                <a:latin typeface="Aptos" panose="020B0004020202020204" pitchFamily="34" charset="0"/>
                <a:ea typeface="Aptos" panose="020B0004020202020204" pitchFamily="34" charset="0"/>
                <a:cs typeface="Times New Roman" panose="02020603050405020304" pitchFamily="18" charset="0"/>
              </a:rPr>
              <a:t> tab, choose your preferred style from the list. This style will be applied to all citations and bibliographies generated in your documents.</a:t>
            </a:r>
          </a:p>
        </p:txBody>
      </p:sp>
    </p:spTree>
    <p:extLst>
      <p:ext uri="{BB962C8B-B14F-4D97-AF65-F5344CB8AC3E}">
        <p14:creationId xmlns:p14="http://schemas.microsoft.com/office/powerpoint/2010/main" val="923446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C4537-C5E0-0D3D-540D-024D113FBA90}"/>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485C71B-F7A4-ED20-D438-D07D0E96D48C}"/>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00CE03DB-CA5A-555D-BC02-5F13806AEFB8}"/>
              </a:ext>
            </a:extLst>
          </p:cNvPr>
          <p:cNvSpPr>
            <a:spLocks noGrp="1"/>
          </p:cNvSpPr>
          <p:nvPr>
            <p:ph type="title"/>
          </p:nvPr>
        </p:nvSpPr>
        <p:spPr>
          <a:xfrm>
            <a:off x="521208" y="621792"/>
            <a:ext cx="5491665" cy="900032"/>
          </a:xfrm>
        </p:spPr>
        <p:txBody>
          <a:bodyPr>
            <a:noAutofit/>
          </a:bodyPr>
          <a:lstStyle/>
          <a:p>
            <a:br>
              <a:rPr lang="en-ZA" sz="3200" kern="100" dirty="0">
                <a:effectLst/>
                <a:latin typeface="Aptos" panose="020B0004020202020204" pitchFamily="34" charset="0"/>
                <a:ea typeface="Aptos" panose="020B0004020202020204" pitchFamily="34" charset="0"/>
                <a:cs typeface="Times New Roman" panose="02020603050405020304" pitchFamily="18" charset="0"/>
              </a:rPr>
            </a:br>
            <a:r>
              <a:rPr lang="en-ZA" sz="3200" b="1" kern="100" dirty="0">
                <a:effectLst/>
                <a:latin typeface="Aptos" panose="020B0004020202020204" pitchFamily="34" charset="0"/>
                <a:ea typeface="Aptos" panose="020B0004020202020204" pitchFamily="34" charset="0"/>
                <a:cs typeface="Times New Roman" panose="02020603050405020304" pitchFamily="18" charset="0"/>
              </a:rPr>
              <a:t>Creating a Group Library</a:t>
            </a:r>
            <a:br>
              <a:rPr lang="en-ZA"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2800" b="1" dirty="0"/>
          </a:p>
        </p:txBody>
      </p:sp>
      <p:sp>
        <p:nvSpPr>
          <p:cNvPr id="6" name="TextBox 5">
            <a:extLst>
              <a:ext uri="{FF2B5EF4-FFF2-40B4-BE49-F238E27FC236}">
                <a16:creationId xmlns:a16="http://schemas.microsoft.com/office/drawing/2014/main" id="{F7A6F178-9A78-EDF5-5E14-FFAF3A4EC02F}"/>
              </a:ext>
            </a:extLst>
          </p:cNvPr>
          <p:cNvSpPr txBox="1"/>
          <p:nvPr/>
        </p:nvSpPr>
        <p:spPr>
          <a:xfrm>
            <a:off x="521208" y="1455706"/>
            <a:ext cx="10577945" cy="4469557"/>
          </a:xfrm>
          <a:prstGeom prst="rect">
            <a:avLst/>
          </a:prstGeom>
          <a:noFill/>
        </p:spPr>
        <p:txBody>
          <a:bodyPr wrap="square" rtlCol="0">
            <a:spAutoFit/>
          </a:bodyPr>
          <a:lstStyle/>
          <a:p>
            <a:endParaRPr lang="en-ZA" dirty="0">
              <a:effectLst/>
            </a:endParaRPr>
          </a:p>
          <a:p>
            <a:pPr marL="742950" lvl="1" indent="-2857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Zotero allows you to create group libraries for collaborative projects. To create a group, go to </a:t>
            </a:r>
            <a:r>
              <a:rPr lang="en-ZA"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zotero.org</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 and click on </a:t>
            </a:r>
            <a:r>
              <a:rPr lang="en-ZA" sz="1400" b="1" kern="100" dirty="0">
                <a:effectLst/>
                <a:latin typeface="Aptos" panose="020B0004020202020204" pitchFamily="34" charset="0"/>
                <a:ea typeface="Aptos" panose="020B0004020202020204" pitchFamily="34" charset="0"/>
                <a:cs typeface="Times New Roman" panose="02020603050405020304" pitchFamily="18" charset="0"/>
              </a:rPr>
              <a:t>“Groups”</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 in the top menu.</a:t>
            </a:r>
          </a:p>
          <a:p>
            <a:pPr marL="742950" lvl="1" indent="-2857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Click on </a:t>
            </a:r>
            <a:r>
              <a:rPr lang="en-ZA" sz="1400" b="1" kern="100" dirty="0">
                <a:effectLst/>
                <a:latin typeface="Aptos" panose="020B0004020202020204" pitchFamily="34" charset="0"/>
                <a:ea typeface="Aptos" panose="020B0004020202020204" pitchFamily="34" charset="0"/>
                <a:cs typeface="Times New Roman" panose="02020603050405020304" pitchFamily="18" charset="0"/>
              </a:rPr>
              <a:t>“Create a New Group,”</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 choose a name and privacy settings, and invite members by entering their email addresses.</a:t>
            </a:r>
          </a:p>
          <a:p>
            <a:pPr marL="742950" lvl="1" indent="-285750">
              <a:lnSpc>
                <a:spcPct val="115000"/>
              </a:lnSpc>
              <a:spcAft>
                <a:spcPts val="800"/>
              </a:spcAft>
              <a:buSzPts val="1000"/>
              <a:buFont typeface="Arial" panose="020B0604020202020204" pitchFamily="34" charset="0"/>
              <a:buChar char="•"/>
              <a:tabLst>
                <a:tab pos="914400" algn="l"/>
              </a:tabLst>
            </a:pPr>
            <a:r>
              <a:rPr lang="en-ZA" sz="1400" kern="100" dirty="0">
                <a:effectLst/>
                <a:latin typeface="Aptos" panose="020B0004020202020204" pitchFamily="34" charset="0"/>
                <a:ea typeface="Aptos" panose="020B0004020202020204" pitchFamily="34" charset="0"/>
                <a:cs typeface="Times New Roman" panose="02020603050405020304" pitchFamily="18" charset="0"/>
              </a:rPr>
              <a:t>In your Zotero desktop app, the group library will appear in the left-hand pane. You can add references to the group library just as you would in your library.</a:t>
            </a:r>
          </a:p>
          <a:p>
            <a:pPr marL="742950" lvl="1" indent="-285750">
              <a:lnSpc>
                <a:spcPct val="115000"/>
              </a:lnSpc>
              <a:spcAft>
                <a:spcPts val="800"/>
              </a:spcAft>
              <a:buSzPts val="1000"/>
              <a:buFont typeface="Arial" panose="020B0604020202020204" pitchFamily="34" charset="0"/>
              <a:buChar char="•"/>
              <a:tabLst>
                <a:tab pos="914400" algn="l"/>
              </a:tabLst>
            </a:pPr>
            <a:r>
              <a:rPr lang="en-ZA" sz="1800" b="1" dirty="0">
                <a:effectLst/>
                <a:latin typeface="Aptos" panose="020B0004020202020204" pitchFamily="34" charset="0"/>
                <a:ea typeface="Aptos" panose="020B0004020202020204" pitchFamily="34" charset="0"/>
                <a:cs typeface="Times New Roman" panose="02020603050405020304" pitchFamily="18" charset="0"/>
              </a:rPr>
              <a:t>Sharing Libraries</a:t>
            </a:r>
            <a:endParaRPr lang="en-ZA" sz="1400" b="1" kern="100"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r>
              <a:rPr lang="en-ZA" dirty="0"/>
              <a:t> </a:t>
            </a:r>
            <a:r>
              <a:rPr lang="en-ZA" sz="1200" kern="100" dirty="0">
                <a:effectLst/>
                <a:latin typeface="Aptos" panose="020B0004020202020204" pitchFamily="34" charset="0"/>
                <a:ea typeface="Aptos" panose="020B0004020202020204" pitchFamily="34" charset="0"/>
                <a:cs typeface="Times New Roman" panose="02020603050405020304" pitchFamily="18" charset="0"/>
              </a:rPr>
              <a:t>Group members can view and add references to the group library. This is especially useful for collaborative research projects or sharing resources with a research team or class.</a:t>
            </a:r>
          </a:p>
          <a:p>
            <a:pPr marL="742950" lvl="1" indent="-285750">
              <a:lnSpc>
                <a:spcPct val="115000"/>
              </a:lnSpc>
              <a:spcAft>
                <a:spcPts val="800"/>
              </a:spcAft>
              <a:buSzPts val="1000"/>
              <a:buFont typeface="Arial" panose="020B0604020202020204" pitchFamily="34" charset="0"/>
              <a:buChar char="•"/>
              <a:tabLst>
                <a:tab pos="914400" algn="l"/>
              </a:tabLst>
            </a:pPr>
            <a:r>
              <a:rPr lang="en-ZA" sz="1800" b="1" kern="100" dirty="0">
                <a:effectLst/>
                <a:latin typeface="Aptos" panose="020B0004020202020204" pitchFamily="34" charset="0"/>
                <a:ea typeface="Aptos" panose="020B0004020202020204" pitchFamily="34" charset="0"/>
                <a:cs typeface="Times New Roman" panose="02020603050405020304" pitchFamily="18" charset="0"/>
              </a:rPr>
              <a:t>Regular Syncing:</a:t>
            </a:r>
            <a:endParaRPr lang="en-ZA" sz="1800" kern="100" dirty="0">
              <a:effectLst/>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spcAft>
                <a:spcPts val="800"/>
              </a:spcAft>
              <a:buSzPts val="1000"/>
              <a:buFont typeface="Arial" panose="020B0604020202020204" pitchFamily="34" charset="0"/>
              <a:buChar char="•"/>
              <a:tabLst>
                <a:tab pos="914400" algn="l"/>
              </a:tabLst>
            </a:pPr>
            <a:r>
              <a:rPr lang="en-ZA" sz="1200" kern="100" dirty="0">
                <a:effectLst/>
                <a:latin typeface="Aptos" panose="020B0004020202020204" pitchFamily="34" charset="0"/>
                <a:ea typeface="Aptos" panose="020B0004020202020204" pitchFamily="34" charset="0"/>
                <a:cs typeface="Times New Roman" panose="02020603050405020304" pitchFamily="18" charset="0"/>
              </a:rPr>
              <a:t>Ensure that your Zotero library is always up to date by regularly syncing it. Zotero will automatically sync your library to your online account whenever you add or update items, as long as you’re connected to the internet.</a:t>
            </a:r>
          </a:p>
          <a:p>
            <a:pPr marL="742950" lvl="1" indent="-285750">
              <a:lnSpc>
                <a:spcPct val="115000"/>
              </a:lnSpc>
              <a:spcAft>
                <a:spcPts val="800"/>
              </a:spcAft>
              <a:buSzPts val="1000"/>
              <a:buFont typeface="Arial" panose="020B0604020202020204" pitchFamily="34" charset="0"/>
              <a:buChar char="•"/>
              <a:tabLst>
                <a:tab pos="914400" algn="l"/>
              </a:tabLst>
            </a:pPr>
            <a:endParaRPr lang="en-ZA"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Arial" panose="020B0604020202020204" pitchFamily="34" charset="0"/>
              <a:buChar char="•"/>
              <a:tabLst>
                <a:tab pos="914400" algn="l"/>
              </a:tabLst>
            </a:pPr>
            <a:endParaRPr lang="en-ZA"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91269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2953</TotalTime>
  <Words>1204</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Symbol</vt:lpstr>
      <vt:lpstr>Wingdings</vt:lpstr>
      <vt:lpstr>Office Theme</vt:lpstr>
      <vt:lpstr>Zotero</vt:lpstr>
      <vt:lpstr>What is Zotero</vt:lpstr>
      <vt:lpstr>How to download Zotero </vt:lpstr>
      <vt:lpstr> Creating a Zotero Account</vt:lpstr>
      <vt:lpstr> Adding References</vt:lpstr>
      <vt:lpstr> Organizing Your Library</vt:lpstr>
      <vt:lpstr> Citing Sources with Zotero</vt:lpstr>
      <vt:lpstr>Selecting Citation Styles</vt:lpstr>
      <vt:lpstr> Creating a Group Library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goes here</dc:title>
  <dc:creator>Microsoft Office User</dc:creator>
  <cp:lastModifiedBy>Faith Lucia Nsele</cp:lastModifiedBy>
  <cp:revision>2</cp:revision>
  <dcterms:created xsi:type="dcterms:W3CDTF">2022-03-12T12:43:04Z</dcterms:created>
  <dcterms:modified xsi:type="dcterms:W3CDTF">2024-10-18T08:59:53Z</dcterms:modified>
</cp:coreProperties>
</file>