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74B57-3D3D-4FE4-817A-A72BB5B9DC65}" type="datetimeFigureOut">
              <a:rPr lang="en-ZA" smtClean="0"/>
              <a:t>2015/03/10</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C94F14-E631-4613-9AE3-68D7D2986817}" type="slidenum">
              <a:rPr lang="en-ZA" smtClean="0"/>
              <a:t>‹#›</a:t>
            </a:fld>
            <a:endParaRPr lang="en-ZA"/>
          </a:p>
        </p:txBody>
      </p:sp>
    </p:spTree>
    <p:extLst>
      <p:ext uri="{BB962C8B-B14F-4D97-AF65-F5344CB8AC3E}">
        <p14:creationId xmlns:p14="http://schemas.microsoft.com/office/powerpoint/2010/main" val="107683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Start here</a:t>
            </a:r>
            <a:endParaRPr lang="en-ZA" dirty="0"/>
          </a:p>
        </p:txBody>
      </p:sp>
      <p:sp>
        <p:nvSpPr>
          <p:cNvPr id="4" name="Slide Number Placeholder 3"/>
          <p:cNvSpPr>
            <a:spLocks noGrp="1"/>
          </p:cNvSpPr>
          <p:nvPr>
            <p:ph type="sldNum" sz="quarter" idx="10"/>
          </p:nvPr>
        </p:nvSpPr>
        <p:spPr/>
        <p:txBody>
          <a:bodyPr/>
          <a:lstStyle/>
          <a:p>
            <a:fld id="{9FC94F14-E631-4613-9AE3-68D7D2986817}" type="slidenum">
              <a:rPr lang="en-ZA" smtClean="0"/>
              <a:t>18</a:t>
            </a:fld>
            <a:endParaRPr lang="en-ZA"/>
          </a:p>
        </p:txBody>
      </p:sp>
    </p:spTree>
    <p:extLst>
      <p:ext uri="{BB962C8B-B14F-4D97-AF65-F5344CB8AC3E}">
        <p14:creationId xmlns:p14="http://schemas.microsoft.com/office/powerpoint/2010/main" val="1058758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32D7786-139B-4993-B5B6-8055294FAB73}" type="datetimeFigureOut">
              <a:rPr lang="en-ZA" smtClean="0"/>
              <a:t>2015/03/10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243187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2D7786-139B-4993-B5B6-8055294FAB73}" type="datetimeFigureOut">
              <a:rPr lang="en-ZA" smtClean="0"/>
              <a:t>2015/03/10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411019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2D7786-139B-4993-B5B6-8055294FAB73}" type="datetimeFigureOut">
              <a:rPr lang="en-ZA" smtClean="0"/>
              <a:t>2015/03/10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811025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32D7786-139B-4993-B5B6-8055294FAB73}" type="datetimeFigureOut">
              <a:rPr lang="en-ZA" smtClean="0"/>
              <a:t>2015/03/10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1319316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2D7786-139B-4993-B5B6-8055294FAB73}" type="datetimeFigureOut">
              <a:rPr lang="en-ZA" smtClean="0"/>
              <a:t>2015/03/10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259526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32D7786-139B-4993-B5B6-8055294FAB73}" type="datetimeFigureOut">
              <a:rPr lang="en-ZA" smtClean="0"/>
              <a:t>2015/03/10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71067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32D7786-139B-4993-B5B6-8055294FAB73}" type="datetimeFigureOut">
              <a:rPr lang="en-ZA" smtClean="0"/>
              <a:t>2015/03/10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2684298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32D7786-139B-4993-B5B6-8055294FAB73}" type="datetimeFigureOut">
              <a:rPr lang="en-ZA" smtClean="0"/>
              <a:t>2015/03/10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373252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7786-139B-4993-B5B6-8055294FAB73}" type="datetimeFigureOut">
              <a:rPr lang="en-ZA" smtClean="0"/>
              <a:t>2015/03/10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222942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D7786-139B-4993-B5B6-8055294FAB73}" type="datetimeFigureOut">
              <a:rPr lang="en-ZA" smtClean="0"/>
              <a:t>2015/03/10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53522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2D7786-139B-4993-B5B6-8055294FAB73}" type="datetimeFigureOut">
              <a:rPr lang="en-ZA" smtClean="0"/>
              <a:t>2015/03/10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2BF98CD-CB88-4F07-A613-EA10C02E33A4}" type="slidenum">
              <a:rPr lang="en-ZA" smtClean="0"/>
              <a:t>‹#›</a:t>
            </a:fld>
            <a:endParaRPr lang="en-ZA"/>
          </a:p>
        </p:txBody>
      </p:sp>
    </p:spTree>
    <p:extLst>
      <p:ext uri="{BB962C8B-B14F-4D97-AF65-F5344CB8AC3E}">
        <p14:creationId xmlns:p14="http://schemas.microsoft.com/office/powerpoint/2010/main" val="2024329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D7786-139B-4993-B5B6-8055294FAB73}" type="datetimeFigureOut">
              <a:rPr lang="en-ZA" smtClean="0"/>
              <a:t>2015/03/10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F98CD-CB88-4F07-A613-EA10C02E33A4}" type="slidenum">
              <a:rPr lang="en-ZA" smtClean="0"/>
              <a:t>‹#›</a:t>
            </a:fld>
            <a:endParaRPr lang="en-ZA"/>
          </a:p>
        </p:txBody>
      </p:sp>
    </p:spTree>
    <p:extLst>
      <p:ext uri="{BB962C8B-B14F-4D97-AF65-F5344CB8AC3E}">
        <p14:creationId xmlns:p14="http://schemas.microsoft.com/office/powerpoint/2010/main" val="3842850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smtClean="0"/>
              <a:t>Utterance , Sentence</a:t>
            </a:r>
            <a:r>
              <a:rPr lang="en-GB" i="1" dirty="0"/>
              <a:t>, Tokens </a:t>
            </a:r>
            <a:r>
              <a:rPr lang="en-GB" i="1" dirty="0" smtClean="0"/>
              <a:t>&amp; </a:t>
            </a:r>
            <a:r>
              <a:rPr lang="en-GB" i="1" dirty="0"/>
              <a:t>Proposition</a:t>
            </a:r>
            <a:r>
              <a:rPr lang="en-GB" b="1" i="1" dirty="0"/>
              <a:t> </a:t>
            </a:r>
            <a:endParaRPr lang="en-ZA" dirty="0"/>
          </a:p>
        </p:txBody>
      </p:sp>
      <p:sp>
        <p:nvSpPr>
          <p:cNvPr id="3" name="Subtitle 2"/>
          <p:cNvSpPr>
            <a:spLocks noGrp="1"/>
          </p:cNvSpPr>
          <p:nvPr>
            <p:ph type="subTitle" idx="1"/>
          </p:nvPr>
        </p:nvSpPr>
        <p:spPr/>
        <p:txBody>
          <a:bodyPr/>
          <a:lstStyle/>
          <a:p>
            <a:r>
              <a:rPr lang="en-ZA" dirty="0" smtClean="0"/>
              <a:t>AENG311</a:t>
            </a:r>
            <a:endParaRPr lang="en-ZA" dirty="0"/>
          </a:p>
        </p:txBody>
      </p:sp>
    </p:spTree>
    <p:extLst>
      <p:ext uri="{BB962C8B-B14F-4D97-AF65-F5344CB8AC3E}">
        <p14:creationId xmlns:p14="http://schemas.microsoft.com/office/powerpoint/2010/main" val="321051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Tokens</a:t>
            </a:r>
            <a:endParaRPr lang="en-ZA" dirty="0"/>
          </a:p>
        </p:txBody>
      </p:sp>
      <p:sp>
        <p:nvSpPr>
          <p:cNvPr id="3" name="Content Placeholder 2"/>
          <p:cNvSpPr>
            <a:spLocks noGrp="1"/>
          </p:cNvSpPr>
          <p:nvPr>
            <p:ph idx="1"/>
          </p:nvPr>
        </p:nvSpPr>
        <p:spPr/>
        <p:txBody>
          <a:bodyPr/>
          <a:lstStyle/>
          <a:p>
            <a:r>
              <a:rPr lang="en-ZA" dirty="0"/>
              <a:t>Utterances of non-sentences, e.g. </a:t>
            </a:r>
            <a:r>
              <a:rPr lang="en-ZA" dirty="0" smtClean="0"/>
              <a:t>short phrases</a:t>
            </a:r>
            <a:r>
              <a:rPr lang="en-ZA" dirty="0"/>
              <a:t>, or single words, are used </a:t>
            </a:r>
            <a:r>
              <a:rPr lang="en-ZA" dirty="0" smtClean="0"/>
              <a:t>by people </a:t>
            </a:r>
            <a:r>
              <a:rPr lang="en-ZA" dirty="0"/>
              <a:t>in communication all the time</a:t>
            </a:r>
            <a:r>
              <a:rPr lang="en-ZA" dirty="0" smtClean="0"/>
              <a:t>.</a:t>
            </a:r>
          </a:p>
          <a:p>
            <a:r>
              <a:rPr lang="en-ZA" dirty="0" smtClean="0"/>
              <a:t>These utterances of non-sentences are called </a:t>
            </a:r>
            <a:r>
              <a:rPr lang="en-ZA" b="1" dirty="0" smtClean="0"/>
              <a:t>token</a:t>
            </a:r>
            <a:r>
              <a:rPr lang="en-ZA" dirty="0" smtClean="0"/>
              <a:t> sentences.</a:t>
            </a:r>
          </a:p>
          <a:p>
            <a:r>
              <a:rPr lang="en-ZA" dirty="0"/>
              <a:t>People do not converse wholly </a:t>
            </a:r>
            <a:r>
              <a:rPr lang="en-ZA" dirty="0" smtClean="0"/>
              <a:t>in (tokens </a:t>
            </a:r>
            <a:r>
              <a:rPr lang="en-ZA" dirty="0"/>
              <a:t>of) </a:t>
            </a:r>
            <a:r>
              <a:rPr lang="en-ZA" dirty="0" err="1"/>
              <a:t>wellformed</a:t>
            </a:r>
            <a:r>
              <a:rPr lang="en-ZA" dirty="0"/>
              <a:t> sentences.</a:t>
            </a:r>
          </a:p>
        </p:txBody>
      </p:sp>
    </p:spTree>
    <p:extLst>
      <p:ext uri="{BB962C8B-B14F-4D97-AF65-F5344CB8AC3E}">
        <p14:creationId xmlns:p14="http://schemas.microsoft.com/office/powerpoint/2010/main" val="154184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Tokens</a:t>
            </a:r>
            <a:endParaRPr lang="en-ZA" dirty="0"/>
          </a:p>
        </p:txBody>
      </p:sp>
      <p:sp>
        <p:nvSpPr>
          <p:cNvPr id="3" name="Content Placeholder 2"/>
          <p:cNvSpPr>
            <a:spLocks noGrp="1"/>
          </p:cNvSpPr>
          <p:nvPr>
            <p:ph idx="1"/>
          </p:nvPr>
        </p:nvSpPr>
        <p:spPr/>
        <p:txBody>
          <a:bodyPr/>
          <a:lstStyle/>
          <a:p>
            <a:r>
              <a:rPr lang="en-ZA" dirty="0"/>
              <a:t>Given below are some sample conversations. In </a:t>
            </a:r>
            <a:r>
              <a:rPr lang="en-ZA" dirty="0" smtClean="0"/>
              <a:t>some cases </a:t>
            </a:r>
            <a:r>
              <a:rPr lang="en-ZA" dirty="0"/>
              <a:t>the </a:t>
            </a:r>
            <a:r>
              <a:rPr lang="en-ZA" dirty="0" smtClean="0"/>
              <a:t>utterance </a:t>
            </a:r>
            <a:r>
              <a:rPr lang="en-ZA" dirty="0"/>
              <a:t>is </a:t>
            </a:r>
            <a:r>
              <a:rPr lang="en-ZA" dirty="0" smtClean="0"/>
              <a:t>a </a:t>
            </a:r>
            <a:r>
              <a:rPr lang="en-ZA" dirty="0"/>
              <a:t>token of a sentence</a:t>
            </a:r>
            <a:r>
              <a:rPr lang="en-ZA" dirty="0" smtClean="0"/>
              <a:t>.</a:t>
            </a:r>
          </a:p>
          <a:p>
            <a:r>
              <a:rPr lang="en-ZA" dirty="0" smtClean="0"/>
              <a:t>Write </a:t>
            </a:r>
            <a:r>
              <a:rPr lang="en-ZA" dirty="0"/>
              <a:t>out a full sentence expressing </a:t>
            </a:r>
            <a:r>
              <a:rPr lang="en-ZA" dirty="0" smtClean="0"/>
              <a:t>the intended </a:t>
            </a:r>
            <a:r>
              <a:rPr lang="en-ZA" dirty="0"/>
              <a:t>meaning more fully.</a:t>
            </a:r>
          </a:p>
        </p:txBody>
      </p:sp>
      <p:graphicFrame>
        <p:nvGraphicFramePr>
          <p:cNvPr id="4" name="Table 3"/>
          <p:cNvGraphicFramePr>
            <a:graphicFrameLocks noGrp="1"/>
          </p:cNvGraphicFramePr>
          <p:nvPr>
            <p:extLst>
              <p:ext uri="{D42A27DB-BD31-4B8C-83A1-F6EECF244321}">
                <p14:modId xmlns:p14="http://schemas.microsoft.com/office/powerpoint/2010/main" val="2976101678"/>
              </p:ext>
            </p:extLst>
          </p:nvPr>
        </p:nvGraphicFramePr>
        <p:xfrm>
          <a:off x="611560" y="4344496"/>
          <a:ext cx="6096000" cy="1920240"/>
        </p:xfrm>
        <a:graphic>
          <a:graphicData uri="http://schemas.openxmlformats.org/drawingml/2006/table">
            <a:tbl>
              <a:tblPr firstRow="1" bandRow="1">
                <a:tableStyleId>{5C22544A-7EE6-4342-B048-85BDC9FD1C3A}</a:tableStyleId>
              </a:tblPr>
              <a:tblGrid>
                <a:gridCol w="6096000"/>
              </a:tblGrid>
              <a:tr h="370840">
                <a:tc>
                  <a:txBody>
                    <a:bodyPr/>
                    <a:lstStyle/>
                    <a:p>
                      <a:pPr lvl="0"/>
                      <a:r>
                        <a:rPr lang="en-US" sz="1800" b="1" kern="1200" dirty="0" smtClean="0">
                          <a:solidFill>
                            <a:schemeClr val="lt1"/>
                          </a:solidFill>
                          <a:effectLst/>
                          <a:latin typeface="+mn-lt"/>
                          <a:ea typeface="+mn-ea"/>
                          <a:cs typeface="+mn-cs"/>
                        </a:rPr>
                        <a:t>“Who is there?”</a:t>
                      </a:r>
                      <a:endParaRPr lang="en-ZA" sz="1800" b="1" kern="1200" dirty="0" smtClean="0">
                        <a:solidFill>
                          <a:schemeClr val="lt1"/>
                        </a:solidFill>
                        <a:effectLst/>
                        <a:latin typeface="+mn-lt"/>
                        <a:ea typeface="+mn-ea"/>
                        <a:cs typeface="+mn-cs"/>
                      </a:endParaRPr>
                    </a:p>
                    <a:p>
                      <a:r>
                        <a:rPr lang="en-US" sz="1800" b="1" kern="1200" dirty="0" smtClean="0">
                          <a:solidFill>
                            <a:schemeClr val="lt1"/>
                          </a:solidFill>
                          <a:effectLst/>
                          <a:latin typeface="+mn-lt"/>
                          <a:ea typeface="+mn-ea"/>
                          <a:cs typeface="+mn-cs"/>
                        </a:rPr>
                        <a:t>“Vusi.”</a:t>
                      </a:r>
                      <a:endParaRPr lang="en-ZA" sz="1800" b="1" kern="1200" dirty="0" smtClean="0">
                        <a:solidFill>
                          <a:schemeClr val="lt1"/>
                        </a:solidFill>
                        <a:effectLst/>
                        <a:latin typeface="+mn-lt"/>
                        <a:ea typeface="+mn-ea"/>
                        <a:cs typeface="+mn-cs"/>
                      </a:endParaRPr>
                    </a:p>
                  </a:txBody>
                  <a:tcPr/>
                </a:tc>
              </a:tr>
              <a:tr h="370840">
                <a:tc>
                  <a:txBody>
                    <a:bodyPr/>
                    <a:lstStyle/>
                    <a:p>
                      <a:r>
                        <a:rPr lang="en-US" sz="1800" kern="1200" dirty="0" smtClean="0">
                          <a:solidFill>
                            <a:schemeClr val="dk1"/>
                          </a:solidFill>
                          <a:effectLst/>
                          <a:latin typeface="+mn-lt"/>
                          <a:ea typeface="+mn-ea"/>
                          <a:cs typeface="+mn-cs"/>
                        </a:rPr>
                        <a:t>“Whose pen is this?”</a:t>
                      </a:r>
                      <a:endParaRPr lang="en-ZA"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“Mine.”</a:t>
                      </a:r>
                      <a:endParaRPr lang="en-ZA" sz="1800" kern="1200" dirty="0" smtClean="0">
                        <a:solidFill>
                          <a:schemeClr val="dk1"/>
                        </a:solidFill>
                        <a:effectLst/>
                        <a:latin typeface="+mn-lt"/>
                        <a:ea typeface="+mn-ea"/>
                        <a:cs typeface="+mn-cs"/>
                      </a:endParaRPr>
                    </a:p>
                  </a:txBody>
                  <a:tcPr/>
                </a:tc>
              </a:tr>
              <a:tr h="370840">
                <a:tc>
                  <a:txBody>
                    <a:bodyPr/>
                    <a:lstStyle/>
                    <a:p>
                      <a:pPr lvl="0"/>
                      <a:r>
                        <a:rPr lang="en-US" sz="1800" kern="1200" dirty="0" smtClean="0">
                          <a:solidFill>
                            <a:schemeClr val="dk1"/>
                          </a:solidFill>
                          <a:effectLst/>
                          <a:latin typeface="+mn-lt"/>
                          <a:ea typeface="+mn-ea"/>
                          <a:cs typeface="+mn-cs"/>
                        </a:rPr>
                        <a:t>“Where shall I…?”</a:t>
                      </a:r>
                      <a:endParaRPr lang="en-ZA"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“On the floor”</a:t>
                      </a:r>
                      <a:endParaRPr lang="en-ZA" sz="1800" kern="1200" dirty="0">
                        <a:solidFill>
                          <a:schemeClr val="dk1"/>
                        </a:solidFill>
                        <a:effectLst/>
                        <a:latin typeface="+mn-lt"/>
                        <a:ea typeface="+mn-ea"/>
                        <a:cs typeface="+mn-cs"/>
                      </a:endParaRPr>
                    </a:p>
                  </a:txBody>
                  <a:tcPr/>
                </a:tc>
              </a:tr>
            </a:tbl>
          </a:graphicData>
        </a:graphic>
      </p:graphicFrame>
      <p:sp>
        <p:nvSpPr>
          <p:cNvPr id="5" name="TextBox 4"/>
          <p:cNvSpPr txBox="1"/>
          <p:nvPr/>
        </p:nvSpPr>
        <p:spPr>
          <a:xfrm>
            <a:off x="2411760" y="4653136"/>
            <a:ext cx="4320480" cy="369332"/>
          </a:xfrm>
          <a:prstGeom prst="rect">
            <a:avLst/>
          </a:prstGeom>
          <a:solidFill>
            <a:srgbClr val="00B050"/>
          </a:solidFill>
        </p:spPr>
        <p:txBody>
          <a:bodyPr wrap="square" rtlCol="0">
            <a:spAutoFit/>
          </a:bodyPr>
          <a:lstStyle/>
          <a:p>
            <a:r>
              <a:rPr lang="en-ZA" dirty="0" smtClean="0"/>
              <a:t>Vusi is there.</a:t>
            </a:r>
            <a:endParaRPr lang="en-ZA" dirty="0"/>
          </a:p>
        </p:txBody>
      </p:sp>
      <p:sp>
        <p:nvSpPr>
          <p:cNvPr id="6" name="TextBox 5"/>
          <p:cNvSpPr txBox="1"/>
          <p:nvPr/>
        </p:nvSpPr>
        <p:spPr>
          <a:xfrm>
            <a:off x="2411760" y="5301208"/>
            <a:ext cx="4320480" cy="369332"/>
          </a:xfrm>
          <a:prstGeom prst="rect">
            <a:avLst/>
          </a:prstGeom>
          <a:solidFill>
            <a:srgbClr val="92D050"/>
          </a:solidFill>
        </p:spPr>
        <p:txBody>
          <a:bodyPr wrap="square" rtlCol="0">
            <a:spAutoFit/>
          </a:bodyPr>
          <a:lstStyle/>
          <a:p>
            <a:r>
              <a:rPr lang="en-ZA" dirty="0" smtClean="0"/>
              <a:t>This pen is mine.</a:t>
            </a:r>
            <a:endParaRPr lang="en-ZA" dirty="0"/>
          </a:p>
        </p:txBody>
      </p:sp>
      <p:sp>
        <p:nvSpPr>
          <p:cNvPr id="7" name="TextBox 6"/>
          <p:cNvSpPr txBox="1"/>
          <p:nvPr/>
        </p:nvSpPr>
        <p:spPr>
          <a:xfrm>
            <a:off x="2411760" y="5651956"/>
            <a:ext cx="4320480" cy="369332"/>
          </a:xfrm>
          <a:prstGeom prst="rect">
            <a:avLst/>
          </a:prstGeom>
          <a:solidFill>
            <a:srgbClr val="FFFF00"/>
          </a:solidFill>
        </p:spPr>
        <p:txBody>
          <a:bodyPr wrap="square" rtlCol="0">
            <a:spAutoFit/>
          </a:bodyPr>
          <a:lstStyle/>
          <a:p>
            <a:r>
              <a:rPr lang="en-ZA" dirty="0" smtClean="0"/>
              <a:t>Where shall I put it?</a:t>
            </a:r>
            <a:endParaRPr lang="en-ZA" dirty="0"/>
          </a:p>
        </p:txBody>
      </p:sp>
      <p:sp>
        <p:nvSpPr>
          <p:cNvPr id="8" name="TextBox 7"/>
          <p:cNvSpPr txBox="1"/>
          <p:nvPr/>
        </p:nvSpPr>
        <p:spPr>
          <a:xfrm>
            <a:off x="2411760" y="5949280"/>
            <a:ext cx="4320480" cy="369332"/>
          </a:xfrm>
          <a:prstGeom prst="rect">
            <a:avLst/>
          </a:prstGeom>
          <a:solidFill>
            <a:srgbClr val="FFC000"/>
          </a:solidFill>
        </p:spPr>
        <p:txBody>
          <a:bodyPr wrap="square" rtlCol="0">
            <a:spAutoFit/>
          </a:bodyPr>
          <a:lstStyle/>
          <a:p>
            <a:r>
              <a:rPr lang="en-ZA" dirty="0" smtClean="0"/>
              <a:t>Put it on the floor.</a:t>
            </a:r>
            <a:endParaRPr lang="en-ZA" dirty="0"/>
          </a:p>
        </p:txBody>
      </p:sp>
    </p:spTree>
    <p:extLst>
      <p:ext uri="{BB962C8B-B14F-4D97-AF65-F5344CB8AC3E}">
        <p14:creationId xmlns:p14="http://schemas.microsoft.com/office/powerpoint/2010/main" val="273293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ircle(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Propositions </a:t>
            </a:r>
            <a:endParaRPr lang="en-ZA" dirty="0"/>
          </a:p>
        </p:txBody>
      </p:sp>
      <p:sp>
        <p:nvSpPr>
          <p:cNvPr id="3" name="Content Placeholder 2"/>
          <p:cNvSpPr>
            <a:spLocks noGrp="1"/>
          </p:cNvSpPr>
          <p:nvPr>
            <p:ph idx="1"/>
          </p:nvPr>
        </p:nvSpPr>
        <p:spPr/>
        <p:txBody>
          <a:bodyPr>
            <a:normAutofit fontScale="92500" lnSpcReduction="10000"/>
          </a:bodyPr>
          <a:lstStyle/>
          <a:p>
            <a:r>
              <a:rPr lang="en-US" dirty="0"/>
              <a:t>In semantics, while we deal with such non-sentences, it is easier and more convenient to use Whole sentences, because the meaning of a complete sentence, grammatically perfect sentence involves another notion – </a:t>
            </a:r>
            <a:r>
              <a:rPr lang="en-US" u="sng" dirty="0"/>
              <a:t>the proposition</a:t>
            </a:r>
            <a:r>
              <a:rPr lang="en-US" dirty="0" smtClean="0"/>
              <a:t>.</a:t>
            </a:r>
          </a:p>
          <a:p>
            <a:r>
              <a:rPr lang="en-US" b="1" dirty="0" smtClean="0"/>
              <a:t>Definition</a:t>
            </a:r>
            <a:r>
              <a:rPr lang="en-US" dirty="0" smtClean="0"/>
              <a:t>: </a:t>
            </a:r>
            <a:r>
              <a:rPr lang="en-US" u="sng" dirty="0"/>
              <a:t>A proposition</a:t>
            </a:r>
            <a:r>
              <a:rPr lang="en-US" dirty="0"/>
              <a:t> is that </a:t>
            </a:r>
            <a:r>
              <a:rPr lang="en-US" dirty="0" smtClean="0"/>
              <a:t>part </a:t>
            </a:r>
            <a:r>
              <a:rPr lang="en-US" dirty="0"/>
              <a:t>of the meaning of a simple declarative sentence which describes some state of affairs, declares, asserts a fact or gives information.</a:t>
            </a:r>
            <a:endParaRPr lang="en-ZA" dirty="0"/>
          </a:p>
        </p:txBody>
      </p:sp>
    </p:spTree>
    <p:extLst>
      <p:ext uri="{BB962C8B-B14F-4D97-AF65-F5344CB8AC3E}">
        <p14:creationId xmlns:p14="http://schemas.microsoft.com/office/powerpoint/2010/main" val="379498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normAutofit lnSpcReduction="10000"/>
          </a:bodyPr>
          <a:lstStyle/>
          <a:p>
            <a:r>
              <a:rPr lang="en-US" dirty="0"/>
              <a:t>In uttering a declarative sentence a speaker asserts a proposition</a:t>
            </a:r>
            <a:r>
              <a:rPr lang="en-US" dirty="0" smtClean="0"/>
              <a:t>.</a:t>
            </a:r>
            <a:endParaRPr lang="en-ZA" dirty="0"/>
          </a:p>
          <a:p>
            <a:r>
              <a:rPr lang="en-US" dirty="0"/>
              <a:t>The state of affairs always involves people or things referred to in a </a:t>
            </a:r>
            <a:r>
              <a:rPr lang="en-US" dirty="0" smtClean="0"/>
              <a:t>sentence as well as situations or actions they are involved in.</a:t>
            </a:r>
          </a:p>
          <a:p>
            <a:r>
              <a:rPr lang="en-US" dirty="0"/>
              <a:t>The TRUE/FALSE test can be applied to decide whether two sentences express or assert one proposition only, or two </a:t>
            </a:r>
            <a:r>
              <a:rPr lang="en-US" dirty="0" smtClean="0"/>
              <a:t>different propositions</a:t>
            </a:r>
            <a:r>
              <a:rPr lang="en-US" dirty="0"/>
              <a:t>.</a:t>
            </a:r>
            <a:endParaRPr lang="en-ZA" dirty="0"/>
          </a:p>
          <a:p>
            <a:endParaRPr lang="en-ZA" dirty="0"/>
          </a:p>
          <a:p>
            <a:pPr marL="0" indent="0">
              <a:buNone/>
            </a:pPr>
            <a:endParaRPr lang="en-ZA" dirty="0"/>
          </a:p>
        </p:txBody>
      </p:sp>
    </p:spTree>
    <p:extLst>
      <p:ext uri="{BB962C8B-B14F-4D97-AF65-F5344CB8AC3E}">
        <p14:creationId xmlns:p14="http://schemas.microsoft.com/office/powerpoint/2010/main" val="245696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a:xfrm>
            <a:off x="457200" y="1124744"/>
            <a:ext cx="8229600" cy="4525963"/>
          </a:xfrm>
        </p:spPr>
        <p:txBody>
          <a:bodyPr/>
          <a:lstStyle/>
          <a:p>
            <a:r>
              <a:rPr lang="en-US" dirty="0" smtClean="0"/>
              <a:t>In </a:t>
            </a:r>
            <a:r>
              <a:rPr lang="en-US" dirty="0"/>
              <a:t>any conceivable set of circumstances, if there in one </a:t>
            </a:r>
            <a:r>
              <a:rPr lang="en-US" dirty="0" smtClean="0"/>
              <a:t>sentence which </a:t>
            </a:r>
            <a:r>
              <a:rPr lang="en-US" dirty="0"/>
              <a:t>is </a:t>
            </a:r>
            <a:r>
              <a:rPr lang="en-US" dirty="0" smtClean="0"/>
              <a:t>TRUE </a:t>
            </a:r>
            <a:r>
              <a:rPr lang="en-US" dirty="0"/>
              <a:t>then the other one must be </a:t>
            </a:r>
            <a:r>
              <a:rPr lang="en-US" dirty="0" smtClean="0"/>
              <a:t>FALSE.</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617632792"/>
              </p:ext>
            </p:extLst>
          </p:nvPr>
        </p:nvGraphicFramePr>
        <p:xfrm>
          <a:off x="611560" y="2636912"/>
          <a:ext cx="7008440" cy="4023360"/>
        </p:xfrm>
        <a:graphic>
          <a:graphicData uri="http://schemas.openxmlformats.org/drawingml/2006/table">
            <a:tbl>
              <a:tblPr firstRow="1" bandRow="1">
                <a:tableStyleId>{5C22544A-7EE6-4342-B048-85BDC9FD1C3A}</a:tableStyleId>
              </a:tblPr>
              <a:tblGrid>
                <a:gridCol w="3504220"/>
                <a:gridCol w="3504220"/>
              </a:tblGrid>
              <a:tr h="370840">
                <a:tc>
                  <a:txBody>
                    <a:bodyPr/>
                    <a:lstStyle/>
                    <a:p>
                      <a:endParaRPr lang="en-ZA" sz="2000" dirty="0" smtClean="0">
                        <a:effectLst/>
                      </a:endParaRPr>
                    </a:p>
                    <a:p>
                      <a:pPr lvl="1"/>
                      <a:r>
                        <a:rPr lang="en-US" sz="2000" b="1" kern="1200" dirty="0" err="1" smtClean="0">
                          <a:solidFill>
                            <a:schemeClr val="lt1"/>
                          </a:solidFill>
                          <a:effectLst/>
                          <a:latin typeface="+mn-lt"/>
                          <a:ea typeface="+mn-ea"/>
                          <a:cs typeface="+mn-cs"/>
                        </a:rPr>
                        <a:t>Bongani</a:t>
                      </a:r>
                      <a:r>
                        <a:rPr lang="en-US" sz="2000" b="1" kern="1200" dirty="0" smtClean="0">
                          <a:solidFill>
                            <a:schemeClr val="lt1"/>
                          </a:solidFill>
                          <a:effectLst/>
                          <a:latin typeface="+mn-lt"/>
                          <a:ea typeface="+mn-ea"/>
                          <a:cs typeface="+mn-cs"/>
                        </a:rPr>
                        <a:t> put the cat out.</a:t>
                      </a:r>
                      <a:endParaRPr lang="en-ZA" sz="2000" b="1" kern="1200" dirty="0" smtClean="0">
                        <a:solidFill>
                          <a:schemeClr val="lt1"/>
                        </a:solidFill>
                        <a:effectLst/>
                        <a:latin typeface="+mn-lt"/>
                        <a:ea typeface="+mn-ea"/>
                        <a:cs typeface="+mn-cs"/>
                      </a:endParaRPr>
                    </a:p>
                    <a:p>
                      <a:pPr lvl="1"/>
                      <a:r>
                        <a:rPr lang="en-US" sz="2000" b="1" kern="1200" dirty="0" err="1" smtClean="0">
                          <a:solidFill>
                            <a:schemeClr val="lt1"/>
                          </a:solidFill>
                          <a:effectLst/>
                          <a:latin typeface="+mn-lt"/>
                          <a:ea typeface="+mn-ea"/>
                          <a:cs typeface="+mn-cs"/>
                        </a:rPr>
                        <a:t>Bongani</a:t>
                      </a:r>
                      <a:r>
                        <a:rPr lang="en-US" sz="2000" b="1" kern="1200" dirty="0" smtClean="0">
                          <a:solidFill>
                            <a:schemeClr val="lt1"/>
                          </a:solidFill>
                          <a:effectLst/>
                          <a:latin typeface="+mn-lt"/>
                          <a:ea typeface="+mn-ea"/>
                          <a:cs typeface="+mn-cs"/>
                        </a:rPr>
                        <a:t> put out the cat.</a:t>
                      </a:r>
                      <a:endParaRPr lang="en-ZA" sz="2000" b="1" kern="1200" dirty="0" smtClean="0">
                        <a:solidFill>
                          <a:schemeClr val="lt1"/>
                        </a:solidFill>
                        <a:effectLst/>
                        <a:latin typeface="+mn-lt"/>
                        <a:ea typeface="+mn-ea"/>
                        <a:cs typeface="+mn-cs"/>
                      </a:endParaRPr>
                    </a:p>
                  </a:txBody>
                  <a:tcPr/>
                </a:tc>
                <a:tc>
                  <a:txBody>
                    <a:bodyPr/>
                    <a:lstStyle/>
                    <a:p>
                      <a:endParaRPr lang="en-ZA" dirty="0"/>
                    </a:p>
                  </a:txBody>
                  <a:tcPr/>
                </a:tc>
              </a:tr>
              <a:tr h="370840">
                <a:tc>
                  <a:txBody>
                    <a:bodyPr/>
                    <a:lstStyle/>
                    <a:p>
                      <a:endParaRPr lang="en-ZA" sz="2000" dirty="0" smtClean="0">
                        <a:effectLst/>
                      </a:endParaRPr>
                    </a:p>
                    <a:p>
                      <a:pPr lvl="1"/>
                      <a:r>
                        <a:rPr lang="en-US" sz="2000" kern="1200" dirty="0" smtClean="0">
                          <a:solidFill>
                            <a:schemeClr val="dk1"/>
                          </a:solidFill>
                          <a:effectLst/>
                          <a:latin typeface="+mn-lt"/>
                          <a:ea typeface="+mn-ea"/>
                          <a:cs typeface="+mn-cs"/>
                        </a:rPr>
                        <a:t>I gave her that car.</a:t>
                      </a:r>
                      <a:endParaRPr lang="en-ZA" sz="2000" kern="1200" dirty="0" smtClean="0">
                        <a:solidFill>
                          <a:schemeClr val="dk1"/>
                        </a:solidFill>
                        <a:effectLst/>
                        <a:latin typeface="+mn-lt"/>
                        <a:ea typeface="+mn-ea"/>
                        <a:cs typeface="+mn-cs"/>
                      </a:endParaRPr>
                    </a:p>
                    <a:p>
                      <a:pPr lvl="1"/>
                      <a:r>
                        <a:rPr lang="en-US" sz="2000" kern="1200" dirty="0" smtClean="0">
                          <a:solidFill>
                            <a:schemeClr val="dk1"/>
                          </a:solidFill>
                          <a:effectLst/>
                          <a:latin typeface="+mn-lt"/>
                          <a:ea typeface="+mn-ea"/>
                          <a:cs typeface="+mn-cs"/>
                        </a:rPr>
                        <a:t>I gave that car to her.</a:t>
                      </a:r>
                      <a:endParaRPr lang="en-ZA" sz="2000" kern="1200" dirty="0" smtClean="0">
                        <a:solidFill>
                          <a:schemeClr val="dk1"/>
                        </a:solidFill>
                        <a:effectLst/>
                        <a:latin typeface="+mn-lt"/>
                        <a:ea typeface="+mn-ea"/>
                        <a:cs typeface="+mn-cs"/>
                      </a:endParaRPr>
                    </a:p>
                  </a:txBody>
                  <a:tcPr/>
                </a:tc>
                <a:tc>
                  <a:txBody>
                    <a:bodyPr/>
                    <a:lstStyle/>
                    <a:p>
                      <a:endParaRPr lang="en-ZA" dirty="0"/>
                    </a:p>
                  </a:txBody>
                  <a:tcPr/>
                </a:tc>
              </a:tr>
              <a:tr h="370840">
                <a:tc>
                  <a:txBody>
                    <a:bodyPr/>
                    <a:lstStyle/>
                    <a:p>
                      <a:endParaRPr lang="en-ZA" sz="2000" dirty="0" smtClean="0">
                        <a:effectLst/>
                      </a:endParaRPr>
                    </a:p>
                    <a:p>
                      <a:pPr lvl="1"/>
                      <a:r>
                        <a:rPr lang="en-US" sz="2000" kern="1200" dirty="0" err="1" smtClean="0">
                          <a:solidFill>
                            <a:schemeClr val="dk1"/>
                          </a:solidFill>
                          <a:effectLst/>
                          <a:latin typeface="+mn-lt"/>
                          <a:ea typeface="+mn-ea"/>
                          <a:cs typeface="+mn-cs"/>
                        </a:rPr>
                        <a:t>Thanda</a:t>
                      </a:r>
                      <a:r>
                        <a:rPr lang="en-US" sz="2000" kern="1200" dirty="0" smtClean="0">
                          <a:solidFill>
                            <a:schemeClr val="dk1"/>
                          </a:solidFill>
                          <a:effectLst/>
                          <a:latin typeface="+mn-lt"/>
                          <a:ea typeface="+mn-ea"/>
                          <a:cs typeface="+mn-cs"/>
                        </a:rPr>
                        <a:t> talked to </a:t>
                      </a:r>
                      <a:r>
                        <a:rPr lang="en-US" sz="2000" kern="1200" dirty="0" err="1" smtClean="0">
                          <a:solidFill>
                            <a:schemeClr val="dk1"/>
                          </a:solidFill>
                          <a:effectLst/>
                          <a:latin typeface="+mn-lt"/>
                          <a:ea typeface="+mn-ea"/>
                          <a:cs typeface="+mn-cs"/>
                        </a:rPr>
                        <a:t>Gugu</a:t>
                      </a:r>
                      <a:r>
                        <a:rPr lang="en-US" sz="2000" kern="1200" dirty="0" smtClean="0">
                          <a:solidFill>
                            <a:schemeClr val="dk1"/>
                          </a:solidFill>
                          <a:effectLst/>
                          <a:latin typeface="+mn-lt"/>
                          <a:ea typeface="+mn-ea"/>
                          <a:cs typeface="+mn-cs"/>
                        </a:rPr>
                        <a:t>.</a:t>
                      </a:r>
                      <a:endParaRPr lang="en-ZA" sz="2000" kern="1200" dirty="0" smtClean="0">
                        <a:solidFill>
                          <a:schemeClr val="dk1"/>
                        </a:solidFill>
                        <a:effectLst/>
                        <a:latin typeface="+mn-lt"/>
                        <a:ea typeface="+mn-ea"/>
                        <a:cs typeface="+mn-cs"/>
                      </a:endParaRPr>
                    </a:p>
                    <a:p>
                      <a:pPr lvl="1"/>
                      <a:r>
                        <a:rPr lang="en-US" sz="2000" kern="1200" dirty="0" err="1" smtClean="0">
                          <a:solidFill>
                            <a:schemeClr val="dk1"/>
                          </a:solidFill>
                          <a:effectLst/>
                          <a:latin typeface="+mn-lt"/>
                          <a:ea typeface="+mn-ea"/>
                          <a:cs typeface="+mn-cs"/>
                        </a:rPr>
                        <a:t>Thanda</a:t>
                      </a:r>
                      <a:r>
                        <a:rPr lang="en-US" sz="2000" kern="1200" dirty="0" smtClean="0">
                          <a:solidFill>
                            <a:schemeClr val="dk1"/>
                          </a:solidFill>
                          <a:effectLst/>
                          <a:latin typeface="+mn-lt"/>
                          <a:ea typeface="+mn-ea"/>
                          <a:cs typeface="+mn-cs"/>
                        </a:rPr>
                        <a:t> didn’t talk to </a:t>
                      </a:r>
                      <a:r>
                        <a:rPr lang="en-US" sz="2000" kern="1200" dirty="0" err="1" smtClean="0">
                          <a:solidFill>
                            <a:schemeClr val="dk1"/>
                          </a:solidFill>
                          <a:effectLst/>
                          <a:latin typeface="+mn-lt"/>
                          <a:ea typeface="+mn-ea"/>
                          <a:cs typeface="+mn-cs"/>
                        </a:rPr>
                        <a:t>Gugu</a:t>
                      </a:r>
                      <a:r>
                        <a:rPr lang="en-US" sz="2000" kern="1200" dirty="0" smtClean="0">
                          <a:solidFill>
                            <a:schemeClr val="dk1"/>
                          </a:solidFill>
                          <a:effectLst/>
                          <a:latin typeface="+mn-lt"/>
                          <a:ea typeface="+mn-ea"/>
                          <a:cs typeface="+mn-cs"/>
                        </a:rPr>
                        <a:t>.</a:t>
                      </a:r>
                      <a:endParaRPr lang="en-ZA" sz="2000" kern="1200" dirty="0" smtClean="0">
                        <a:solidFill>
                          <a:schemeClr val="dk1"/>
                        </a:solidFill>
                        <a:effectLst/>
                        <a:latin typeface="+mn-lt"/>
                        <a:ea typeface="+mn-ea"/>
                        <a:cs typeface="+mn-cs"/>
                      </a:endParaRPr>
                    </a:p>
                  </a:txBody>
                  <a:tcPr/>
                </a:tc>
                <a:tc>
                  <a:txBody>
                    <a:bodyPr/>
                    <a:lstStyle/>
                    <a:p>
                      <a:endParaRPr lang="en-ZA" sz="1800" kern="1200" dirty="0">
                        <a:solidFill>
                          <a:schemeClr val="dk1"/>
                        </a:solidFill>
                        <a:effectLst/>
                        <a:latin typeface="+mn-lt"/>
                        <a:ea typeface="+mn-ea"/>
                        <a:cs typeface="+mn-cs"/>
                      </a:endParaRPr>
                    </a:p>
                  </a:txBody>
                  <a:tcPr/>
                </a:tc>
              </a:tr>
              <a:tr h="122312">
                <a:tc>
                  <a:txBody>
                    <a:bodyPr/>
                    <a:lstStyle/>
                    <a:p>
                      <a:endParaRPr lang="en-ZA" sz="2000" dirty="0" smtClean="0">
                        <a:effectLst/>
                      </a:endParaRPr>
                    </a:p>
                    <a:p>
                      <a:pPr lvl="1"/>
                      <a:r>
                        <a:rPr lang="en-US" sz="2000" kern="1200" dirty="0" smtClean="0">
                          <a:solidFill>
                            <a:schemeClr val="dk1"/>
                          </a:solidFill>
                          <a:effectLst/>
                          <a:latin typeface="+mn-lt"/>
                          <a:ea typeface="+mn-ea"/>
                          <a:cs typeface="+mn-cs"/>
                        </a:rPr>
                        <a:t>Vusi loves </a:t>
                      </a:r>
                      <a:r>
                        <a:rPr lang="en-US" sz="2000" kern="1200" dirty="0" err="1" smtClean="0">
                          <a:solidFill>
                            <a:schemeClr val="dk1"/>
                          </a:solidFill>
                          <a:effectLst/>
                          <a:latin typeface="+mn-lt"/>
                          <a:ea typeface="+mn-ea"/>
                          <a:cs typeface="+mn-cs"/>
                        </a:rPr>
                        <a:t>Gugu</a:t>
                      </a:r>
                      <a:r>
                        <a:rPr lang="en-US" sz="2000" kern="1200" dirty="0" smtClean="0">
                          <a:solidFill>
                            <a:schemeClr val="dk1"/>
                          </a:solidFill>
                          <a:effectLst/>
                          <a:latin typeface="+mn-lt"/>
                          <a:ea typeface="+mn-ea"/>
                          <a:cs typeface="+mn-cs"/>
                        </a:rPr>
                        <a:t>.</a:t>
                      </a:r>
                      <a:endParaRPr lang="en-ZA" sz="2000" kern="1200" dirty="0" smtClean="0">
                        <a:solidFill>
                          <a:schemeClr val="dk1"/>
                        </a:solidFill>
                        <a:effectLst/>
                        <a:latin typeface="+mn-lt"/>
                        <a:ea typeface="+mn-ea"/>
                        <a:cs typeface="+mn-cs"/>
                      </a:endParaRPr>
                    </a:p>
                    <a:p>
                      <a:pPr lvl="1"/>
                      <a:r>
                        <a:rPr lang="en-US" sz="2000" kern="1200" dirty="0" smtClean="0">
                          <a:solidFill>
                            <a:schemeClr val="dk1"/>
                          </a:solidFill>
                          <a:effectLst/>
                          <a:latin typeface="+mn-lt"/>
                          <a:ea typeface="+mn-ea"/>
                          <a:cs typeface="+mn-cs"/>
                        </a:rPr>
                        <a:t> </a:t>
                      </a:r>
                      <a:r>
                        <a:rPr lang="en-US" sz="2000" kern="1200" dirty="0" err="1" smtClean="0">
                          <a:solidFill>
                            <a:schemeClr val="dk1"/>
                          </a:solidFill>
                          <a:effectLst/>
                          <a:latin typeface="+mn-lt"/>
                          <a:ea typeface="+mn-ea"/>
                          <a:cs typeface="+mn-cs"/>
                        </a:rPr>
                        <a:t>Gugu</a:t>
                      </a:r>
                      <a:r>
                        <a:rPr lang="en-US" sz="2000" kern="1200" dirty="0" smtClean="0">
                          <a:solidFill>
                            <a:schemeClr val="dk1"/>
                          </a:solidFill>
                          <a:effectLst/>
                          <a:latin typeface="+mn-lt"/>
                          <a:ea typeface="+mn-ea"/>
                          <a:cs typeface="+mn-cs"/>
                        </a:rPr>
                        <a:t> loves Vusi.</a:t>
                      </a:r>
                      <a:endParaRPr lang="en-ZA" sz="2000" kern="1200" dirty="0" smtClean="0">
                        <a:solidFill>
                          <a:schemeClr val="dk1"/>
                        </a:solidFill>
                        <a:effectLst/>
                        <a:latin typeface="+mn-lt"/>
                        <a:ea typeface="+mn-ea"/>
                        <a:cs typeface="+mn-cs"/>
                      </a:endParaRPr>
                    </a:p>
                  </a:txBody>
                  <a:tcPr/>
                </a:tc>
                <a:tc>
                  <a:txBody>
                    <a:bodyPr/>
                    <a:lstStyle/>
                    <a:p>
                      <a:endParaRPr lang="en-ZA" sz="1800" kern="1200" dirty="0">
                        <a:solidFill>
                          <a:schemeClr val="dk1"/>
                        </a:solidFill>
                        <a:effectLst/>
                        <a:latin typeface="+mn-lt"/>
                        <a:ea typeface="+mn-ea"/>
                        <a:cs typeface="+mn-cs"/>
                      </a:endParaRPr>
                    </a:p>
                  </a:txBody>
                  <a:tcPr/>
                </a:tc>
              </a:tr>
            </a:tbl>
          </a:graphicData>
        </a:graphic>
      </p:graphicFrame>
      <p:sp>
        <p:nvSpPr>
          <p:cNvPr id="5" name="TextBox 4"/>
          <p:cNvSpPr txBox="1"/>
          <p:nvPr/>
        </p:nvSpPr>
        <p:spPr>
          <a:xfrm>
            <a:off x="4134125" y="2996952"/>
            <a:ext cx="3456384" cy="707886"/>
          </a:xfrm>
          <a:prstGeom prst="rect">
            <a:avLst/>
          </a:prstGeom>
          <a:noFill/>
        </p:spPr>
        <p:txBody>
          <a:bodyPr wrap="square" rtlCol="0">
            <a:spAutoFit/>
          </a:bodyPr>
          <a:lstStyle/>
          <a:p>
            <a:r>
              <a:rPr lang="en-US" sz="2000" b="1" u="sng" dirty="0">
                <a:solidFill>
                  <a:schemeClr val="lt1"/>
                </a:solidFill>
              </a:rPr>
              <a:t>Same proposition. Both TRUE or both </a:t>
            </a:r>
            <a:r>
              <a:rPr lang="en-US" sz="2000" b="1" u="sng" dirty="0" smtClean="0">
                <a:solidFill>
                  <a:schemeClr val="lt1"/>
                </a:solidFill>
              </a:rPr>
              <a:t>FALSE</a:t>
            </a:r>
            <a:endParaRPr lang="en-ZA" sz="2000" b="1" dirty="0">
              <a:solidFill>
                <a:schemeClr val="lt1"/>
              </a:solidFill>
            </a:endParaRPr>
          </a:p>
        </p:txBody>
      </p:sp>
      <p:sp>
        <p:nvSpPr>
          <p:cNvPr id="6" name="TextBox 5"/>
          <p:cNvSpPr txBox="1"/>
          <p:nvPr/>
        </p:nvSpPr>
        <p:spPr>
          <a:xfrm>
            <a:off x="4139952" y="4005064"/>
            <a:ext cx="3456384" cy="707886"/>
          </a:xfrm>
          <a:prstGeom prst="rect">
            <a:avLst/>
          </a:prstGeom>
          <a:noFill/>
        </p:spPr>
        <p:txBody>
          <a:bodyPr wrap="square" rtlCol="0">
            <a:spAutoFit/>
          </a:bodyPr>
          <a:lstStyle/>
          <a:p>
            <a:r>
              <a:rPr lang="en-US" sz="2000" u="sng" dirty="0">
                <a:solidFill>
                  <a:schemeClr val="dk1"/>
                </a:solidFill>
              </a:rPr>
              <a:t>Same proposition. Both TRUE or both </a:t>
            </a:r>
            <a:r>
              <a:rPr lang="en-US" sz="2000" u="sng" dirty="0" smtClean="0">
                <a:solidFill>
                  <a:schemeClr val="dk1"/>
                </a:solidFill>
              </a:rPr>
              <a:t>FALSE</a:t>
            </a:r>
            <a:endParaRPr lang="en-ZA" sz="2000" dirty="0"/>
          </a:p>
        </p:txBody>
      </p:sp>
      <p:sp>
        <p:nvSpPr>
          <p:cNvPr id="7" name="TextBox 6"/>
          <p:cNvSpPr txBox="1"/>
          <p:nvPr/>
        </p:nvSpPr>
        <p:spPr>
          <a:xfrm>
            <a:off x="4139952" y="5013176"/>
            <a:ext cx="3456384" cy="707886"/>
          </a:xfrm>
          <a:prstGeom prst="rect">
            <a:avLst/>
          </a:prstGeom>
          <a:noFill/>
        </p:spPr>
        <p:txBody>
          <a:bodyPr wrap="square" rtlCol="0">
            <a:spAutoFit/>
          </a:bodyPr>
          <a:lstStyle/>
          <a:p>
            <a:r>
              <a:rPr lang="en-US" sz="2000" u="sng" dirty="0">
                <a:solidFill>
                  <a:schemeClr val="dk1"/>
                </a:solidFill>
              </a:rPr>
              <a:t>Different propositions. If is TRUE the other </a:t>
            </a:r>
            <a:r>
              <a:rPr lang="en-US" sz="2000" u="sng" dirty="0" smtClean="0">
                <a:solidFill>
                  <a:schemeClr val="dk1"/>
                </a:solidFill>
              </a:rPr>
              <a:t>must be FALSE</a:t>
            </a:r>
            <a:endParaRPr lang="en-ZA" sz="2000" dirty="0">
              <a:solidFill>
                <a:schemeClr val="dk1"/>
              </a:solidFill>
            </a:endParaRPr>
          </a:p>
        </p:txBody>
      </p:sp>
      <p:sp>
        <p:nvSpPr>
          <p:cNvPr id="8" name="TextBox 7"/>
          <p:cNvSpPr txBox="1"/>
          <p:nvPr/>
        </p:nvSpPr>
        <p:spPr>
          <a:xfrm>
            <a:off x="4139952" y="6021288"/>
            <a:ext cx="3456384" cy="707886"/>
          </a:xfrm>
          <a:prstGeom prst="rect">
            <a:avLst/>
          </a:prstGeom>
          <a:noFill/>
        </p:spPr>
        <p:txBody>
          <a:bodyPr wrap="square" rtlCol="0">
            <a:spAutoFit/>
          </a:bodyPr>
          <a:lstStyle/>
          <a:p>
            <a:r>
              <a:rPr lang="en-US" sz="2000" u="sng" dirty="0">
                <a:solidFill>
                  <a:schemeClr val="dk1"/>
                </a:solidFill>
              </a:rPr>
              <a:t>Different propositions. Both could </a:t>
            </a:r>
            <a:r>
              <a:rPr lang="en-US" sz="2000" u="sng" dirty="0" smtClean="0">
                <a:solidFill>
                  <a:schemeClr val="dk1"/>
                </a:solidFill>
              </a:rPr>
              <a:t>be TRUE </a:t>
            </a:r>
            <a:r>
              <a:rPr lang="en-US" sz="2000" u="sng" dirty="0">
                <a:solidFill>
                  <a:schemeClr val="dk1"/>
                </a:solidFill>
              </a:rPr>
              <a:t>or both </a:t>
            </a:r>
            <a:r>
              <a:rPr lang="en-US" sz="2000" u="sng" dirty="0" smtClean="0">
                <a:solidFill>
                  <a:schemeClr val="dk1"/>
                </a:solidFill>
              </a:rPr>
              <a:t>FALSE</a:t>
            </a:r>
            <a:endParaRPr lang="en-ZA" sz="2000" dirty="0">
              <a:solidFill>
                <a:schemeClr val="dk1"/>
              </a:solidFill>
            </a:endParaRPr>
          </a:p>
        </p:txBody>
      </p:sp>
    </p:spTree>
    <p:extLst>
      <p:ext uri="{BB962C8B-B14F-4D97-AF65-F5344CB8AC3E}">
        <p14:creationId xmlns:p14="http://schemas.microsoft.com/office/powerpoint/2010/main" val="306238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inVertic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Vertic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ZA" dirty="0" smtClean="0"/>
              <a:t>In the following pairs of sentences say </a:t>
            </a:r>
            <a:r>
              <a:rPr lang="en-ZA" dirty="0"/>
              <a:t>whether there </a:t>
            </a:r>
            <a:r>
              <a:rPr lang="en-ZA" dirty="0" smtClean="0"/>
              <a:t>are any </a:t>
            </a:r>
            <a:r>
              <a:rPr lang="en-ZA" dirty="0"/>
              <a:t>circumstances of which one member of the pair could be true and </a:t>
            </a:r>
            <a:r>
              <a:rPr lang="en-ZA" dirty="0" smtClean="0"/>
              <a:t>the other false.</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972494148"/>
              </p:ext>
            </p:extLst>
          </p:nvPr>
        </p:nvGraphicFramePr>
        <p:xfrm>
          <a:off x="1524000" y="3645024"/>
          <a:ext cx="6096000" cy="3139440"/>
        </p:xfrm>
        <a:graphic>
          <a:graphicData uri="http://schemas.openxmlformats.org/drawingml/2006/table">
            <a:tbl>
              <a:tblPr firstRow="1" bandRow="1">
                <a:tableStyleId>{5C22544A-7EE6-4342-B048-85BDC9FD1C3A}</a:tableStyleId>
              </a:tblPr>
              <a:tblGrid>
                <a:gridCol w="4992216"/>
                <a:gridCol w="1103784"/>
              </a:tblGrid>
              <a:tr h="370840">
                <a:tc>
                  <a:txBody>
                    <a:bodyPr/>
                    <a:lstStyle/>
                    <a:p>
                      <a:r>
                        <a:rPr lang="en-ZA" sz="2000" b="0" i="0" u="none" strike="noStrike" kern="1200" baseline="0" dirty="0" smtClean="0">
                          <a:solidFill>
                            <a:schemeClr val="lt1"/>
                          </a:solidFill>
                          <a:latin typeface="+mn-lt"/>
                          <a:ea typeface="+mn-ea"/>
                          <a:cs typeface="+mn-cs"/>
                        </a:rPr>
                        <a:t>(1) </a:t>
                      </a:r>
                      <a:r>
                        <a:rPr lang="en-ZA" sz="2000" b="0" i="1" u="none" strike="noStrike" kern="1200" baseline="0" dirty="0" smtClean="0">
                          <a:solidFill>
                            <a:schemeClr val="lt1"/>
                          </a:solidFill>
                          <a:latin typeface="+mn-lt"/>
                          <a:ea typeface="+mn-ea"/>
                          <a:cs typeface="+mn-cs"/>
                        </a:rPr>
                        <a:t>Harry took out the garbage</a:t>
                      </a:r>
                    </a:p>
                    <a:p>
                      <a:r>
                        <a:rPr lang="en-ZA" sz="2000" b="0" i="1" u="none" strike="noStrike" kern="1200" baseline="0" dirty="0" smtClean="0">
                          <a:solidFill>
                            <a:schemeClr val="lt1"/>
                          </a:solidFill>
                          <a:latin typeface="+mn-lt"/>
                          <a:ea typeface="+mn-ea"/>
                          <a:cs typeface="+mn-cs"/>
                        </a:rPr>
                        <a:t>Harry took the garbage out </a:t>
                      </a:r>
                    </a:p>
                    <a:p>
                      <a:r>
                        <a:rPr lang="en-ZA" sz="2000" b="0" i="0" u="none" strike="noStrike" kern="1200" baseline="0" dirty="0" smtClean="0">
                          <a:solidFill>
                            <a:schemeClr val="lt1"/>
                          </a:solidFill>
                          <a:latin typeface="+mn-lt"/>
                          <a:ea typeface="+mn-ea"/>
                          <a:cs typeface="+mn-cs"/>
                        </a:rPr>
                        <a:t>(2) </a:t>
                      </a:r>
                      <a:r>
                        <a:rPr lang="en-ZA" sz="2000" b="0" i="1" u="none" strike="noStrike" kern="1200" baseline="0" dirty="0" smtClean="0">
                          <a:solidFill>
                            <a:schemeClr val="lt1"/>
                          </a:solidFill>
                          <a:latin typeface="+mn-lt"/>
                          <a:ea typeface="+mn-ea"/>
                          <a:cs typeface="+mn-cs"/>
                        </a:rPr>
                        <a:t>John gave Mary a book</a:t>
                      </a:r>
                    </a:p>
                    <a:p>
                      <a:r>
                        <a:rPr lang="en-ZA" sz="2000" b="0" i="1" u="none" strike="noStrike" kern="1200" baseline="0" dirty="0" smtClean="0">
                          <a:solidFill>
                            <a:schemeClr val="lt1"/>
                          </a:solidFill>
                          <a:latin typeface="+mn-lt"/>
                          <a:ea typeface="+mn-ea"/>
                          <a:cs typeface="+mn-cs"/>
                        </a:rPr>
                        <a:t>Mary was given a book by John </a:t>
                      </a:r>
                    </a:p>
                    <a:p>
                      <a:r>
                        <a:rPr lang="en-ZA" sz="2000" b="0" i="0" u="none" strike="noStrike" kern="1200" baseline="0" dirty="0" smtClean="0">
                          <a:solidFill>
                            <a:schemeClr val="lt1"/>
                          </a:solidFill>
                          <a:latin typeface="+mn-lt"/>
                          <a:ea typeface="+mn-ea"/>
                          <a:cs typeface="+mn-cs"/>
                        </a:rPr>
                        <a:t>(3) </a:t>
                      </a:r>
                      <a:r>
                        <a:rPr lang="en-ZA" sz="2000" b="0" i="1" u="none" strike="noStrike" kern="1200" baseline="0" dirty="0" smtClean="0">
                          <a:solidFill>
                            <a:schemeClr val="lt1"/>
                          </a:solidFill>
                          <a:latin typeface="+mn-lt"/>
                          <a:ea typeface="+mn-ea"/>
                          <a:cs typeface="+mn-cs"/>
                        </a:rPr>
                        <a:t>Isobel loves Tony</a:t>
                      </a:r>
                    </a:p>
                    <a:p>
                      <a:r>
                        <a:rPr lang="en-ZA" sz="2000" b="0" i="1" u="none" strike="noStrike" kern="1200" baseline="0" dirty="0" smtClean="0">
                          <a:solidFill>
                            <a:schemeClr val="lt1"/>
                          </a:solidFill>
                          <a:latin typeface="+mn-lt"/>
                          <a:ea typeface="+mn-ea"/>
                          <a:cs typeface="+mn-cs"/>
                        </a:rPr>
                        <a:t>Tony loves Isobel </a:t>
                      </a:r>
                    </a:p>
                    <a:p>
                      <a:r>
                        <a:rPr lang="en-ZA" sz="2000" b="0" i="0" u="none" strike="noStrike" kern="1200" baseline="0" dirty="0" smtClean="0">
                          <a:solidFill>
                            <a:schemeClr val="lt1"/>
                          </a:solidFill>
                          <a:latin typeface="+mn-lt"/>
                          <a:ea typeface="+mn-ea"/>
                          <a:cs typeface="+mn-cs"/>
                        </a:rPr>
                        <a:t>(4) </a:t>
                      </a:r>
                      <a:r>
                        <a:rPr lang="en-ZA" sz="2000" b="0" i="1" u="none" strike="noStrike" kern="1200" baseline="0" dirty="0" smtClean="0">
                          <a:solidFill>
                            <a:schemeClr val="lt1"/>
                          </a:solidFill>
                          <a:latin typeface="+mn-lt"/>
                          <a:ea typeface="+mn-ea"/>
                          <a:cs typeface="+mn-cs"/>
                        </a:rPr>
                        <a:t>George danced with Ethel</a:t>
                      </a:r>
                    </a:p>
                    <a:p>
                      <a:r>
                        <a:rPr lang="en-ZA" sz="2000" b="0" i="1" u="none" strike="noStrike" kern="1200" baseline="0" dirty="0" smtClean="0">
                          <a:solidFill>
                            <a:schemeClr val="lt1"/>
                          </a:solidFill>
                          <a:latin typeface="+mn-lt"/>
                          <a:ea typeface="+mn-ea"/>
                          <a:cs typeface="+mn-cs"/>
                        </a:rPr>
                        <a:t>George didn’t dance with Ethel </a:t>
                      </a:r>
                    </a:p>
                    <a:p>
                      <a:r>
                        <a:rPr lang="da-DK" sz="2000" b="0" i="0" u="none" strike="noStrike" kern="1200" baseline="0" dirty="0" smtClean="0">
                          <a:solidFill>
                            <a:schemeClr val="lt1"/>
                          </a:solidFill>
                          <a:latin typeface="+mn-lt"/>
                          <a:ea typeface="+mn-ea"/>
                          <a:cs typeface="+mn-cs"/>
                        </a:rPr>
                        <a:t>(5) </a:t>
                      </a:r>
                      <a:r>
                        <a:rPr lang="da-DK" sz="2000" b="0" i="1" u="none" strike="noStrike" kern="1200" baseline="0" dirty="0" smtClean="0">
                          <a:solidFill>
                            <a:schemeClr val="lt1"/>
                          </a:solidFill>
                          <a:latin typeface="+mn-lt"/>
                          <a:ea typeface="+mn-ea"/>
                          <a:cs typeface="+mn-cs"/>
                        </a:rPr>
                        <a:t>Dr Findlay killed Janet</a:t>
                      </a:r>
                    </a:p>
                    <a:p>
                      <a:r>
                        <a:rPr lang="en-ZA" sz="2000" b="0" i="1" u="none" strike="noStrike" kern="1200" baseline="0" dirty="0" smtClean="0">
                          <a:solidFill>
                            <a:schemeClr val="lt1"/>
                          </a:solidFill>
                          <a:latin typeface="+mn-lt"/>
                          <a:ea typeface="+mn-ea"/>
                          <a:cs typeface="+mn-cs"/>
                        </a:rPr>
                        <a:t>Dr Findlay caused Janet to die</a:t>
                      </a:r>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endParaRPr lang="en-ZA" sz="2000" dirty="0" smtClean="0"/>
                    </a:p>
                  </a:txBody>
                  <a:tcPr/>
                </a:tc>
              </a:tr>
            </a:tbl>
          </a:graphicData>
        </a:graphic>
      </p:graphicFrame>
      <p:cxnSp>
        <p:nvCxnSpPr>
          <p:cNvPr id="6" name="Straight Connector 5"/>
          <p:cNvCxnSpPr/>
          <p:nvPr/>
        </p:nvCxnSpPr>
        <p:spPr>
          <a:xfrm>
            <a:off x="7020272" y="4293096"/>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20272" y="4869160"/>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588224" y="5409220"/>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588224" y="6021288"/>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588224" y="6669360"/>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574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1)">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heel(1)">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ZA" dirty="0"/>
              <a:t>True propositions correspond to facts, in the ordinary sense of the word </a:t>
            </a:r>
            <a:r>
              <a:rPr lang="en-ZA" i="1" dirty="0"/>
              <a:t>fact</a:t>
            </a:r>
            <a:r>
              <a:rPr lang="en-ZA" dirty="0"/>
              <a:t>.</a:t>
            </a:r>
          </a:p>
          <a:p>
            <a:r>
              <a:rPr lang="en-ZA" dirty="0"/>
              <a:t>False propositions do not correspond to facts.</a:t>
            </a:r>
          </a:p>
        </p:txBody>
      </p:sp>
      <p:graphicFrame>
        <p:nvGraphicFramePr>
          <p:cNvPr id="4" name="Table 3"/>
          <p:cNvGraphicFramePr>
            <a:graphicFrameLocks noGrp="1"/>
          </p:cNvGraphicFramePr>
          <p:nvPr>
            <p:extLst>
              <p:ext uri="{D42A27DB-BD31-4B8C-83A1-F6EECF244321}">
                <p14:modId xmlns:p14="http://schemas.microsoft.com/office/powerpoint/2010/main" val="2885713728"/>
              </p:ext>
            </p:extLst>
          </p:nvPr>
        </p:nvGraphicFramePr>
        <p:xfrm>
          <a:off x="1524000" y="3580472"/>
          <a:ext cx="6096000" cy="2870200"/>
        </p:xfrm>
        <a:graphic>
          <a:graphicData uri="http://schemas.openxmlformats.org/drawingml/2006/table">
            <a:tbl>
              <a:tblPr firstRow="1" bandRow="1">
                <a:tableStyleId>{5C22544A-7EE6-4342-B048-85BDC9FD1C3A}</a:tableStyleId>
              </a:tblPr>
              <a:tblGrid>
                <a:gridCol w="5424264"/>
                <a:gridCol w="671736"/>
              </a:tblGrid>
              <a:tr h="370840">
                <a:tc gridSpan="2">
                  <a:txBody>
                    <a:bodyPr/>
                    <a:lstStyle/>
                    <a:p>
                      <a:pPr algn="ctr"/>
                      <a:r>
                        <a:rPr lang="en-ZA" dirty="0" smtClean="0"/>
                        <a:t>In the present world</a:t>
                      </a:r>
                      <a:endParaRPr lang="en-ZA" dirty="0"/>
                    </a:p>
                  </a:txBody>
                  <a:tcPr/>
                </a:tc>
                <a:tc hMerge="1">
                  <a:txBody>
                    <a:bodyPr/>
                    <a:lstStyle/>
                    <a:p>
                      <a:endParaRPr lang="en-ZA" dirty="0"/>
                    </a:p>
                  </a:txBody>
                  <a:tcPr/>
                </a:tc>
              </a:tr>
              <a:tr h="370840">
                <a:tc>
                  <a:txBody>
                    <a:bodyPr/>
                    <a:lstStyle/>
                    <a:p>
                      <a:pPr lvl="0"/>
                      <a:r>
                        <a:rPr lang="en-US" sz="2000" kern="1200" dirty="0" smtClean="0">
                          <a:solidFill>
                            <a:schemeClr val="dk1"/>
                          </a:solidFill>
                          <a:effectLst/>
                          <a:latin typeface="+mn-lt"/>
                          <a:ea typeface="+mn-ea"/>
                          <a:cs typeface="+mn-cs"/>
                        </a:rPr>
                        <a:t>1. “Is it a fact that South Africa is a democracy?”</a:t>
                      </a:r>
                      <a:endParaRPr lang="en-ZA" sz="2000" kern="1200" dirty="0" smtClean="0">
                        <a:solidFill>
                          <a:schemeClr val="dk1"/>
                        </a:solidFill>
                        <a:effectLst/>
                        <a:latin typeface="+mn-lt"/>
                        <a:ea typeface="+mn-ea"/>
                        <a:cs typeface="+mn-cs"/>
                      </a:endParaRPr>
                    </a:p>
                    <a:p>
                      <a:r>
                        <a:rPr lang="en-US" sz="2000" kern="1200" dirty="0" smtClean="0">
                          <a:solidFill>
                            <a:schemeClr val="dk1"/>
                          </a:solidFill>
                          <a:effectLst/>
                          <a:latin typeface="+mn-lt"/>
                          <a:ea typeface="+mn-ea"/>
                          <a:cs typeface="+mn-cs"/>
                        </a:rPr>
                        <a:t>2. Is the proposition, “There is democracy in South Africa.” a TRUE proposition?</a:t>
                      </a:r>
                      <a:endParaRPr lang="en-ZA" sz="2000" kern="1200" dirty="0" smtClean="0">
                        <a:solidFill>
                          <a:schemeClr val="dk1"/>
                        </a:solidFill>
                        <a:effectLst/>
                        <a:latin typeface="+mn-lt"/>
                        <a:ea typeface="+mn-ea"/>
                        <a:cs typeface="+mn-cs"/>
                      </a:endParaRPr>
                    </a:p>
                    <a:p>
                      <a:pPr lvl="0"/>
                      <a:r>
                        <a:rPr lang="en-US" sz="2000" kern="1200" dirty="0" smtClean="0">
                          <a:solidFill>
                            <a:schemeClr val="dk1"/>
                          </a:solidFill>
                          <a:effectLst/>
                          <a:latin typeface="+mn-lt"/>
                          <a:ea typeface="+mn-ea"/>
                          <a:cs typeface="+mn-cs"/>
                        </a:rPr>
                        <a:t>3. Is the proposition, “There are elephants in Africa.” True?</a:t>
                      </a:r>
                      <a:endParaRPr lang="en-ZA" sz="2000" kern="1200" dirty="0" smtClean="0">
                        <a:solidFill>
                          <a:schemeClr val="dk1"/>
                        </a:solidFill>
                        <a:effectLst/>
                        <a:latin typeface="+mn-lt"/>
                        <a:ea typeface="+mn-ea"/>
                        <a:cs typeface="+mn-cs"/>
                      </a:endParaRPr>
                    </a:p>
                    <a:p>
                      <a:pPr lvl="0"/>
                      <a:r>
                        <a:rPr lang="en-US" sz="2000" kern="1200" dirty="0" smtClean="0">
                          <a:solidFill>
                            <a:schemeClr val="dk1"/>
                          </a:solidFill>
                          <a:effectLst/>
                          <a:latin typeface="+mn-lt"/>
                          <a:ea typeface="+mn-ea"/>
                          <a:cs typeface="+mn-cs"/>
                        </a:rPr>
                        <a:t>4. Is, “The sun is made of green cheese.” A true proposition?</a:t>
                      </a:r>
                      <a:endParaRPr lang="en-ZA" sz="2000" kern="1200" dirty="0" smtClean="0">
                        <a:solidFill>
                          <a:schemeClr val="dk1"/>
                        </a:solidFill>
                        <a:effectLst/>
                        <a:latin typeface="+mn-lt"/>
                        <a:ea typeface="+mn-ea"/>
                        <a:cs typeface="+mn-cs"/>
                      </a:endParaRPr>
                    </a:p>
                    <a:p>
                      <a:endParaRPr lang="en-ZA" dirty="0"/>
                    </a:p>
                  </a:txBody>
                  <a:tcPr/>
                </a:tc>
                <a:tc>
                  <a:txBody>
                    <a:bodyPr/>
                    <a:lstStyle/>
                    <a:p>
                      <a:endParaRPr lang="en-ZA" dirty="0"/>
                    </a:p>
                  </a:txBody>
                  <a:tcPr/>
                </a:tc>
              </a:tr>
            </a:tbl>
          </a:graphicData>
        </a:graphic>
      </p:graphicFrame>
      <p:sp>
        <p:nvSpPr>
          <p:cNvPr id="5" name="TextBox 4"/>
          <p:cNvSpPr txBox="1"/>
          <p:nvPr/>
        </p:nvSpPr>
        <p:spPr>
          <a:xfrm>
            <a:off x="6948264" y="4005064"/>
            <a:ext cx="720080" cy="400110"/>
          </a:xfrm>
          <a:prstGeom prst="rect">
            <a:avLst/>
          </a:prstGeom>
          <a:noFill/>
        </p:spPr>
        <p:txBody>
          <a:bodyPr wrap="square" rtlCol="0">
            <a:spAutoFit/>
          </a:bodyPr>
          <a:lstStyle/>
          <a:p>
            <a:r>
              <a:rPr lang="en-US" sz="2000" dirty="0">
                <a:solidFill>
                  <a:schemeClr val="dk1"/>
                </a:solidFill>
              </a:rPr>
              <a:t>YES</a:t>
            </a:r>
            <a:endParaRPr lang="en-ZA" dirty="0"/>
          </a:p>
        </p:txBody>
      </p:sp>
      <p:sp>
        <p:nvSpPr>
          <p:cNvPr id="6" name="TextBox 5"/>
          <p:cNvSpPr txBox="1"/>
          <p:nvPr/>
        </p:nvSpPr>
        <p:spPr>
          <a:xfrm>
            <a:off x="6948264" y="4509120"/>
            <a:ext cx="576064" cy="400110"/>
          </a:xfrm>
          <a:prstGeom prst="rect">
            <a:avLst/>
          </a:prstGeom>
          <a:noFill/>
        </p:spPr>
        <p:txBody>
          <a:bodyPr wrap="square" rtlCol="0">
            <a:spAutoFit/>
          </a:bodyPr>
          <a:lstStyle/>
          <a:p>
            <a:r>
              <a:rPr lang="en-US" sz="2000" dirty="0">
                <a:solidFill>
                  <a:schemeClr val="dk1"/>
                </a:solidFill>
              </a:rPr>
              <a:t>YES</a:t>
            </a:r>
            <a:endParaRPr lang="en-ZA" dirty="0"/>
          </a:p>
        </p:txBody>
      </p:sp>
      <p:sp>
        <p:nvSpPr>
          <p:cNvPr id="7" name="TextBox 6"/>
          <p:cNvSpPr txBox="1"/>
          <p:nvPr/>
        </p:nvSpPr>
        <p:spPr>
          <a:xfrm>
            <a:off x="6948264" y="5085184"/>
            <a:ext cx="576064" cy="400110"/>
          </a:xfrm>
          <a:prstGeom prst="rect">
            <a:avLst/>
          </a:prstGeom>
          <a:noFill/>
        </p:spPr>
        <p:txBody>
          <a:bodyPr wrap="square" rtlCol="0">
            <a:spAutoFit/>
          </a:bodyPr>
          <a:lstStyle/>
          <a:p>
            <a:r>
              <a:rPr lang="en-US" sz="2000" dirty="0">
                <a:solidFill>
                  <a:schemeClr val="dk1"/>
                </a:solidFill>
              </a:rPr>
              <a:t>YES</a:t>
            </a:r>
            <a:endParaRPr lang="en-ZA" dirty="0"/>
          </a:p>
        </p:txBody>
      </p:sp>
      <p:sp>
        <p:nvSpPr>
          <p:cNvPr id="8" name="TextBox 7"/>
          <p:cNvSpPr txBox="1"/>
          <p:nvPr/>
        </p:nvSpPr>
        <p:spPr>
          <a:xfrm>
            <a:off x="6948264" y="5661248"/>
            <a:ext cx="720080" cy="400110"/>
          </a:xfrm>
          <a:prstGeom prst="rect">
            <a:avLst/>
          </a:prstGeom>
          <a:noFill/>
        </p:spPr>
        <p:txBody>
          <a:bodyPr wrap="square" rtlCol="0">
            <a:spAutoFit/>
          </a:bodyPr>
          <a:lstStyle/>
          <a:p>
            <a:r>
              <a:rPr lang="en-US" sz="2000" dirty="0">
                <a:solidFill>
                  <a:schemeClr val="dk1"/>
                </a:solidFill>
              </a:rPr>
              <a:t>NO</a:t>
            </a:r>
            <a:endParaRPr lang="en-ZA" sz="2000" dirty="0"/>
          </a:p>
        </p:txBody>
      </p:sp>
    </p:spTree>
    <p:extLst>
      <p:ext uri="{BB962C8B-B14F-4D97-AF65-F5344CB8AC3E}">
        <p14:creationId xmlns:p14="http://schemas.microsoft.com/office/powerpoint/2010/main" val="329403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arn(inVertic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US" dirty="0"/>
              <a:t>Only true propositions can be known, though one can </a:t>
            </a:r>
            <a:r>
              <a:rPr lang="en-US" u="sng" dirty="0"/>
              <a:t>entertain false propositions</a:t>
            </a:r>
            <a:r>
              <a:rPr lang="en-US" dirty="0"/>
              <a:t>. i.e. one can mistakenly believe that something is a fact.</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360647884"/>
              </p:ext>
            </p:extLst>
          </p:nvPr>
        </p:nvGraphicFramePr>
        <p:xfrm>
          <a:off x="1691680" y="3068960"/>
          <a:ext cx="7272808" cy="3749040"/>
        </p:xfrm>
        <a:graphic>
          <a:graphicData uri="http://schemas.openxmlformats.org/drawingml/2006/table">
            <a:tbl>
              <a:tblPr firstRow="1" bandRow="1">
                <a:tableStyleId>{5C22544A-7EE6-4342-B048-85BDC9FD1C3A}</a:tableStyleId>
              </a:tblPr>
              <a:tblGrid>
                <a:gridCol w="6233835"/>
                <a:gridCol w="1038973"/>
              </a:tblGrid>
              <a:tr h="370840">
                <a:tc>
                  <a:txBody>
                    <a:bodyPr/>
                    <a:lstStyle/>
                    <a:p>
                      <a:r>
                        <a:rPr lang="en-ZA" sz="2000" b="0" i="0" u="none" strike="noStrike" kern="1200" baseline="0" dirty="0" smtClean="0">
                          <a:solidFill>
                            <a:schemeClr val="lt1"/>
                          </a:solidFill>
                          <a:latin typeface="+mn-lt"/>
                          <a:ea typeface="+mn-ea"/>
                          <a:cs typeface="+mn-cs"/>
                        </a:rPr>
                        <a:t>(1) If John wonders whether Alice is deceiving him,</a:t>
                      </a:r>
                    </a:p>
                    <a:p>
                      <a:r>
                        <a:rPr lang="en-ZA" sz="2000" b="0" i="0" u="none" strike="noStrike" kern="1200" baseline="0" dirty="0" smtClean="0">
                          <a:solidFill>
                            <a:schemeClr val="lt1"/>
                          </a:solidFill>
                          <a:latin typeface="+mn-lt"/>
                          <a:ea typeface="+mn-ea"/>
                          <a:cs typeface="+mn-cs"/>
                        </a:rPr>
                        <a:t>would it seem reasonable to say that he has the</a:t>
                      </a:r>
                    </a:p>
                    <a:p>
                      <a:r>
                        <a:rPr lang="en-ZA" sz="2000" b="0" i="0" u="none" strike="noStrike" kern="1200" baseline="0" dirty="0" smtClean="0">
                          <a:solidFill>
                            <a:schemeClr val="lt1"/>
                          </a:solidFill>
                          <a:latin typeface="+mn-lt"/>
                          <a:ea typeface="+mn-ea"/>
                          <a:cs typeface="+mn-cs"/>
                        </a:rPr>
                        <a:t>proposition that Alice is deceiving him in his mind,</a:t>
                      </a:r>
                    </a:p>
                    <a:p>
                      <a:r>
                        <a:rPr lang="en-ZA" sz="2000" b="0" i="0" u="none" strike="noStrike" kern="1200" baseline="0" dirty="0" smtClean="0">
                          <a:solidFill>
                            <a:schemeClr val="lt1"/>
                          </a:solidFill>
                          <a:latin typeface="+mn-lt"/>
                          <a:ea typeface="+mn-ea"/>
                          <a:cs typeface="+mn-cs"/>
                        </a:rPr>
                        <a:t>and is not sure whether it is a true or a false proposition? </a:t>
                      </a:r>
                    </a:p>
                    <a:p>
                      <a:r>
                        <a:rPr lang="en-ZA" sz="2000" b="0" i="0" u="none" strike="noStrike" kern="1200" baseline="0" dirty="0" smtClean="0">
                          <a:solidFill>
                            <a:schemeClr val="lt1"/>
                          </a:solidFill>
                          <a:latin typeface="+mn-lt"/>
                          <a:ea typeface="+mn-ea"/>
                          <a:cs typeface="+mn-cs"/>
                        </a:rPr>
                        <a:t>(2) If I say to you, ‘If Mary came to the party, Phyllis</a:t>
                      </a:r>
                    </a:p>
                    <a:p>
                      <a:r>
                        <a:rPr lang="en-ZA" sz="2000" b="0" i="0" u="none" strike="noStrike" kern="1200" baseline="0" dirty="0" smtClean="0">
                          <a:solidFill>
                            <a:schemeClr val="lt1"/>
                          </a:solidFill>
                          <a:latin typeface="+mn-lt"/>
                          <a:ea typeface="+mn-ea"/>
                          <a:cs typeface="+mn-cs"/>
                        </a:rPr>
                        <a:t>must have been upset’, do I thereby put in your mind</a:t>
                      </a:r>
                    </a:p>
                    <a:p>
                      <a:r>
                        <a:rPr lang="en-ZA" sz="2000" b="0" i="0" u="none" strike="noStrike" kern="1200" baseline="0" dirty="0" smtClean="0">
                          <a:solidFill>
                            <a:schemeClr val="lt1"/>
                          </a:solidFill>
                          <a:latin typeface="+mn-lt"/>
                          <a:ea typeface="+mn-ea"/>
                          <a:cs typeface="+mn-cs"/>
                        </a:rPr>
                        <a:t>the proposition that Mary came to the party, without</a:t>
                      </a:r>
                    </a:p>
                    <a:p>
                      <a:r>
                        <a:rPr lang="en-ZA" sz="2000" b="0" i="0" u="none" strike="noStrike" kern="1200" baseline="0" dirty="0" smtClean="0">
                          <a:solidFill>
                            <a:schemeClr val="lt1"/>
                          </a:solidFill>
                          <a:latin typeface="+mn-lt"/>
                          <a:ea typeface="+mn-ea"/>
                          <a:cs typeface="+mn-cs"/>
                        </a:rPr>
                        <a:t>necessarily indicating whether it is true or not? </a:t>
                      </a:r>
                    </a:p>
                    <a:p>
                      <a:r>
                        <a:rPr lang="en-ZA" sz="2000" b="0" i="0" u="none" strike="noStrike" kern="1200" baseline="0" dirty="0" smtClean="0">
                          <a:solidFill>
                            <a:schemeClr val="lt1"/>
                          </a:solidFill>
                          <a:latin typeface="+mn-lt"/>
                          <a:ea typeface="+mn-ea"/>
                          <a:cs typeface="+mn-cs"/>
                        </a:rPr>
                        <a:t>(3) If I say to you, ‘Was your father in the Navy?’, would</a:t>
                      </a:r>
                    </a:p>
                    <a:p>
                      <a:r>
                        <a:rPr lang="en-ZA" sz="2000" b="0" i="0" u="none" strike="noStrike" kern="1200" baseline="0" dirty="0" smtClean="0">
                          <a:solidFill>
                            <a:schemeClr val="lt1"/>
                          </a:solidFill>
                          <a:latin typeface="+mn-lt"/>
                          <a:ea typeface="+mn-ea"/>
                          <a:cs typeface="+mn-cs"/>
                        </a:rPr>
                        <a:t>it seem reasonable to say that I have the proposition</a:t>
                      </a:r>
                    </a:p>
                    <a:p>
                      <a:r>
                        <a:rPr lang="en-ZA" sz="2000" b="0" i="0" u="none" strike="noStrike" kern="1200" baseline="0" dirty="0" smtClean="0">
                          <a:solidFill>
                            <a:schemeClr val="lt1"/>
                          </a:solidFill>
                          <a:latin typeface="+mn-lt"/>
                          <a:ea typeface="+mn-ea"/>
                          <a:cs typeface="+mn-cs"/>
                        </a:rPr>
                        <a:t>that your father was in the Navy in my mind, and</a:t>
                      </a:r>
                    </a:p>
                    <a:p>
                      <a:r>
                        <a:rPr lang="en-ZA" sz="2000" b="0" i="0" u="none" strike="noStrike" kern="1200" baseline="0" dirty="0" smtClean="0">
                          <a:solidFill>
                            <a:schemeClr val="lt1"/>
                          </a:solidFill>
                          <a:latin typeface="+mn-lt"/>
                          <a:ea typeface="+mn-ea"/>
                          <a:cs typeface="+mn-cs"/>
                        </a:rPr>
                        <a:t>wish to know whether this proposition is true or not? </a:t>
                      </a:r>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8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8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endParaRPr lang="en-ZA" sz="2000" b="0" i="1" u="none" strike="noStrike" kern="1200" baseline="0" dirty="0" smtClean="0">
                        <a:solidFill>
                          <a:schemeClr val="lt1"/>
                        </a:solidFill>
                        <a:latin typeface="+mn-lt"/>
                        <a:ea typeface="+mn-ea"/>
                        <a:cs typeface="+mn-cs"/>
                      </a:endParaRPr>
                    </a:p>
                    <a:p>
                      <a:endParaRPr lang="en-ZA" sz="2000" b="0" i="1" u="none" strike="noStrike" kern="1200" baseline="0" dirty="0" smtClean="0">
                        <a:solidFill>
                          <a:schemeClr val="lt1"/>
                        </a:solidFill>
                        <a:latin typeface="+mn-lt"/>
                        <a:ea typeface="+mn-ea"/>
                        <a:cs typeface="+mn-cs"/>
                      </a:endParaRPr>
                    </a:p>
                    <a:p>
                      <a:endParaRPr lang="en-ZA" sz="2000" b="0" i="1" u="none" strike="noStrike" kern="1200" baseline="0" dirty="0" smtClean="0">
                        <a:solidFill>
                          <a:schemeClr val="lt1"/>
                        </a:solidFill>
                        <a:latin typeface="+mn-lt"/>
                        <a:ea typeface="+mn-ea"/>
                        <a:cs typeface="+mn-cs"/>
                      </a:endParaRPr>
                    </a:p>
                    <a:p>
                      <a:r>
                        <a:rPr lang="en-ZA" sz="2000" b="0" i="1" u="none" strike="noStrike" kern="1200" baseline="0" dirty="0" smtClean="0">
                          <a:solidFill>
                            <a:schemeClr val="lt1"/>
                          </a:solidFill>
                          <a:latin typeface="+mn-lt"/>
                          <a:ea typeface="+mn-ea"/>
                          <a:cs typeface="+mn-cs"/>
                        </a:rPr>
                        <a:t>Yes / No</a:t>
                      </a:r>
                      <a:endParaRPr lang="en-ZA" sz="2000" dirty="0"/>
                    </a:p>
                  </a:txBody>
                  <a:tcPr/>
                </a:tc>
              </a:tr>
            </a:tbl>
          </a:graphicData>
        </a:graphic>
      </p:graphicFrame>
      <p:cxnSp>
        <p:nvCxnSpPr>
          <p:cNvPr id="6" name="Straight Connector 5"/>
          <p:cNvCxnSpPr/>
          <p:nvPr/>
        </p:nvCxnSpPr>
        <p:spPr>
          <a:xfrm>
            <a:off x="8028384" y="4221088"/>
            <a:ext cx="288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028384" y="5445224"/>
            <a:ext cx="288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028384" y="6669360"/>
            <a:ext cx="288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992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ZA" dirty="0"/>
              <a:t>Is there something odd about the following </a:t>
            </a:r>
            <a:r>
              <a:rPr lang="en-ZA" dirty="0" smtClean="0"/>
              <a:t>sentences?</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939626236"/>
              </p:ext>
            </p:extLst>
          </p:nvPr>
        </p:nvGraphicFramePr>
        <p:xfrm>
          <a:off x="251520" y="3258656"/>
          <a:ext cx="8712968" cy="2682240"/>
        </p:xfrm>
        <a:graphic>
          <a:graphicData uri="http://schemas.openxmlformats.org/drawingml/2006/table">
            <a:tbl>
              <a:tblPr firstRow="1" bandRow="1">
                <a:tableStyleId>{5C22544A-7EE6-4342-B048-85BDC9FD1C3A}</a:tableStyleId>
              </a:tblPr>
              <a:tblGrid>
                <a:gridCol w="8712968"/>
              </a:tblGrid>
              <a:tr h="370840">
                <a:tc>
                  <a:txBody>
                    <a:bodyPr/>
                    <a:lstStyle/>
                    <a:p>
                      <a:r>
                        <a:rPr lang="en-ZA" sz="2000" b="0" i="1" u="none" strike="noStrike" kern="1200" baseline="0" dirty="0" smtClean="0">
                          <a:solidFill>
                            <a:schemeClr val="lt1"/>
                          </a:solidFill>
                          <a:latin typeface="+mn-lt"/>
                          <a:ea typeface="+mn-ea"/>
                          <a:cs typeface="+mn-cs"/>
                        </a:rPr>
                        <a:t>Pamela considered the fact that her mother was alive and realized that it could not possibly be true</a:t>
                      </a:r>
                      <a:r>
                        <a:rPr lang="en-ZA" sz="2000" b="0" i="0" u="none" strike="noStrike" kern="1200" baseline="0" dirty="0" smtClean="0">
                          <a:solidFill>
                            <a:schemeClr val="lt1"/>
                          </a:solidFill>
                          <a:latin typeface="+mn-lt"/>
                          <a:ea typeface="+mn-ea"/>
                          <a:cs typeface="+mn-cs"/>
                        </a:rPr>
                        <a:t>.</a:t>
                      </a:r>
                      <a:endParaRPr lang="en-ZA" sz="2000" dirty="0"/>
                    </a:p>
                  </a:txBody>
                  <a:tcPr/>
                </a:tc>
              </a:tr>
              <a:tr h="370840">
                <a:tc>
                  <a:txBody>
                    <a:bodyPr/>
                    <a:lstStyle/>
                    <a:p>
                      <a:endParaRPr lang="en-ZA" dirty="0" smtClean="0"/>
                    </a:p>
                    <a:p>
                      <a:endParaRPr lang="en-ZA" dirty="0"/>
                    </a:p>
                  </a:txBody>
                  <a:tcPr/>
                </a:tc>
              </a:tr>
              <a:tr h="370840">
                <a:tc>
                  <a:txBody>
                    <a:bodyPr/>
                    <a:lstStyle/>
                    <a:p>
                      <a:r>
                        <a:rPr lang="en-ZA" sz="2000" b="0" i="1" u="none" strike="noStrike" kern="1200" baseline="0" dirty="0" smtClean="0">
                          <a:solidFill>
                            <a:schemeClr val="dk1"/>
                          </a:solidFill>
                          <a:latin typeface="+mn-lt"/>
                          <a:ea typeface="+mn-ea"/>
                          <a:cs typeface="+mn-cs"/>
                        </a:rPr>
                        <a:t>Pamela considered the proposition that her mother was alive and realized that it could not possibly be true</a:t>
                      </a:r>
                      <a:r>
                        <a:rPr lang="en-ZA" sz="2000" b="0" i="0" u="none" strike="noStrike" kern="1200" baseline="0" dirty="0" smtClean="0">
                          <a:solidFill>
                            <a:schemeClr val="dk1"/>
                          </a:solidFill>
                          <a:latin typeface="+mn-lt"/>
                          <a:ea typeface="+mn-ea"/>
                          <a:cs typeface="+mn-cs"/>
                        </a:rPr>
                        <a:t>.</a:t>
                      </a:r>
                      <a:endParaRPr lang="en-ZA" sz="2000" dirty="0"/>
                    </a:p>
                  </a:txBody>
                  <a:tcPr/>
                </a:tc>
              </a:tr>
              <a:tr h="370840">
                <a:tc>
                  <a:txBody>
                    <a:bodyPr/>
                    <a:lstStyle/>
                    <a:p>
                      <a:endParaRPr lang="en-ZA" dirty="0" smtClean="0"/>
                    </a:p>
                    <a:p>
                      <a:endParaRPr lang="en-ZA" dirty="0"/>
                    </a:p>
                  </a:txBody>
                  <a:tcPr/>
                </a:tc>
              </a:tr>
            </a:tbl>
          </a:graphicData>
        </a:graphic>
      </p:graphicFrame>
      <p:sp>
        <p:nvSpPr>
          <p:cNvPr id="5" name="TextBox 4"/>
          <p:cNvSpPr txBox="1"/>
          <p:nvPr/>
        </p:nvSpPr>
        <p:spPr>
          <a:xfrm>
            <a:off x="251520" y="3862789"/>
            <a:ext cx="8712968" cy="707886"/>
          </a:xfrm>
          <a:prstGeom prst="rect">
            <a:avLst/>
          </a:prstGeom>
          <a:noFill/>
        </p:spPr>
        <p:txBody>
          <a:bodyPr wrap="square" rtlCol="0">
            <a:spAutoFit/>
          </a:bodyPr>
          <a:lstStyle/>
          <a:p>
            <a:r>
              <a:rPr lang="en-ZA" sz="2000" b="1" dirty="0">
                <a:solidFill>
                  <a:srgbClr val="FF0000"/>
                </a:solidFill>
              </a:rPr>
              <a:t>Yes, there is a kind of contradiction here, in </a:t>
            </a:r>
            <a:r>
              <a:rPr lang="en-ZA" sz="2000" b="1" dirty="0" smtClean="0">
                <a:solidFill>
                  <a:srgbClr val="FF0000"/>
                </a:solidFill>
              </a:rPr>
              <a:t>that the </a:t>
            </a:r>
            <a:r>
              <a:rPr lang="en-ZA" sz="2000" b="1" dirty="0">
                <a:solidFill>
                  <a:srgbClr val="FF0000"/>
                </a:solidFill>
              </a:rPr>
              <a:t>same thing is said to be both ‘a fact’ and ‘not possibly true</a:t>
            </a:r>
            <a:r>
              <a:rPr lang="en-ZA" sz="2000" b="1" dirty="0" smtClean="0">
                <a:solidFill>
                  <a:srgbClr val="FF0000"/>
                </a:solidFill>
              </a:rPr>
              <a:t>’.</a:t>
            </a:r>
            <a:endParaRPr lang="en-ZA" sz="2000" b="1" dirty="0">
              <a:solidFill>
                <a:srgbClr val="FF0000"/>
              </a:solidFill>
            </a:endParaRPr>
          </a:p>
        </p:txBody>
      </p:sp>
      <p:sp>
        <p:nvSpPr>
          <p:cNvPr id="6" name="TextBox 5"/>
          <p:cNvSpPr txBox="1"/>
          <p:nvPr/>
        </p:nvSpPr>
        <p:spPr>
          <a:xfrm>
            <a:off x="251520" y="5229200"/>
            <a:ext cx="8712968" cy="707886"/>
          </a:xfrm>
          <a:prstGeom prst="rect">
            <a:avLst/>
          </a:prstGeom>
          <a:noFill/>
        </p:spPr>
        <p:txBody>
          <a:bodyPr wrap="square" rtlCol="0">
            <a:spAutoFit/>
          </a:bodyPr>
          <a:lstStyle/>
          <a:p>
            <a:r>
              <a:rPr lang="en-ZA" sz="2000" b="1" dirty="0">
                <a:solidFill>
                  <a:srgbClr val="FF0000"/>
                </a:solidFill>
              </a:rPr>
              <a:t>No, there is nothing odd about this sentence, because we stated that propositions can be either true or false</a:t>
            </a:r>
            <a:r>
              <a:rPr lang="en-ZA" sz="2000" b="1" dirty="0" smtClean="0">
                <a:solidFill>
                  <a:srgbClr val="FF0000"/>
                </a:solidFill>
              </a:rPr>
              <a:t>.</a:t>
            </a:r>
            <a:endParaRPr lang="en-ZA" sz="2000" b="1" dirty="0">
              <a:solidFill>
                <a:srgbClr val="FF0000"/>
              </a:solidFill>
            </a:endParaRPr>
          </a:p>
        </p:txBody>
      </p:sp>
    </p:spTree>
    <p:extLst>
      <p:ext uri="{BB962C8B-B14F-4D97-AF65-F5344CB8AC3E}">
        <p14:creationId xmlns:p14="http://schemas.microsoft.com/office/powerpoint/2010/main" val="15847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normAutofit fontScale="85000" lnSpcReduction="10000"/>
          </a:bodyPr>
          <a:lstStyle/>
          <a:p>
            <a:r>
              <a:rPr lang="en-US" dirty="0"/>
              <a:t>Declarative sentences were particularly mentioned when defining propositions, but propositions may be involved in other types of sentences – interrogative or imperative sentences</a:t>
            </a:r>
            <a:r>
              <a:rPr lang="en-US" dirty="0" smtClean="0"/>
              <a:t>.</a:t>
            </a:r>
          </a:p>
          <a:p>
            <a:r>
              <a:rPr lang="en-ZA" dirty="0"/>
              <a:t>Normally, when a </a:t>
            </a:r>
            <a:r>
              <a:rPr lang="en-ZA" dirty="0" smtClean="0"/>
              <a:t>speaker utters </a:t>
            </a:r>
            <a:r>
              <a:rPr lang="en-ZA" dirty="0"/>
              <a:t>a simple declarative sentence, he commits himself to the truth of </a:t>
            </a:r>
            <a:r>
              <a:rPr lang="en-ZA" dirty="0" smtClean="0"/>
              <a:t>the corresponding </a:t>
            </a:r>
            <a:r>
              <a:rPr lang="en-ZA" dirty="0"/>
              <a:t>proposition: i.e. he asserts the proposition. </a:t>
            </a:r>
            <a:endParaRPr lang="en-ZA" dirty="0" smtClean="0"/>
          </a:p>
          <a:p>
            <a:r>
              <a:rPr lang="en-ZA" dirty="0" smtClean="0"/>
              <a:t>By </a:t>
            </a:r>
            <a:r>
              <a:rPr lang="en-ZA" dirty="0"/>
              <a:t>uttering </a:t>
            </a:r>
            <a:r>
              <a:rPr lang="en-ZA" dirty="0" smtClean="0"/>
              <a:t>a simple </a:t>
            </a:r>
            <a:r>
              <a:rPr lang="en-ZA" dirty="0"/>
              <a:t>interrogative or imperative, a speaker can mention a </a:t>
            </a:r>
            <a:r>
              <a:rPr lang="en-ZA" dirty="0" smtClean="0"/>
              <a:t>particular proposition</a:t>
            </a:r>
            <a:r>
              <a:rPr lang="en-ZA" dirty="0"/>
              <a:t>, without asserting its truth.</a:t>
            </a:r>
          </a:p>
        </p:txBody>
      </p:sp>
    </p:spTree>
    <p:extLst>
      <p:ext uri="{BB962C8B-B14F-4D97-AF65-F5344CB8AC3E}">
        <p14:creationId xmlns:p14="http://schemas.microsoft.com/office/powerpoint/2010/main" val="289521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Utterance </a:t>
            </a:r>
            <a:endParaRPr lang="en-ZA" dirty="0"/>
          </a:p>
        </p:txBody>
      </p:sp>
      <p:sp>
        <p:nvSpPr>
          <p:cNvPr id="3" name="Content Placeholder 2"/>
          <p:cNvSpPr>
            <a:spLocks noGrp="1"/>
          </p:cNvSpPr>
          <p:nvPr>
            <p:ph idx="1"/>
          </p:nvPr>
        </p:nvSpPr>
        <p:spPr/>
        <p:txBody>
          <a:bodyPr/>
          <a:lstStyle/>
          <a:p>
            <a:r>
              <a:rPr lang="en-ZA" b="1" dirty="0" smtClean="0"/>
              <a:t>Definition</a:t>
            </a:r>
            <a:r>
              <a:rPr lang="en-ZA" dirty="0" smtClean="0"/>
              <a:t>: </a:t>
            </a:r>
            <a:r>
              <a:rPr lang="en-US" dirty="0"/>
              <a:t>It is any stretch of talk before and after which there is a silence on the part of the </a:t>
            </a:r>
            <a:r>
              <a:rPr lang="en-US" dirty="0" smtClean="0"/>
              <a:t>speaker</a:t>
            </a:r>
          </a:p>
          <a:p>
            <a:r>
              <a:rPr lang="en-US" dirty="0"/>
              <a:t>I</a:t>
            </a:r>
            <a:r>
              <a:rPr lang="en-US" dirty="0" smtClean="0"/>
              <a:t>t </a:t>
            </a:r>
            <a:r>
              <a:rPr lang="en-US" dirty="0"/>
              <a:t>is the </a:t>
            </a:r>
            <a:r>
              <a:rPr lang="en-US" b="1" dirty="0"/>
              <a:t>use</a:t>
            </a:r>
            <a:r>
              <a:rPr lang="en-US" dirty="0"/>
              <a:t>,  a particular occasion, by a particular speaker of a piece of language. </a:t>
            </a:r>
            <a:endParaRPr lang="en-US" dirty="0" smtClean="0"/>
          </a:p>
          <a:p>
            <a:r>
              <a:rPr lang="en-US" dirty="0"/>
              <a:t>This may be a single sentence, a series of sentences, a phrase or as single </a:t>
            </a:r>
            <a:r>
              <a:rPr lang="en-US" dirty="0" smtClean="0"/>
              <a:t>word.</a:t>
            </a:r>
            <a:endParaRPr lang="en-ZA" dirty="0"/>
          </a:p>
        </p:txBody>
      </p:sp>
    </p:spTree>
    <p:extLst>
      <p:ext uri="{BB962C8B-B14F-4D97-AF65-F5344CB8AC3E}">
        <p14:creationId xmlns:p14="http://schemas.microsoft.com/office/powerpoint/2010/main" val="129268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normAutofit/>
          </a:bodyPr>
          <a:lstStyle/>
          <a:p>
            <a:r>
              <a:rPr lang="en-ZA" dirty="0"/>
              <a:t>In saying, ‘John can go’ a speaker asserts the proposition that John can go.</a:t>
            </a:r>
          </a:p>
          <a:p>
            <a:r>
              <a:rPr lang="en-ZA" dirty="0"/>
              <a:t>In saying, ‘Can John go?’, he mentions the same proposition but </a:t>
            </a:r>
            <a:r>
              <a:rPr lang="en-ZA" dirty="0" smtClean="0"/>
              <a:t>merely questions </a:t>
            </a:r>
            <a:r>
              <a:rPr lang="en-ZA" dirty="0"/>
              <a:t>its truth</a:t>
            </a:r>
            <a:r>
              <a:rPr lang="en-ZA" dirty="0" smtClean="0"/>
              <a:t>.</a:t>
            </a:r>
          </a:p>
          <a:p>
            <a:r>
              <a:rPr lang="en-ZA" dirty="0" smtClean="0"/>
              <a:t>We </a:t>
            </a:r>
            <a:r>
              <a:rPr lang="en-ZA" dirty="0"/>
              <a:t>say that corresponding declaratives and </a:t>
            </a:r>
            <a:r>
              <a:rPr lang="en-ZA" dirty="0" smtClean="0"/>
              <a:t>interrogatives (and </a:t>
            </a:r>
            <a:r>
              <a:rPr lang="en-ZA" dirty="0"/>
              <a:t>imperatives) have the same propositional content.</a:t>
            </a:r>
          </a:p>
        </p:txBody>
      </p:sp>
    </p:spTree>
    <p:extLst>
      <p:ext uri="{BB962C8B-B14F-4D97-AF65-F5344CB8AC3E}">
        <p14:creationId xmlns:p14="http://schemas.microsoft.com/office/powerpoint/2010/main" val="167051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ZA" dirty="0" smtClean="0"/>
              <a:t>Therefore, </a:t>
            </a:r>
            <a:r>
              <a:rPr lang="en-US" dirty="0"/>
              <a:t>t</a:t>
            </a:r>
            <a:r>
              <a:rPr lang="en-US" dirty="0" smtClean="0"/>
              <a:t>o </a:t>
            </a:r>
            <a:r>
              <a:rPr lang="en-US" dirty="0"/>
              <a:t>arrive at the propositions expressed by such sentences, </a:t>
            </a:r>
            <a:r>
              <a:rPr lang="en-US" u="sng" dirty="0"/>
              <a:t>transform</a:t>
            </a:r>
            <a:r>
              <a:rPr lang="en-US" dirty="0"/>
              <a:t> the sentences, remembering that a </a:t>
            </a:r>
            <a:r>
              <a:rPr lang="en-US" u="sng" dirty="0"/>
              <a:t>declarative sentence</a:t>
            </a:r>
            <a:r>
              <a:rPr lang="en-US" dirty="0"/>
              <a:t> asserts a proposition.</a:t>
            </a:r>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949687344"/>
              </p:ext>
            </p:extLst>
          </p:nvPr>
        </p:nvGraphicFramePr>
        <p:xfrm>
          <a:off x="1524000" y="4206592"/>
          <a:ext cx="6096000" cy="1310640"/>
        </p:xfrm>
        <a:graphic>
          <a:graphicData uri="http://schemas.openxmlformats.org/drawingml/2006/table">
            <a:tbl>
              <a:tblPr firstRow="1" bandRow="1">
                <a:tableStyleId>{5C22544A-7EE6-4342-B048-85BDC9FD1C3A}</a:tableStyleId>
              </a:tblPr>
              <a:tblGrid>
                <a:gridCol w="6096000"/>
              </a:tblGrid>
              <a:tr h="370840">
                <a:tc>
                  <a:txBody>
                    <a:bodyPr/>
                    <a:lstStyle/>
                    <a:p>
                      <a:pPr lvl="0"/>
                      <a:r>
                        <a:rPr lang="en-US" sz="2000" b="1" kern="1200" dirty="0" smtClean="0">
                          <a:solidFill>
                            <a:schemeClr val="lt1"/>
                          </a:solidFill>
                          <a:effectLst/>
                          <a:latin typeface="+mn-lt"/>
                          <a:ea typeface="+mn-ea"/>
                          <a:cs typeface="+mn-cs"/>
                        </a:rPr>
                        <a:t>Interrogative: Can </a:t>
                      </a:r>
                      <a:r>
                        <a:rPr lang="en-US" sz="2000" b="1" kern="1200" dirty="0" err="1" smtClean="0">
                          <a:solidFill>
                            <a:schemeClr val="lt1"/>
                          </a:solidFill>
                          <a:effectLst/>
                          <a:latin typeface="+mn-lt"/>
                          <a:ea typeface="+mn-ea"/>
                          <a:cs typeface="+mn-cs"/>
                        </a:rPr>
                        <a:t>Gugu</a:t>
                      </a:r>
                      <a:r>
                        <a:rPr lang="en-US" sz="2000" b="1" kern="1200" dirty="0" smtClean="0">
                          <a:solidFill>
                            <a:schemeClr val="lt1"/>
                          </a:solidFill>
                          <a:effectLst/>
                          <a:latin typeface="+mn-lt"/>
                          <a:ea typeface="+mn-ea"/>
                          <a:cs typeface="+mn-cs"/>
                        </a:rPr>
                        <a:t> come? Transform to:</a:t>
                      </a:r>
                      <a:endParaRPr lang="en-ZA" sz="2000" b="1" kern="1200" dirty="0" smtClean="0">
                        <a:solidFill>
                          <a:schemeClr val="lt1"/>
                        </a:solidFill>
                        <a:effectLst/>
                        <a:latin typeface="+mn-lt"/>
                        <a:ea typeface="+mn-ea"/>
                        <a:cs typeface="+mn-cs"/>
                      </a:endParaRPr>
                    </a:p>
                    <a:p>
                      <a:pPr lvl="0"/>
                      <a:r>
                        <a:rPr lang="en-US" sz="2000" b="1" kern="1200" dirty="0" smtClean="0">
                          <a:solidFill>
                            <a:schemeClr val="lt1"/>
                          </a:solidFill>
                          <a:effectLst/>
                          <a:latin typeface="+mn-lt"/>
                          <a:ea typeface="+mn-ea"/>
                          <a:cs typeface="+mn-cs"/>
                        </a:rPr>
                        <a:t>Declarative: </a:t>
                      </a:r>
                      <a:r>
                        <a:rPr lang="en-US" sz="2000" b="1" kern="1200" dirty="0" err="1" smtClean="0">
                          <a:solidFill>
                            <a:schemeClr val="lt1"/>
                          </a:solidFill>
                          <a:effectLst/>
                          <a:latin typeface="+mn-lt"/>
                          <a:ea typeface="+mn-ea"/>
                          <a:cs typeface="+mn-cs"/>
                        </a:rPr>
                        <a:t>Gugu</a:t>
                      </a:r>
                      <a:r>
                        <a:rPr lang="en-US" sz="2000" b="1" kern="1200" dirty="0" smtClean="0">
                          <a:solidFill>
                            <a:schemeClr val="lt1"/>
                          </a:solidFill>
                          <a:effectLst/>
                          <a:latin typeface="+mn-lt"/>
                          <a:ea typeface="+mn-ea"/>
                          <a:cs typeface="+mn-cs"/>
                        </a:rPr>
                        <a:t> can come. </a:t>
                      </a:r>
                      <a:r>
                        <a:rPr lang="en-US" sz="2000" b="1" u="sng" kern="1200" dirty="0" smtClean="0">
                          <a:solidFill>
                            <a:schemeClr val="lt1"/>
                          </a:solidFill>
                          <a:effectLst/>
                          <a:latin typeface="+mn-lt"/>
                          <a:ea typeface="+mn-ea"/>
                          <a:cs typeface="+mn-cs"/>
                        </a:rPr>
                        <a:t>Proposition</a:t>
                      </a:r>
                      <a:r>
                        <a:rPr lang="en-US" sz="2000" b="1" kern="1200" dirty="0" smtClean="0">
                          <a:solidFill>
                            <a:schemeClr val="lt1"/>
                          </a:solidFill>
                          <a:effectLst/>
                          <a:latin typeface="+mn-lt"/>
                          <a:ea typeface="+mn-ea"/>
                          <a:cs typeface="+mn-cs"/>
                        </a:rPr>
                        <a:t>.</a:t>
                      </a:r>
                      <a:endParaRPr lang="en-ZA" sz="2000" b="1" kern="1200" dirty="0" smtClean="0">
                        <a:solidFill>
                          <a:schemeClr val="lt1"/>
                        </a:solidFill>
                        <a:effectLst/>
                        <a:latin typeface="+mn-lt"/>
                        <a:ea typeface="+mn-ea"/>
                        <a:cs typeface="+mn-cs"/>
                      </a:endParaRPr>
                    </a:p>
                    <a:p>
                      <a:pPr lvl="0"/>
                      <a:r>
                        <a:rPr lang="en-US" sz="2000" b="1" kern="1200" dirty="0" smtClean="0">
                          <a:solidFill>
                            <a:schemeClr val="lt1"/>
                          </a:solidFill>
                          <a:effectLst/>
                          <a:latin typeface="+mn-lt"/>
                          <a:ea typeface="+mn-ea"/>
                          <a:cs typeface="+mn-cs"/>
                        </a:rPr>
                        <a:t>Imperative: Keep quiet, will you! – transform to:</a:t>
                      </a:r>
                      <a:endParaRPr lang="en-ZA" sz="2000" b="1" kern="1200" dirty="0" smtClean="0">
                        <a:solidFill>
                          <a:schemeClr val="lt1"/>
                        </a:solidFill>
                        <a:effectLst/>
                        <a:latin typeface="+mn-lt"/>
                        <a:ea typeface="+mn-ea"/>
                        <a:cs typeface="+mn-cs"/>
                      </a:endParaRPr>
                    </a:p>
                    <a:p>
                      <a:pPr lvl="0"/>
                      <a:r>
                        <a:rPr lang="en-US" sz="2000" b="1" kern="1200" dirty="0" smtClean="0">
                          <a:solidFill>
                            <a:schemeClr val="lt1"/>
                          </a:solidFill>
                          <a:effectLst/>
                          <a:latin typeface="+mn-lt"/>
                          <a:ea typeface="+mn-ea"/>
                          <a:cs typeface="+mn-cs"/>
                        </a:rPr>
                        <a:t>Declarative: You will keep quiet. </a:t>
                      </a:r>
                      <a:r>
                        <a:rPr lang="en-US" sz="2000" b="1" u="sng" kern="1200" dirty="0" smtClean="0">
                          <a:solidFill>
                            <a:schemeClr val="lt1"/>
                          </a:solidFill>
                          <a:effectLst/>
                          <a:latin typeface="+mn-lt"/>
                          <a:ea typeface="+mn-ea"/>
                          <a:cs typeface="+mn-cs"/>
                        </a:rPr>
                        <a:t>Proposition</a:t>
                      </a:r>
                      <a:r>
                        <a:rPr lang="en-US" sz="2000" b="1" kern="1200" dirty="0" smtClean="0">
                          <a:solidFill>
                            <a:schemeClr val="lt1"/>
                          </a:solidFill>
                          <a:effectLst/>
                          <a:latin typeface="+mn-lt"/>
                          <a:ea typeface="+mn-ea"/>
                          <a:cs typeface="+mn-cs"/>
                        </a:rPr>
                        <a:t>.</a:t>
                      </a:r>
                      <a:endParaRPr lang="en-ZA" sz="2000" b="1" kern="1200" dirty="0" smtClean="0">
                        <a:solidFill>
                          <a:schemeClr val="lt1"/>
                        </a:solidFill>
                        <a:effectLst/>
                        <a:latin typeface="+mn-lt"/>
                        <a:ea typeface="+mn-ea"/>
                        <a:cs typeface="+mn-cs"/>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52207464"/>
              </p:ext>
            </p:extLst>
          </p:nvPr>
        </p:nvGraphicFramePr>
        <p:xfrm>
          <a:off x="1524000" y="5733256"/>
          <a:ext cx="6096000" cy="1005840"/>
        </p:xfrm>
        <a:graphic>
          <a:graphicData uri="http://schemas.openxmlformats.org/drawingml/2006/table">
            <a:tbl>
              <a:tblPr firstRow="1" bandRow="1">
                <a:tableStyleId>{5C22544A-7EE6-4342-B048-85BDC9FD1C3A}</a:tableStyleId>
              </a:tblPr>
              <a:tblGrid>
                <a:gridCol w="609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effectLst/>
                          <a:latin typeface="+mn-lt"/>
                          <a:ea typeface="+mn-ea"/>
                          <a:cs typeface="+mn-cs"/>
                        </a:rPr>
                        <a:t>In the above examples, there is the same </a:t>
                      </a:r>
                      <a:r>
                        <a:rPr lang="en-US" sz="2000" b="1" u="sng" kern="1200" dirty="0" smtClean="0">
                          <a:solidFill>
                            <a:schemeClr val="lt1"/>
                          </a:solidFill>
                          <a:effectLst/>
                          <a:latin typeface="+mn-lt"/>
                          <a:ea typeface="+mn-ea"/>
                          <a:cs typeface="+mn-cs"/>
                        </a:rPr>
                        <a:t>propositional </a:t>
                      </a:r>
                      <a:r>
                        <a:rPr lang="en-US" sz="2000" b="1" u="sng" kern="1200" dirty="0" smtClean="0">
                          <a:solidFill>
                            <a:schemeClr val="lt1"/>
                          </a:solidFill>
                          <a:effectLst/>
                          <a:latin typeface="+mn-lt"/>
                          <a:ea typeface="+mn-ea"/>
                          <a:cs typeface="+mn-cs"/>
                        </a:rPr>
                        <a:t>content</a:t>
                      </a:r>
                      <a:r>
                        <a:rPr lang="en-US" sz="2000" b="1" kern="1200" dirty="0" smtClean="0">
                          <a:solidFill>
                            <a:schemeClr val="lt1"/>
                          </a:solidFill>
                          <a:effectLst/>
                          <a:latin typeface="+mn-lt"/>
                          <a:ea typeface="+mn-ea"/>
                          <a:cs typeface="+mn-cs"/>
                        </a:rPr>
                        <a:t> in different grammatical forms of the sentences. </a:t>
                      </a:r>
                      <a:endParaRPr lang="en-ZA" sz="2000" b="1" kern="1200" dirty="0" smtClean="0">
                        <a:solidFill>
                          <a:schemeClr val="lt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418627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Propositions</a:t>
            </a:r>
          </a:p>
        </p:txBody>
      </p:sp>
      <p:sp>
        <p:nvSpPr>
          <p:cNvPr id="3" name="Content Placeholder 2"/>
          <p:cNvSpPr>
            <a:spLocks noGrp="1"/>
          </p:cNvSpPr>
          <p:nvPr>
            <p:ph idx="1"/>
          </p:nvPr>
        </p:nvSpPr>
        <p:spPr/>
        <p:txBody>
          <a:bodyPr/>
          <a:lstStyle/>
          <a:p>
            <a:r>
              <a:rPr lang="en-US" dirty="0"/>
              <a:t>Propositions do not belong to any particular language. </a:t>
            </a:r>
            <a:endParaRPr lang="en-US" dirty="0" smtClean="0"/>
          </a:p>
          <a:p>
            <a:r>
              <a:rPr lang="en-US" dirty="0" smtClean="0"/>
              <a:t>While </a:t>
            </a:r>
            <a:r>
              <a:rPr lang="en-US" dirty="0"/>
              <a:t>there are few really perfect translations from one language to another, one can assert the same proposition in different languages if the translation has the same propositional content as the original.</a:t>
            </a:r>
            <a:endParaRPr lang="en-ZA" dirty="0"/>
          </a:p>
          <a:p>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2461606141"/>
              </p:ext>
            </p:extLst>
          </p:nvPr>
        </p:nvGraphicFramePr>
        <p:xfrm>
          <a:off x="1524000" y="5229200"/>
          <a:ext cx="6096000" cy="701040"/>
        </p:xfrm>
        <a:graphic>
          <a:graphicData uri="http://schemas.openxmlformats.org/drawingml/2006/table">
            <a:tbl>
              <a:tblPr firstRow="1" bandRow="1">
                <a:tableStyleId>{5C22544A-7EE6-4342-B048-85BDC9FD1C3A}</a:tableStyleId>
              </a:tblPr>
              <a:tblGrid>
                <a:gridCol w="6096000"/>
              </a:tblGrid>
              <a:tr h="370840">
                <a:tc>
                  <a:txBody>
                    <a:bodyPr/>
                    <a:lstStyle/>
                    <a:p>
                      <a:r>
                        <a:rPr lang="en-US" sz="2000" b="1" kern="1200" dirty="0" smtClean="0">
                          <a:solidFill>
                            <a:schemeClr val="lt1"/>
                          </a:solidFill>
                          <a:effectLst/>
                          <a:latin typeface="+mn-lt"/>
                          <a:ea typeface="+mn-ea"/>
                          <a:cs typeface="+mn-cs"/>
                        </a:rPr>
                        <a:t>English: I am poor.</a:t>
                      </a:r>
                      <a:endParaRPr lang="en-ZA" sz="2000" b="1" kern="1200" dirty="0" smtClean="0">
                        <a:solidFill>
                          <a:schemeClr val="lt1"/>
                        </a:solidFill>
                        <a:effectLst/>
                        <a:latin typeface="+mn-lt"/>
                        <a:ea typeface="+mn-ea"/>
                        <a:cs typeface="+mn-cs"/>
                      </a:endParaRPr>
                    </a:p>
                    <a:p>
                      <a:r>
                        <a:rPr lang="en-US" sz="2000" b="1" kern="1200" dirty="0" smtClean="0">
                          <a:solidFill>
                            <a:schemeClr val="lt1"/>
                          </a:solidFill>
                          <a:effectLst/>
                          <a:latin typeface="+mn-lt"/>
                          <a:ea typeface="+mn-ea"/>
                          <a:cs typeface="+mn-cs"/>
                        </a:rPr>
                        <a:t>isiZulu:</a:t>
                      </a:r>
                      <a:r>
                        <a:rPr lang="en-US" sz="2000" b="1" kern="1200" baseline="0" dirty="0" smtClean="0">
                          <a:solidFill>
                            <a:schemeClr val="lt1"/>
                          </a:solidFill>
                          <a:effectLst/>
                          <a:latin typeface="+mn-lt"/>
                          <a:ea typeface="+mn-ea"/>
                          <a:cs typeface="+mn-cs"/>
                        </a:rPr>
                        <a:t> </a:t>
                      </a:r>
                      <a:r>
                        <a:rPr lang="en-US" sz="2000" b="1" kern="1200" baseline="0" dirty="0" err="1" smtClean="0">
                          <a:solidFill>
                            <a:schemeClr val="lt1"/>
                          </a:solidFill>
                          <a:effectLst/>
                          <a:latin typeface="+mn-lt"/>
                          <a:ea typeface="+mn-ea"/>
                          <a:cs typeface="+mn-cs"/>
                        </a:rPr>
                        <a:t>Ngichakile</a:t>
                      </a:r>
                      <a:r>
                        <a:rPr lang="en-US" sz="2000" b="1" kern="1200" baseline="0" dirty="0" smtClean="0">
                          <a:solidFill>
                            <a:schemeClr val="lt1"/>
                          </a:solidFill>
                          <a:effectLst/>
                          <a:latin typeface="+mn-lt"/>
                          <a:ea typeface="+mn-ea"/>
                          <a:cs typeface="+mn-cs"/>
                        </a:rPr>
                        <a:t>.</a:t>
                      </a:r>
                      <a:endParaRPr lang="en-ZA" sz="2000" b="1" kern="1200" dirty="0" smtClean="0">
                        <a:solidFill>
                          <a:schemeClr val="lt1"/>
                        </a:solidFill>
                        <a:effectLst/>
                        <a:latin typeface="+mn-lt"/>
                        <a:ea typeface="+mn-ea"/>
                        <a:cs typeface="+mn-cs"/>
                      </a:endParaRPr>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14832986"/>
              </p:ext>
            </p:extLst>
          </p:nvPr>
        </p:nvGraphicFramePr>
        <p:xfrm>
          <a:off x="899592" y="6093296"/>
          <a:ext cx="7440488" cy="701040"/>
        </p:xfrm>
        <a:graphic>
          <a:graphicData uri="http://schemas.openxmlformats.org/drawingml/2006/table">
            <a:tbl>
              <a:tblPr firstRow="1" bandRow="1">
                <a:tableStyleId>{5C22544A-7EE6-4342-B048-85BDC9FD1C3A}</a:tableStyleId>
              </a:tblPr>
              <a:tblGrid>
                <a:gridCol w="744048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lt1"/>
                          </a:solidFill>
                          <a:effectLst/>
                          <a:latin typeface="+mn-lt"/>
                          <a:ea typeface="+mn-ea"/>
                          <a:cs typeface="+mn-cs"/>
                        </a:rPr>
                        <a:t>The above examples correspond to the same proposition </a:t>
                      </a:r>
                      <a:r>
                        <a:rPr lang="en-US" sz="2000" b="1" u="sng" kern="1200" dirty="0" smtClean="0">
                          <a:solidFill>
                            <a:schemeClr val="lt1"/>
                          </a:solidFill>
                          <a:effectLst/>
                          <a:latin typeface="+mn-lt"/>
                          <a:ea typeface="+mn-ea"/>
                          <a:cs typeface="+mn-cs"/>
                        </a:rPr>
                        <a:t>– they have the same propositional content</a:t>
                      </a:r>
                      <a:r>
                        <a:rPr lang="en-US" sz="2000" b="1" kern="1200" dirty="0" smtClean="0">
                          <a:solidFill>
                            <a:schemeClr val="lt1"/>
                          </a:solidFill>
                          <a:effectLst/>
                          <a:latin typeface="+mn-lt"/>
                          <a:ea typeface="+mn-ea"/>
                          <a:cs typeface="+mn-cs"/>
                        </a:rPr>
                        <a:t>.</a:t>
                      </a:r>
                      <a:endParaRPr lang="en-ZA" sz="2000" b="1" kern="1200" dirty="0" smtClean="0">
                        <a:solidFill>
                          <a:schemeClr val="lt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94121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Utterance, Sentence &amp; Propositions</a:t>
            </a:r>
            <a:endParaRPr lang="en-ZA" dirty="0"/>
          </a:p>
        </p:txBody>
      </p:sp>
      <p:sp>
        <p:nvSpPr>
          <p:cNvPr id="3" name="Content Placeholder 2"/>
          <p:cNvSpPr>
            <a:spLocks noGrp="1"/>
          </p:cNvSpPr>
          <p:nvPr>
            <p:ph idx="1"/>
          </p:nvPr>
        </p:nvSpPr>
        <p:spPr/>
        <p:txBody>
          <a:bodyPr/>
          <a:lstStyle/>
          <a:p>
            <a:pPr lvl="0"/>
            <a:r>
              <a:rPr lang="en-US" dirty="0"/>
              <a:t>Any thing that can be said about a proposition, can be said about an utterance, </a:t>
            </a:r>
            <a:r>
              <a:rPr lang="en-US" u="sng" dirty="0"/>
              <a:t>but not necessarily the converse</a:t>
            </a:r>
            <a:r>
              <a:rPr lang="en-US" dirty="0"/>
              <a:t>.</a:t>
            </a:r>
            <a:endParaRPr lang="en-ZA" dirty="0"/>
          </a:p>
          <a:p>
            <a:pPr lvl="0"/>
            <a:r>
              <a:rPr lang="en-US" dirty="0"/>
              <a:t>Any thing that can be said </a:t>
            </a:r>
            <a:r>
              <a:rPr lang="en-US" dirty="0" smtClean="0"/>
              <a:t>about </a:t>
            </a:r>
            <a:r>
              <a:rPr lang="en-US" dirty="0"/>
              <a:t>a sentence can be said </a:t>
            </a:r>
            <a:r>
              <a:rPr lang="en-US" dirty="0" smtClean="0"/>
              <a:t>about </a:t>
            </a:r>
            <a:r>
              <a:rPr lang="en-US" dirty="0"/>
              <a:t>proposition </a:t>
            </a:r>
            <a:r>
              <a:rPr lang="en-US" u="sng" dirty="0"/>
              <a:t>but not necessarily the converse</a:t>
            </a:r>
            <a:r>
              <a:rPr lang="en-US" dirty="0"/>
              <a:t>.</a:t>
            </a:r>
            <a:endParaRPr lang="en-ZA" dirty="0"/>
          </a:p>
          <a:p>
            <a:pPr lvl="0"/>
            <a:r>
              <a:rPr lang="en-US" u="sng" dirty="0"/>
              <a:t>The same proposition can be expressed by different sentences</a:t>
            </a:r>
            <a:r>
              <a:rPr lang="en-US" dirty="0"/>
              <a:t>.</a:t>
            </a:r>
            <a:endParaRPr lang="en-ZA" dirty="0"/>
          </a:p>
          <a:p>
            <a:endParaRPr lang="en-ZA" dirty="0"/>
          </a:p>
        </p:txBody>
      </p:sp>
    </p:spTree>
    <p:extLst>
      <p:ext uri="{BB962C8B-B14F-4D97-AF65-F5344CB8AC3E}">
        <p14:creationId xmlns:p14="http://schemas.microsoft.com/office/powerpoint/2010/main" val="112839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Utterance, Sentence &amp; </a:t>
            </a:r>
            <a:r>
              <a:rPr lang="en-ZA" dirty="0" smtClean="0"/>
              <a:t>Propositions</a:t>
            </a:r>
            <a:endParaRPr lang="en-ZA" dirty="0"/>
          </a:p>
        </p:txBody>
      </p:sp>
      <p:sp>
        <p:nvSpPr>
          <p:cNvPr id="3" name="Content Placeholder 2"/>
          <p:cNvSpPr>
            <a:spLocks noGrp="1"/>
          </p:cNvSpPr>
          <p:nvPr>
            <p:ph idx="1"/>
          </p:nvPr>
        </p:nvSpPr>
        <p:spPr/>
        <p:txBody>
          <a:bodyPr>
            <a:normAutofit fontScale="77500" lnSpcReduction="20000"/>
          </a:bodyPr>
          <a:lstStyle/>
          <a:p>
            <a:pPr lvl="0"/>
            <a:r>
              <a:rPr lang="en-US" u="sng" dirty="0"/>
              <a:t>The same sentence can be realized by different utterances</a:t>
            </a:r>
            <a:r>
              <a:rPr lang="en-US" dirty="0"/>
              <a:t>.</a:t>
            </a:r>
            <a:endParaRPr lang="en-ZA" dirty="0"/>
          </a:p>
          <a:p>
            <a:pPr lvl="0"/>
            <a:r>
              <a:rPr lang="en-US" u="sng" dirty="0"/>
              <a:t>A proposition is an abstraction</a:t>
            </a:r>
            <a:r>
              <a:rPr lang="en-US" dirty="0"/>
              <a:t> which can be grasped by the mind of an individual person. (It is not the same as thoughts which are a private process – propositions are known facts accessible to everybody)</a:t>
            </a:r>
            <a:endParaRPr lang="en-ZA" dirty="0"/>
          </a:p>
          <a:p>
            <a:pPr lvl="0"/>
            <a:r>
              <a:rPr lang="en-US" u="sng" dirty="0"/>
              <a:t>An utterance is a physical event</a:t>
            </a:r>
            <a:r>
              <a:rPr lang="en-US" dirty="0"/>
              <a:t> produced by someone at a particular time. It may be a sentence or not; it may be proposition or not.</a:t>
            </a:r>
            <a:endParaRPr lang="en-ZA" dirty="0"/>
          </a:p>
          <a:p>
            <a:pPr lvl="0"/>
            <a:r>
              <a:rPr lang="en-US" u="sng" dirty="0"/>
              <a:t>A sentence is an abstract entity</a:t>
            </a:r>
            <a:r>
              <a:rPr lang="en-US" dirty="0"/>
              <a:t> that has no existence in time, but is part of the language system. It may be a proposition or not. Unless it is spoken, it is not an utterance.  </a:t>
            </a:r>
            <a:endParaRPr lang="en-ZA" dirty="0"/>
          </a:p>
        </p:txBody>
      </p:sp>
    </p:spTree>
    <p:extLst>
      <p:ext uri="{BB962C8B-B14F-4D97-AF65-F5344CB8AC3E}">
        <p14:creationId xmlns:p14="http://schemas.microsoft.com/office/powerpoint/2010/main" val="1566417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Utterance, Sentence &amp; Propositions</a:t>
            </a:r>
          </a:p>
        </p:txBody>
      </p:sp>
      <p:sp>
        <p:nvSpPr>
          <p:cNvPr id="3" name="Content Placeholder 2"/>
          <p:cNvSpPr>
            <a:spLocks noGrp="1"/>
          </p:cNvSpPr>
          <p:nvPr>
            <p:ph idx="1"/>
          </p:nvPr>
        </p:nvSpPr>
        <p:spPr/>
        <p:txBody>
          <a:bodyPr/>
          <a:lstStyle/>
          <a:p>
            <a:r>
              <a:rPr lang="en-ZA" dirty="0"/>
              <a:t>Fill in the chart below with </a:t>
            </a:r>
            <a:r>
              <a:rPr lang="en-ZA" dirty="0" smtClean="0"/>
              <a:t>‘+’ </a:t>
            </a:r>
            <a:r>
              <a:rPr lang="en-ZA" dirty="0"/>
              <a:t>or </a:t>
            </a:r>
            <a:r>
              <a:rPr lang="en-ZA" dirty="0" smtClean="0"/>
              <a:t>‘-’ </a:t>
            </a:r>
            <a:r>
              <a:rPr lang="en-ZA" dirty="0"/>
              <a:t>as appropriate.</a:t>
            </a:r>
          </a:p>
        </p:txBody>
      </p:sp>
      <p:graphicFrame>
        <p:nvGraphicFramePr>
          <p:cNvPr id="4" name="Table 3"/>
          <p:cNvGraphicFramePr>
            <a:graphicFrameLocks noGrp="1"/>
          </p:cNvGraphicFramePr>
          <p:nvPr>
            <p:extLst>
              <p:ext uri="{D42A27DB-BD31-4B8C-83A1-F6EECF244321}">
                <p14:modId xmlns:p14="http://schemas.microsoft.com/office/powerpoint/2010/main" val="2051383929"/>
              </p:ext>
            </p:extLst>
          </p:nvPr>
        </p:nvGraphicFramePr>
        <p:xfrm>
          <a:off x="1524000" y="2708920"/>
          <a:ext cx="6096000" cy="4084320"/>
        </p:xfrm>
        <a:graphic>
          <a:graphicData uri="http://schemas.openxmlformats.org/drawingml/2006/table">
            <a:tbl>
              <a:tblPr firstRow="1" bandRow="1">
                <a:tableStyleId>{5C22544A-7EE6-4342-B048-85BDC9FD1C3A}</a:tableStyleId>
              </a:tblPr>
              <a:tblGrid>
                <a:gridCol w="2032000"/>
                <a:gridCol w="1376040"/>
                <a:gridCol w="1296144"/>
                <a:gridCol w="1391816"/>
              </a:tblGrid>
              <a:tr h="376382">
                <a:tc>
                  <a:txBody>
                    <a:bodyPr/>
                    <a:lstStyle/>
                    <a:p>
                      <a:endParaRPr lang="en-ZA" sz="1800" b="0" i="0" u="none" strike="noStrike" kern="1200" baseline="0" dirty="0" smtClean="0">
                        <a:solidFill>
                          <a:schemeClr val="lt1"/>
                        </a:solidFill>
                        <a:latin typeface="+mn-lt"/>
                        <a:ea typeface="+mn-ea"/>
                        <a:cs typeface="+mn-cs"/>
                      </a:endParaRPr>
                    </a:p>
                    <a:p>
                      <a:r>
                        <a:rPr lang="en-ZA" sz="2000" b="0" i="0" u="none" strike="noStrike" kern="1200" baseline="0" dirty="0" smtClean="0">
                          <a:solidFill>
                            <a:schemeClr val="lt1"/>
                          </a:solidFill>
                          <a:latin typeface="+mn-lt"/>
                          <a:ea typeface="+mn-ea"/>
                          <a:cs typeface="+mn-cs"/>
                        </a:rPr>
                        <a:t>Can be loud or quiet</a:t>
                      </a:r>
                    </a:p>
                  </a:txBody>
                  <a:tcPr>
                    <a:lnB w="12700" cap="flat" cmpd="sng" algn="ctr">
                      <a:solidFill>
                        <a:schemeClr val="tx1"/>
                      </a:solidFill>
                      <a:prstDash val="solid"/>
                      <a:round/>
                      <a:headEnd type="none" w="med" len="med"/>
                      <a:tailEnd type="none" w="med" len="med"/>
                    </a:lnB>
                  </a:tcPr>
                </a:tc>
                <a:tc>
                  <a:txBody>
                    <a:bodyPr/>
                    <a:lstStyle/>
                    <a:p>
                      <a:r>
                        <a:rPr lang="en-ZA" sz="1800" b="0" i="0" u="none" strike="noStrike" kern="1200" baseline="0" dirty="0" smtClean="0">
                          <a:solidFill>
                            <a:schemeClr val="lt1"/>
                          </a:solidFill>
                          <a:latin typeface="+mn-lt"/>
                          <a:ea typeface="+mn-ea"/>
                          <a:cs typeface="+mn-cs"/>
                        </a:rPr>
                        <a:t>Utterances </a:t>
                      </a:r>
                      <a:endParaRPr lang="en-ZA" dirty="0"/>
                    </a:p>
                  </a:txBody>
                  <a:tcPr>
                    <a:lnB w="12700" cap="flat" cmpd="sng" algn="ctr">
                      <a:solidFill>
                        <a:schemeClr val="tx1"/>
                      </a:solidFill>
                      <a:prstDash val="solid"/>
                      <a:round/>
                      <a:headEnd type="none" w="med" len="med"/>
                      <a:tailEnd type="none" w="med" len="med"/>
                    </a:lnB>
                  </a:tcPr>
                </a:tc>
                <a:tc>
                  <a:txBody>
                    <a:bodyPr/>
                    <a:lstStyle/>
                    <a:p>
                      <a:r>
                        <a:rPr lang="en-ZA" sz="1800" b="0" i="0" u="none" strike="noStrike" kern="1200" baseline="0" dirty="0" smtClean="0">
                          <a:solidFill>
                            <a:schemeClr val="lt1"/>
                          </a:solidFill>
                          <a:latin typeface="+mn-lt"/>
                          <a:ea typeface="+mn-ea"/>
                          <a:cs typeface="+mn-cs"/>
                        </a:rPr>
                        <a:t>Sentences </a:t>
                      </a:r>
                      <a:endParaRPr lang="en-ZA"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ZA" sz="1800" b="0" i="0" u="none" strike="noStrike" kern="1200" baseline="0" dirty="0" smtClean="0">
                          <a:solidFill>
                            <a:schemeClr val="lt1"/>
                          </a:solidFill>
                          <a:latin typeface="+mn-lt"/>
                          <a:ea typeface="+mn-ea"/>
                          <a:cs typeface="+mn-cs"/>
                        </a:rPr>
                        <a:t>Propositions</a:t>
                      </a:r>
                      <a:endParaRPr lang="en-Z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381924">
                <a:tc>
                  <a:txBody>
                    <a:bodyPr/>
                    <a:lstStyle/>
                    <a:p>
                      <a:r>
                        <a:rPr lang="en-ZA" sz="2000" b="0" i="0" u="none" strike="noStrike" kern="1200" baseline="0" dirty="0" smtClean="0">
                          <a:solidFill>
                            <a:srgbClr val="FF0000"/>
                          </a:solidFill>
                          <a:latin typeface="+mn-lt"/>
                          <a:ea typeface="+mn-ea"/>
                          <a:cs typeface="+mn-cs"/>
                        </a:rPr>
                        <a:t>Can be grammatical</a:t>
                      </a:r>
                    </a:p>
                    <a:p>
                      <a:r>
                        <a:rPr lang="en-ZA" sz="2000" b="0" i="0" u="none" strike="noStrike" kern="1200" baseline="0" dirty="0" smtClean="0">
                          <a:solidFill>
                            <a:srgbClr val="FF0000"/>
                          </a:solidFill>
                          <a:latin typeface="+mn-lt"/>
                          <a:ea typeface="+mn-ea"/>
                          <a:cs typeface="+mn-cs"/>
                        </a:rPr>
                        <a:t>or not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4181">
                <a:tc>
                  <a:txBody>
                    <a:bodyPr/>
                    <a:lstStyle/>
                    <a:p>
                      <a:r>
                        <a:rPr lang="en-ZA" sz="2000" b="0" i="0" u="none" strike="noStrike" kern="1200" baseline="0" dirty="0" smtClean="0">
                          <a:solidFill>
                            <a:srgbClr val="FF0000"/>
                          </a:solidFill>
                          <a:latin typeface="+mn-lt"/>
                          <a:ea typeface="+mn-ea"/>
                          <a:cs typeface="+mn-cs"/>
                        </a:rPr>
                        <a:t>Can be true or false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0" i="0" u="none" strike="noStrike" kern="1200" baseline="0" dirty="0" smtClean="0">
                          <a:solidFill>
                            <a:srgbClr val="FF0000"/>
                          </a:solidFill>
                          <a:latin typeface="+mn-lt"/>
                          <a:ea typeface="+mn-ea"/>
                          <a:cs typeface="+mn-cs"/>
                        </a:rPr>
                        <a:t>In a particular regional accent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600">
                <a:tc>
                  <a:txBody>
                    <a:bodyPr/>
                    <a:lstStyle/>
                    <a:p>
                      <a:r>
                        <a:rPr lang="en-ZA" sz="2000" b="0" i="0" u="none" strike="noStrike" kern="1200" baseline="0" dirty="0" smtClean="0">
                          <a:solidFill>
                            <a:srgbClr val="FF0000"/>
                          </a:solidFill>
                          <a:latin typeface="+mn-lt"/>
                          <a:ea typeface="+mn-ea"/>
                          <a:cs typeface="+mn-cs"/>
                        </a:rPr>
                        <a:t>In a particular</a:t>
                      </a:r>
                    </a:p>
                    <a:p>
                      <a:r>
                        <a:rPr lang="en-ZA" sz="2000" b="0" i="0" u="none" strike="noStrike" kern="1200" baseline="0" dirty="0" smtClean="0">
                          <a:solidFill>
                            <a:srgbClr val="FF0000"/>
                          </a:solidFill>
                          <a:latin typeface="+mn-lt"/>
                          <a:ea typeface="+mn-ea"/>
                          <a:cs typeface="+mn-cs"/>
                        </a:rPr>
                        <a:t>language</a:t>
                      </a:r>
                      <a:endParaRPr lang="en-ZA" sz="2000" dirty="0" smtClean="0">
                        <a:solidFill>
                          <a:srgbClr val="FF0000"/>
                        </a:solidFill>
                      </a:endParaRPr>
                    </a:p>
                  </a:txBody>
                  <a:tcPr>
                    <a:lnT w="12700" cap="flat" cmpd="sng" algn="ctr">
                      <a:solidFill>
                        <a:schemeClr val="tx1"/>
                      </a:solidFill>
                      <a:prstDash val="solid"/>
                      <a:round/>
                      <a:headEnd type="none" w="med" len="med"/>
                      <a:tailEnd type="none" w="med" len="med"/>
                    </a:lnT>
                  </a:tcPr>
                </a:tc>
                <a:tc>
                  <a:txBody>
                    <a:bodyPr/>
                    <a:lstStyle/>
                    <a:p>
                      <a:endParaRPr lang="en-ZA" dirty="0"/>
                    </a:p>
                  </a:txBody>
                  <a:tcPr>
                    <a:lnT w="12700" cap="flat" cmpd="sng" algn="ctr">
                      <a:solidFill>
                        <a:schemeClr val="tx1"/>
                      </a:solidFill>
                      <a:prstDash val="solid"/>
                      <a:round/>
                      <a:headEnd type="none" w="med" len="med"/>
                      <a:tailEnd type="none" w="med" len="med"/>
                    </a:lnT>
                  </a:tcPr>
                </a:tc>
                <a:tc>
                  <a:txBody>
                    <a:bodyPr/>
                    <a:lstStyle/>
                    <a:p>
                      <a:endParaRPr lang="en-ZA"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en-ZA"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5" name="TextBox 4"/>
          <p:cNvSpPr txBox="1"/>
          <p:nvPr/>
        </p:nvSpPr>
        <p:spPr>
          <a:xfrm>
            <a:off x="3995936" y="3284984"/>
            <a:ext cx="288032" cy="523220"/>
          </a:xfrm>
          <a:prstGeom prst="rect">
            <a:avLst/>
          </a:prstGeom>
          <a:noFill/>
        </p:spPr>
        <p:txBody>
          <a:bodyPr wrap="square" rtlCol="0">
            <a:spAutoFit/>
          </a:bodyPr>
          <a:lstStyle/>
          <a:p>
            <a:r>
              <a:rPr lang="en-ZA" sz="2800" dirty="0" smtClean="0"/>
              <a:t>+</a:t>
            </a:r>
            <a:endParaRPr lang="en-ZA" sz="2800" dirty="0"/>
          </a:p>
        </p:txBody>
      </p:sp>
      <p:sp>
        <p:nvSpPr>
          <p:cNvPr id="6" name="TextBox 5"/>
          <p:cNvSpPr txBox="1"/>
          <p:nvPr/>
        </p:nvSpPr>
        <p:spPr>
          <a:xfrm>
            <a:off x="5364088" y="3284984"/>
            <a:ext cx="360040" cy="523220"/>
          </a:xfrm>
          <a:prstGeom prst="rect">
            <a:avLst/>
          </a:prstGeom>
          <a:noFill/>
        </p:spPr>
        <p:txBody>
          <a:bodyPr wrap="square" rtlCol="0">
            <a:spAutoFit/>
          </a:bodyPr>
          <a:lstStyle/>
          <a:p>
            <a:r>
              <a:rPr lang="en-ZA" sz="2800" dirty="0" smtClean="0"/>
              <a:t>-</a:t>
            </a:r>
            <a:endParaRPr lang="en-ZA" sz="2800" dirty="0"/>
          </a:p>
        </p:txBody>
      </p:sp>
      <p:sp>
        <p:nvSpPr>
          <p:cNvPr id="7" name="TextBox 6"/>
          <p:cNvSpPr txBox="1"/>
          <p:nvPr/>
        </p:nvSpPr>
        <p:spPr>
          <a:xfrm>
            <a:off x="6588224" y="3284984"/>
            <a:ext cx="288032" cy="523220"/>
          </a:xfrm>
          <a:prstGeom prst="rect">
            <a:avLst/>
          </a:prstGeom>
          <a:noFill/>
        </p:spPr>
        <p:txBody>
          <a:bodyPr wrap="square" rtlCol="0">
            <a:spAutoFit/>
          </a:bodyPr>
          <a:lstStyle/>
          <a:p>
            <a:r>
              <a:rPr lang="en-ZA" sz="2800" dirty="0" smtClean="0"/>
              <a:t>-</a:t>
            </a:r>
            <a:endParaRPr lang="en-ZA" sz="2800" dirty="0"/>
          </a:p>
        </p:txBody>
      </p:sp>
      <p:sp>
        <p:nvSpPr>
          <p:cNvPr id="8" name="TextBox 7"/>
          <p:cNvSpPr txBox="1"/>
          <p:nvPr/>
        </p:nvSpPr>
        <p:spPr>
          <a:xfrm>
            <a:off x="3995936" y="4005064"/>
            <a:ext cx="288032" cy="523220"/>
          </a:xfrm>
          <a:prstGeom prst="rect">
            <a:avLst/>
          </a:prstGeom>
          <a:noFill/>
        </p:spPr>
        <p:txBody>
          <a:bodyPr wrap="square" rtlCol="0">
            <a:spAutoFit/>
          </a:bodyPr>
          <a:lstStyle/>
          <a:p>
            <a:r>
              <a:rPr lang="en-ZA" sz="2800" dirty="0" smtClean="0"/>
              <a:t>+</a:t>
            </a:r>
            <a:endParaRPr lang="en-ZA" sz="2800" dirty="0"/>
          </a:p>
        </p:txBody>
      </p:sp>
      <p:sp>
        <p:nvSpPr>
          <p:cNvPr id="9" name="TextBox 8"/>
          <p:cNvSpPr txBox="1"/>
          <p:nvPr/>
        </p:nvSpPr>
        <p:spPr>
          <a:xfrm>
            <a:off x="5328084" y="4005064"/>
            <a:ext cx="396044" cy="523220"/>
          </a:xfrm>
          <a:prstGeom prst="rect">
            <a:avLst/>
          </a:prstGeom>
          <a:noFill/>
        </p:spPr>
        <p:txBody>
          <a:bodyPr wrap="square" rtlCol="0">
            <a:spAutoFit/>
          </a:bodyPr>
          <a:lstStyle/>
          <a:p>
            <a:r>
              <a:rPr lang="en-ZA" sz="2800" dirty="0" smtClean="0"/>
              <a:t>+</a:t>
            </a:r>
            <a:endParaRPr lang="en-ZA" sz="2800" dirty="0"/>
          </a:p>
        </p:txBody>
      </p:sp>
      <p:sp>
        <p:nvSpPr>
          <p:cNvPr id="10" name="TextBox 9"/>
          <p:cNvSpPr txBox="1"/>
          <p:nvPr/>
        </p:nvSpPr>
        <p:spPr>
          <a:xfrm>
            <a:off x="6588224" y="4005064"/>
            <a:ext cx="288032" cy="523220"/>
          </a:xfrm>
          <a:prstGeom prst="rect">
            <a:avLst/>
          </a:prstGeom>
          <a:noFill/>
        </p:spPr>
        <p:txBody>
          <a:bodyPr wrap="square" rtlCol="0">
            <a:spAutoFit/>
          </a:bodyPr>
          <a:lstStyle/>
          <a:p>
            <a:r>
              <a:rPr lang="en-ZA" sz="2800" dirty="0" smtClean="0"/>
              <a:t>-</a:t>
            </a:r>
            <a:endParaRPr lang="en-ZA" sz="2800" dirty="0"/>
          </a:p>
        </p:txBody>
      </p:sp>
      <p:sp>
        <p:nvSpPr>
          <p:cNvPr id="11" name="TextBox 10"/>
          <p:cNvSpPr txBox="1"/>
          <p:nvPr/>
        </p:nvSpPr>
        <p:spPr>
          <a:xfrm>
            <a:off x="3995936" y="4725144"/>
            <a:ext cx="360040" cy="523220"/>
          </a:xfrm>
          <a:prstGeom prst="rect">
            <a:avLst/>
          </a:prstGeom>
          <a:noFill/>
        </p:spPr>
        <p:txBody>
          <a:bodyPr wrap="square" rtlCol="0">
            <a:spAutoFit/>
          </a:bodyPr>
          <a:lstStyle/>
          <a:p>
            <a:r>
              <a:rPr lang="en-ZA" sz="2800" dirty="0" smtClean="0"/>
              <a:t>+</a:t>
            </a:r>
            <a:endParaRPr lang="en-ZA" sz="2800" dirty="0"/>
          </a:p>
        </p:txBody>
      </p:sp>
      <p:sp>
        <p:nvSpPr>
          <p:cNvPr id="12" name="TextBox 11"/>
          <p:cNvSpPr txBox="1"/>
          <p:nvPr/>
        </p:nvSpPr>
        <p:spPr>
          <a:xfrm>
            <a:off x="5292080" y="4725144"/>
            <a:ext cx="396044" cy="523220"/>
          </a:xfrm>
          <a:prstGeom prst="rect">
            <a:avLst/>
          </a:prstGeom>
          <a:noFill/>
        </p:spPr>
        <p:txBody>
          <a:bodyPr wrap="square" rtlCol="0">
            <a:spAutoFit/>
          </a:bodyPr>
          <a:lstStyle/>
          <a:p>
            <a:r>
              <a:rPr lang="en-ZA" sz="2800" dirty="0" smtClean="0"/>
              <a:t>+</a:t>
            </a:r>
            <a:endParaRPr lang="en-ZA" sz="2800" dirty="0"/>
          </a:p>
        </p:txBody>
      </p:sp>
      <p:sp>
        <p:nvSpPr>
          <p:cNvPr id="13" name="TextBox 12"/>
          <p:cNvSpPr txBox="1"/>
          <p:nvPr/>
        </p:nvSpPr>
        <p:spPr>
          <a:xfrm>
            <a:off x="6588224" y="4725144"/>
            <a:ext cx="360040" cy="523220"/>
          </a:xfrm>
          <a:prstGeom prst="rect">
            <a:avLst/>
          </a:prstGeom>
          <a:noFill/>
        </p:spPr>
        <p:txBody>
          <a:bodyPr wrap="square" rtlCol="0">
            <a:spAutoFit/>
          </a:bodyPr>
          <a:lstStyle/>
          <a:p>
            <a:r>
              <a:rPr lang="en-ZA" sz="2800" dirty="0" smtClean="0"/>
              <a:t>+</a:t>
            </a:r>
            <a:endParaRPr lang="en-ZA" sz="2800" dirty="0"/>
          </a:p>
        </p:txBody>
      </p:sp>
      <p:sp>
        <p:nvSpPr>
          <p:cNvPr id="14" name="TextBox 13"/>
          <p:cNvSpPr txBox="1"/>
          <p:nvPr/>
        </p:nvSpPr>
        <p:spPr>
          <a:xfrm>
            <a:off x="3995936" y="5517232"/>
            <a:ext cx="360040" cy="523220"/>
          </a:xfrm>
          <a:prstGeom prst="rect">
            <a:avLst/>
          </a:prstGeom>
          <a:noFill/>
        </p:spPr>
        <p:txBody>
          <a:bodyPr wrap="square" rtlCol="0">
            <a:spAutoFit/>
          </a:bodyPr>
          <a:lstStyle/>
          <a:p>
            <a:r>
              <a:rPr lang="en-ZA" sz="2800" dirty="0" smtClean="0"/>
              <a:t>+</a:t>
            </a:r>
            <a:endParaRPr lang="en-ZA" sz="2800" dirty="0"/>
          </a:p>
        </p:txBody>
      </p:sp>
      <p:sp>
        <p:nvSpPr>
          <p:cNvPr id="15" name="TextBox 14"/>
          <p:cNvSpPr txBox="1"/>
          <p:nvPr/>
        </p:nvSpPr>
        <p:spPr>
          <a:xfrm>
            <a:off x="5346086" y="5517232"/>
            <a:ext cx="378042" cy="523220"/>
          </a:xfrm>
          <a:prstGeom prst="rect">
            <a:avLst/>
          </a:prstGeom>
          <a:noFill/>
        </p:spPr>
        <p:txBody>
          <a:bodyPr wrap="square" rtlCol="0">
            <a:spAutoFit/>
          </a:bodyPr>
          <a:lstStyle/>
          <a:p>
            <a:r>
              <a:rPr lang="en-ZA" sz="2800" dirty="0" smtClean="0"/>
              <a:t>-</a:t>
            </a:r>
            <a:endParaRPr lang="en-ZA" sz="2800" dirty="0"/>
          </a:p>
        </p:txBody>
      </p:sp>
      <p:sp>
        <p:nvSpPr>
          <p:cNvPr id="16" name="TextBox 15"/>
          <p:cNvSpPr txBox="1"/>
          <p:nvPr/>
        </p:nvSpPr>
        <p:spPr>
          <a:xfrm>
            <a:off x="6660232" y="5517232"/>
            <a:ext cx="360040" cy="523220"/>
          </a:xfrm>
          <a:prstGeom prst="rect">
            <a:avLst/>
          </a:prstGeom>
          <a:noFill/>
        </p:spPr>
        <p:txBody>
          <a:bodyPr wrap="square" rtlCol="0">
            <a:spAutoFit/>
          </a:bodyPr>
          <a:lstStyle/>
          <a:p>
            <a:r>
              <a:rPr lang="en-ZA" sz="2800" dirty="0" smtClean="0"/>
              <a:t>-</a:t>
            </a:r>
            <a:endParaRPr lang="en-ZA" sz="2800" dirty="0"/>
          </a:p>
        </p:txBody>
      </p:sp>
      <p:sp>
        <p:nvSpPr>
          <p:cNvPr id="17" name="TextBox 16"/>
          <p:cNvSpPr txBox="1"/>
          <p:nvPr/>
        </p:nvSpPr>
        <p:spPr>
          <a:xfrm>
            <a:off x="3995936" y="6237312"/>
            <a:ext cx="504056" cy="523220"/>
          </a:xfrm>
          <a:prstGeom prst="rect">
            <a:avLst/>
          </a:prstGeom>
          <a:noFill/>
        </p:spPr>
        <p:txBody>
          <a:bodyPr wrap="square" rtlCol="0">
            <a:spAutoFit/>
          </a:bodyPr>
          <a:lstStyle/>
          <a:p>
            <a:r>
              <a:rPr lang="en-ZA" sz="2800" dirty="0" smtClean="0"/>
              <a:t>+</a:t>
            </a:r>
            <a:endParaRPr lang="en-ZA" sz="2800" dirty="0"/>
          </a:p>
        </p:txBody>
      </p:sp>
      <p:sp>
        <p:nvSpPr>
          <p:cNvPr id="18" name="TextBox 17"/>
          <p:cNvSpPr txBox="1"/>
          <p:nvPr/>
        </p:nvSpPr>
        <p:spPr>
          <a:xfrm>
            <a:off x="5346086" y="6237312"/>
            <a:ext cx="378042" cy="523220"/>
          </a:xfrm>
          <a:prstGeom prst="rect">
            <a:avLst/>
          </a:prstGeom>
          <a:noFill/>
        </p:spPr>
        <p:txBody>
          <a:bodyPr wrap="square" rtlCol="0">
            <a:spAutoFit/>
          </a:bodyPr>
          <a:lstStyle/>
          <a:p>
            <a:r>
              <a:rPr lang="en-ZA" sz="2800" dirty="0" smtClean="0"/>
              <a:t>+</a:t>
            </a:r>
            <a:endParaRPr lang="en-ZA" sz="2800" dirty="0"/>
          </a:p>
        </p:txBody>
      </p:sp>
      <p:sp>
        <p:nvSpPr>
          <p:cNvPr id="19" name="TextBox 18"/>
          <p:cNvSpPr txBox="1"/>
          <p:nvPr/>
        </p:nvSpPr>
        <p:spPr>
          <a:xfrm>
            <a:off x="6660232" y="6237312"/>
            <a:ext cx="432048" cy="523220"/>
          </a:xfrm>
          <a:prstGeom prst="rect">
            <a:avLst/>
          </a:prstGeom>
          <a:noFill/>
        </p:spPr>
        <p:txBody>
          <a:bodyPr wrap="square" rtlCol="0">
            <a:spAutoFit/>
          </a:bodyPr>
          <a:lstStyle/>
          <a:p>
            <a:r>
              <a:rPr lang="en-ZA" sz="2800" dirty="0"/>
              <a:t>-</a:t>
            </a:r>
          </a:p>
        </p:txBody>
      </p:sp>
    </p:spTree>
    <p:extLst>
      <p:ext uri="{BB962C8B-B14F-4D97-AF65-F5344CB8AC3E}">
        <p14:creationId xmlns:p14="http://schemas.microsoft.com/office/powerpoint/2010/main" val="4823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Utterance</a:t>
            </a:r>
            <a:endParaRPr lang="en-ZA" dirty="0"/>
          </a:p>
        </p:txBody>
      </p:sp>
      <p:sp>
        <p:nvSpPr>
          <p:cNvPr id="3" name="Content Placeholder 2"/>
          <p:cNvSpPr>
            <a:spLocks noGrp="1"/>
          </p:cNvSpPr>
          <p:nvPr>
            <p:ph idx="1"/>
          </p:nvPr>
        </p:nvSpPr>
        <p:spPr/>
        <p:txBody>
          <a:bodyPr>
            <a:normAutofit fontScale="85000" lnSpcReduction="20000"/>
          </a:bodyPr>
          <a:lstStyle/>
          <a:p>
            <a:r>
              <a:rPr lang="en-ZA" b="1" dirty="0" smtClean="0"/>
              <a:t>Definition continues</a:t>
            </a:r>
            <a:r>
              <a:rPr lang="en-ZA" dirty="0" smtClean="0"/>
              <a:t>: </a:t>
            </a:r>
            <a:r>
              <a:rPr lang="en-US" dirty="0"/>
              <a:t>An utterance may be grammatically perfect and complete or it may not. </a:t>
            </a:r>
            <a:endParaRPr lang="en-US" dirty="0" smtClean="0"/>
          </a:p>
          <a:p>
            <a:r>
              <a:rPr lang="en-US" dirty="0" smtClean="0"/>
              <a:t>It </a:t>
            </a:r>
            <a:r>
              <a:rPr lang="en-US" dirty="0"/>
              <a:t>may be said loudly or in a </a:t>
            </a:r>
            <a:r>
              <a:rPr lang="en-US" dirty="0" smtClean="0"/>
              <a:t>quiet </a:t>
            </a:r>
            <a:r>
              <a:rPr lang="en-US" dirty="0"/>
              <a:t>voice. </a:t>
            </a:r>
            <a:endParaRPr lang="en-US" dirty="0" smtClean="0"/>
          </a:p>
          <a:p>
            <a:r>
              <a:rPr lang="en-US" dirty="0" smtClean="0"/>
              <a:t>It </a:t>
            </a:r>
            <a:r>
              <a:rPr lang="en-US" dirty="0"/>
              <a:t>may be said fast or slowly, with a regional accent, in dialect or in any language. </a:t>
            </a:r>
            <a:endParaRPr lang="en-US" dirty="0" smtClean="0"/>
          </a:p>
          <a:p>
            <a:r>
              <a:rPr lang="en-US" dirty="0" smtClean="0"/>
              <a:t>It </a:t>
            </a:r>
            <a:r>
              <a:rPr lang="en-US" dirty="0"/>
              <a:t>is governed by the rules of phonology and prosodic features</a:t>
            </a:r>
            <a:r>
              <a:rPr lang="en-US" dirty="0" smtClean="0"/>
              <a:t>.</a:t>
            </a:r>
          </a:p>
          <a:p>
            <a:r>
              <a:rPr lang="en-US" dirty="0" smtClean="0"/>
              <a:t>It </a:t>
            </a:r>
            <a:r>
              <a:rPr lang="en-US" dirty="0"/>
              <a:t>may be in the form of a statement, request or question. (very often only the intonation indicates which it is). </a:t>
            </a:r>
            <a:endParaRPr lang="en-US" dirty="0" smtClean="0"/>
          </a:p>
          <a:p>
            <a:r>
              <a:rPr lang="en-US" b="1" dirty="0" smtClean="0"/>
              <a:t>It </a:t>
            </a:r>
            <a:r>
              <a:rPr lang="en-US" b="1" dirty="0"/>
              <a:t>is always a physical event</a:t>
            </a:r>
            <a:r>
              <a:rPr lang="en-US" dirty="0" smtClean="0"/>
              <a:t>.  That is,</a:t>
            </a:r>
            <a:r>
              <a:rPr lang="en-US" b="1" dirty="0" smtClean="0"/>
              <a:t> it is spoken</a:t>
            </a:r>
            <a:endParaRPr lang="en-ZA" b="1" dirty="0"/>
          </a:p>
        </p:txBody>
      </p:sp>
    </p:spTree>
    <p:extLst>
      <p:ext uri="{BB962C8B-B14F-4D97-AF65-F5344CB8AC3E}">
        <p14:creationId xmlns:p14="http://schemas.microsoft.com/office/powerpoint/2010/main" val="345863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Utterance </a:t>
            </a:r>
            <a:endParaRPr lang="en-ZA" dirty="0"/>
          </a:p>
        </p:txBody>
      </p:sp>
      <p:sp>
        <p:nvSpPr>
          <p:cNvPr id="3" name="Content Placeholder 2"/>
          <p:cNvSpPr>
            <a:spLocks noGrp="1"/>
          </p:cNvSpPr>
          <p:nvPr>
            <p:ph idx="1"/>
          </p:nvPr>
        </p:nvSpPr>
        <p:spPr/>
        <p:txBody>
          <a:bodyPr/>
          <a:lstStyle/>
          <a:p>
            <a:r>
              <a:rPr lang="en-ZA" dirty="0" smtClean="0"/>
              <a:t>Which of the following would be considered as utterances?</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721764413"/>
              </p:ext>
            </p:extLst>
          </p:nvPr>
        </p:nvGraphicFramePr>
        <p:xfrm>
          <a:off x="467544" y="2636912"/>
          <a:ext cx="7152456" cy="4053840"/>
        </p:xfrm>
        <a:graphic>
          <a:graphicData uri="http://schemas.openxmlformats.org/drawingml/2006/table">
            <a:tbl>
              <a:tblPr firstRow="1" bandRow="1">
                <a:tableStyleId>{5C22544A-7EE6-4342-B048-85BDC9FD1C3A}</a:tableStyleId>
              </a:tblPr>
              <a:tblGrid>
                <a:gridCol w="5951395"/>
                <a:gridCol w="1201061"/>
              </a:tblGrid>
              <a:tr h="370840">
                <a:tc>
                  <a:txBody>
                    <a:bodyPr/>
                    <a:lstStyle/>
                    <a:p>
                      <a:pPr marL="342900" indent="-342900">
                        <a:buAutoNum type="arabicParenBoth"/>
                      </a:pPr>
                      <a:r>
                        <a:rPr lang="en-ZA" sz="2000" b="0" i="0" u="none" strike="noStrike" kern="1200" baseline="0" dirty="0" smtClean="0">
                          <a:solidFill>
                            <a:schemeClr val="lt1"/>
                          </a:solidFill>
                          <a:latin typeface="+mn-lt"/>
                          <a:ea typeface="+mn-ea"/>
                          <a:cs typeface="+mn-cs"/>
                        </a:rPr>
                        <a:t>‘Good day’ </a:t>
                      </a:r>
                    </a:p>
                    <a:p>
                      <a:pPr marL="342900" indent="-342900">
                        <a:buAutoNum type="arabicParenBoth"/>
                      </a:pPr>
                      <a:r>
                        <a:rPr lang="en-ZA" sz="2000" b="0" i="0" u="none" strike="noStrike" kern="1200" baseline="0" dirty="0" smtClean="0">
                          <a:solidFill>
                            <a:schemeClr val="lt1"/>
                          </a:solidFill>
                          <a:latin typeface="+mn-lt"/>
                          <a:ea typeface="+mn-ea"/>
                          <a:cs typeface="+mn-cs"/>
                        </a:rPr>
                        <a:t>‘Very much’ </a:t>
                      </a:r>
                    </a:p>
                    <a:p>
                      <a:pPr marL="342900" indent="-342900">
                        <a:buAutoNum type="arabicParenBoth"/>
                      </a:pPr>
                      <a:r>
                        <a:rPr lang="en-ZA" sz="2000" b="0" i="0" u="none" strike="noStrike" kern="1200" baseline="0" dirty="0" smtClean="0">
                          <a:solidFill>
                            <a:schemeClr val="lt1"/>
                          </a:solidFill>
                          <a:latin typeface="+mn-lt"/>
                          <a:ea typeface="+mn-ea"/>
                          <a:cs typeface="+mn-cs"/>
                        </a:rPr>
                        <a:t>‘Utterances may consist of a single word, a single phrase</a:t>
                      </a:r>
                    </a:p>
                    <a:p>
                      <a:r>
                        <a:rPr lang="en-ZA" sz="2000" b="0" i="0" u="none" strike="noStrike" kern="1200" baseline="0" dirty="0" smtClean="0">
                          <a:solidFill>
                            <a:schemeClr val="lt1"/>
                          </a:solidFill>
                          <a:latin typeface="+mn-lt"/>
                          <a:ea typeface="+mn-ea"/>
                          <a:cs typeface="+mn-cs"/>
                        </a:rPr>
                        <a:t>or a single sentence. They may also consist of a sequence</a:t>
                      </a:r>
                    </a:p>
                    <a:p>
                      <a:r>
                        <a:rPr lang="en-ZA" sz="2000" b="0" i="0" u="none" strike="noStrike" kern="1200" baseline="0" dirty="0" smtClean="0">
                          <a:solidFill>
                            <a:schemeClr val="lt1"/>
                          </a:solidFill>
                          <a:latin typeface="+mn-lt"/>
                          <a:ea typeface="+mn-ea"/>
                          <a:cs typeface="+mn-cs"/>
                        </a:rPr>
                        <a:t>of sentences. It is not unusual to find utterances that</a:t>
                      </a:r>
                    </a:p>
                    <a:p>
                      <a:r>
                        <a:rPr lang="en-ZA" sz="2000" b="0" i="0" u="none" strike="noStrike" kern="1200" baseline="0" dirty="0" smtClean="0">
                          <a:solidFill>
                            <a:schemeClr val="lt1"/>
                          </a:solidFill>
                          <a:latin typeface="+mn-lt"/>
                          <a:ea typeface="+mn-ea"/>
                          <a:cs typeface="+mn-cs"/>
                        </a:rPr>
                        <a:t>consist of one or more grammatically incomplete</a:t>
                      </a:r>
                    </a:p>
                    <a:p>
                      <a:r>
                        <a:rPr lang="en-ZA" sz="2000" b="0" i="0" u="none" strike="noStrike" kern="1200" baseline="0" dirty="0" smtClean="0">
                          <a:solidFill>
                            <a:schemeClr val="lt1"/>
                          </a:solidFill>
                          <a:latin typeface="+mn-lt"/>
                          <a:ea typeface="+mn-ea"/>
                          <a:cs typeface="+mn-cs"/>
                        </a:rPr>
                        <a:t>sentence-fragments. In short, there is no simple relation of</a:t>
                      </a:r>
                    </a:p>
                    <a:p>
                      <a:r>
                        <a:rPr lang="en-ZA" sz="2000" b="0" i="0" u="none" strike="noStrike" kern="1200" baseline="0" dirty="0" smtClean="0">
                          <a:solidFill>
                            <a:schemeClr val="lt1"/>
                          </a:solidFill>
                          <a:latin typeface="+mn-lt"/>
                          <a:ea typeface="+mn-ea"/>
                          <a:cs typeface="+mn-cs"/>
                        </a:rPr>
                        <a:t>correspondence between utterances and sentences’ </a:t>
                      </a:r>
                    </a:p>
                    <a:p>
                      <a:r>
                        <a:rPr lang="en-ZA" sz="2000" b="0" i="0" u="none" strike="noStrike" kern="1200" baseline="0" dirty="0" smtClean="0">
                          <a:solidFill>
                            <a:schemeClr val="lt1"/>
                          </a:solidFill>
                          <a:latin typeface="+mn-lt"/>
                          <a:ea typeface="+mn-ea"/>
                          <a:cs typeface="+mn-cs"/>
                        </a:rPr>
                        <a:t>(4) ‘</a:t>
                      </a:r>
                      <a:r>
                        <a:rPr lang="en-ZA" sz="2000" b="0" i="0" u="none" strike="noStrike" kern="1200" baseline="0" dirty="0" err="1" smtClean="0">
                          <a:solidFill>
                            <a:schemeClr val="lt1"/>
                          </a:solidFill>
                          <a:latin typeface="+mn-lt"/>
                          <a:ea typeface="+mn-ea"/>
                          <a:cs typeface="+mn-cs"/>
                        </a:rPr>
                        <a:t>Pxgotmgt</a:t>
                      </a:r>
                      <a:r>
                        <a:rPr lang="en-ZA" sz="2000" b="0" i="0" u="none" strike="noStrike" kern="1200" baseline="0" dirty="0" smtClean="0">
                          <a:solidFill>
                            <a:schemeClr val="lt1"/>
                          </a:solidFill>
                          <a:latin typeface="+mn-lt"/>
                          <a:ea typeface="+mn-ea"/>
                          <a:cs typeface="+mn-cs"/>
                        </a:rPr>
                        <a:t>’ </a:t>
                      </a:r>
                    </a:p>
                    <a:p>
                      <a:r>
                        <a:rPr lang="en-ZA" sz="2000" b="0" i="0" u="none" strike="noStrike" kern="1200" baseline="0" dirty="0" smtClean="0">
                          <a:solidFill>
                            <a:schemeClr val="lt1"/>
                          </a:solidFill>
                          <a:latin typeface="+mn-lt"/>
                          <a:ea typeface="+mn-ea"/>
                          <a:cs typeface="+mn-cs"/>
                        </a:rPr>
                        <a:t>(5) ‘</a:t>
                      </a:r>
                      <a:r>
                        <a:rPr lang="en-ZA" sz="2000" b="0" i="0" u="none" strike="noStrike" kern="1200" baseline="0" dirty="0" err="1" smtClean="0">
                          <a:solidFill>
                            <a:schemeClr val="lt1"/>
                          </a:solidFill>
                          <a:latin typeface="+mn-lt"/>
                          <a:ea typeface="+mn-ea"/>
                          <a:cs typeface="+mn-cs"/>
                        </a:rPr>
                        <a:t>Schplotzenpflaaaaaaargh</a:t>
                      </a:r>
                      <a:r>
                        <a:rPr lang="en-ZA" sz="2000" b="0" i="0" u="none" strike="noStrike" kern="1200" baseline="0" dirty="0" smtClean="0">
                          <a:solidFill>
                            <a:schemeClr val="lt1"/>
                          </a:solidFill>
                          <a:latin typeface="+mn-lt"/>
                          <a:ea typeface="+mn-ea"/>
                          <a:cs typeface="+mn-cs"/>
                        </a:rPr>
                        <a:t>!’</a:t>
                      </a:r>
                      <a:endParaRPr lang="en-ZA"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20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r>
                        <a:rPr lang="en-ZA" sz="2000" b="0" i="1" u="none" strike="noStrike" kern="1200" baseline="0" dirty="0" smtClean="0">
                          <a:solidFill>
                            <a:schemeClr val="lt1"/>
                          </a:solidFill>
                          <a:latin typeface="+mn-lt"/>
                          <a:ea typeface="+mn-ea"/>
                          <a:cs typeface="+mn-cs"/>
                        </a:rPr>
                        <a:t>Yes / No</a:t>
                      </a:r>
                      <a:endParaRPr lang="en-ZA" sz="2000" dirty="0"/>
                    </a:p>
                  </a:txBody>
                  <a:tcPr/>
                </a:tc>
              </a:tr>
            </a:tbl>
          </a:graphicData>
        </a:graphic>
      </p:graphicFrame>
      <p:cxnSp>
        <p:nvCxnSpPr>
          <p:cNvPr id="6" name="Straight Connector 5"/>
          <p:cNvCxnSpPr/>
          <p:nvPr/>
        </p:nvCxnSpPr>
        <p:spPr>
          <a:xfrm>
            <a:off x="7020272" y="6597352"/>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20272" y="6309320"/>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516216" y="6021288"/>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516216" y="3284984"/>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516216" y="2924944"/>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98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arn(inVertic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inVertic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barn(inVertic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inVertical)">
                                      <p:cBhvr>
                                        <p:cTn id="4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Sentence </a:t>
            </a:r>
            <a:endParaRPr lang="en-ZA" dirty="0"/>
          </a:p>
        </p:txBody>
      </p:sp>
      <p:sp>
        <p:nvSpPr>
          <p:cNvPr id="3" name="Content Placeholder 2"/>
          <p:cNvSpPr>
            <a:spLocks noGrp="1"/>
          </p:cNvSpPr>
          <p:nvPr>
            <p:ph idx="1"/>
          </p:nvPr>
        </p:nvSpPr>
        <p:spPr/>
        <p:txBody>
          <a:bodyPr>
            <a:normAutofit lnSpcReduction="10000"/>
          </a:bodyPr>
          <a:lstStyle/>
          <a:p>
            <a:r>
              <a:rPr lang="en-ZA" b="1" dirty="0" smtClean="0"/>
              <a:t>Definition</a:t>
            </a:r>
            <a:r>
              <a:rPr lang="en-ZA" dirty="0" smtClean="0"/>
              <a:t>: </a:t>
            </a:r>
            <a:r>
              <a:rPr lang="en-US" dirty="0" smtClean="0"/>
              <a:t>A sentence </a:t>
            </a:r>
            <a:r>
              <a:rPr lang="en-US" dirty="0"/>
              <a:t>is a string of words put together by the grammatical rules of </a:t>
            </a:r>
            <a:r>
              <a:rPr lang="en-US" dirty="0" smtClean="0"/>
              <a:t>a given </a:t>
            </a:r>
            <a:r>
              <a:rPr lang="en-US" dirty="0"/>
              <a:t>language</a:t>
            </a:r>
            <a:r>
              <a:rPr lang="en-US" dirty="0" smtClean="0"/>
              <a:t>.</a:t>
            </a:r>
          </a:p>
          <a:p>
            <a:r>
              <a:rPr lang="en-US" dirty="0" smtClean="0"/>
              <a:t>It is neither a physical event nor a physical object.</a:t>
            </a:r>
          </a:p>
          <a:p>
            <a:r>
              <a:rPr lang="en-ZA" dirty="0"/>
              <a:t>A sentence can be thought of as the IDEAL string of words </a:t>
            </a:r>
            <a:r>
              <a:rPr lang="en-ZA" dirty="0" smtClean="0"/>
              <a:t>behind various </a:t>
            </a:r>
            <a:r>
              <a:rPr lang="en-ZA" dirty="0"/>
              <a:t>realizations in utterances and inscriptions</a:t>
            </a:r>
            <a:r>
              <a:rPr lang="en-ZA" dirty="0" smtClean="0"/>
              <a:t>.</a:t>
            </a:r>
          </a:p>
          <a:p>
            <a:r>
              <a:rPr lang="en-ZA" dirty="0" smtClean="0"/>
              <a:t>It need not be spoken.</a:t>
            </a:r>
            <a:endParaRPr lang="en-ZA" dirty="0"/>
          </a:p>
        </p:txBody>
      </p:sp>
    </p:spTree>
    <p:extLst>
      <p:ext uri="{BB962C8B-B14F-4D97-AF65-F5344CB8AC3E}">
        <p14:creationId xmlns:p14="http://schemas.microsoft.com/office/powerpoint/2010/main" val="2767436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Sentence</a:t>
            </a:r>
            <a:endParaRPr lang="en-ZA" dirty="0"/>
          </a:p>
        </p:txBody>
      </p:sp>
      <p:sp>
        <p:nvSpPr>
          <p:cNvPr id="3" name="Content Placeholder 2"/>
          <p:cNvSpPr>
            <a:spLocks noGrp="1"/>
          </p:cNvSpPr>
          <p:nvPr>
            <p:ph idx="1"/>
          </p:nvPr>
        </p:nvSpPr>
        <p:spPr/>
        <p:txBody>
          <a:bodyPr/>
          <a:lstStyle/>
          <a:p>
            <a:r>
              <a:rPr lang="en-ZA" dirty="0" smtClean="0"/>
              <a:t>State whether the following statements are true about sentences:</a:t>
            </a:r>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val="1194860543"/>
              </p:ext>
            </p:extLst>
          </p:nvPr>
        </p:nvGraphicFramePr>
        <p:xfrm>
          <a:off x="251520" y="2848312"/>
          <a:ext cx="8496944" cy="3749040"/>
        </p:xfrm>
        <a:graphic>
          <a:graphicData uri="http://schemas.openxmlformats.org/drawingml/2006/table">
            <a:tbl>
              <a:tblPr firstRow="1" bandRow="1">
                <a:tableStyleId>{5C22544A-7EE6-4342-B048-85BDC9FD1C3A}</a:tableStyleId>
              </a:tblPr>
              <a:tblGrid>
                <a:gridCol w="7058797"/>
                <a:gridCol w="1438147"/>
              </a:tblGrid>
              <a:tr h="370840">
                <a:tc>
                  <a:txBody>
                    <a:bodyPr/>
                    <a:lstStyle/>
                    <a:p>
                      <a:r>
                        <a:rPr lang="en-ZA" sz="2400" b="0" i="0" u="none" strike="noStrike" kern="1200" baseline="0" dirty="0" smtClean="0">
                          <a:solidFill>
                            <a:schemeClr val="lt1"/>
                          </a:solidFill>
                          <a:latin typeface="+mn-lt"/>
                          <a:ea typeface="+mn-ea"/>
                          <a:cs typeface="+mn-cs"/>
                        </a:rPr>
                        <a:t>(1) Do all (authentic) performances of </a:t>
                      </a:r>
                      <a:r>
                        <a:rPr lang="en-ZA" sz="2400" b="0" i="1" u="none" strike="noStrike" kern="1200" baseline="0" dirty="0" smtClean="0">
                          <a:solidFill>
                            <a:schemeClr val="lt1"/>
                          </a:solidFill>
                          <a:latin typeface="+mn-lt"/>
                          <a:ea typeface="+mn-ea"/>
                          <a:cs typeface="+mn-cs"/>
                        </a:rPr>
                        <a:t>Macbeth </a:t>
                      </a:r>
                      <a:r>
                        <a:rPr lang="en-ZA" sz="2400" b="0" i="0" u="none" strike="noStrike" kern="1200" baseline="0" dirty="0" smtClean="0">
                          <a:solidFill>
                            <a:schemeClr val="lt1"/>
                          </a:solidFill>
                          <a:latin typeface="+mn-lt"/>
                          <a:ea typeface="+mn-ea"/>
                          <a:cs typeface="+mn-cs"/>
                        </a:rPr>
                        <a:t>begin by using the same sentence? </a:t>
                      </a:r>
                      <a:endParaRPr lang="en-ZA" sz="2400" b="0" i="1" u="none" strike="noStrike" kern="1200" baseline="0" dirty="0" smtClean="0">
                        <a:solidFill>
                          <a:schemeClr val="lt1"/>
                        </a:solidFill>
                        <a:latin typeface="+mn-lt"/>
                        <a:ea typeface="+mn-ea"/>
                        <a:cs typeface="+mn-cs"/>
                      </a:endParaRPr>
                    </a:p>
                    <a:p>
                      <a:r>
                        <a:rPr lang="en-ZA" sz="2400" b="0" i="0" u="none" strike="noStrike" kern="1200" baseline="0" dirty="0" smtClean="0">
                          <a:solidFill>
                            <a:schemeClr val="lt1"/>
                          </a:solidFill>
                          <a:latin typeface="+mn-lt"/>
                          <a:ea typeface="+mn-ea"/>
                          <a:cs typeface="+mn-cs"/>
                        </a:rPr>
                        <a:t>(2) Do all (authentic) performances of </a:t>
                      </a:r>
                      <a:r>
                        <a:rPr lang="en-ZA" sz="2400" b="0" i="1" u="none" strike="noStrike" kern="1200" baseline="0" dirty="0" smtClean="0">
                          <a:solidFill>
                            <a:schemeClr val="lt1"/>
                          </a:solidFill>
                          <a:latin typeface="+mn-lt"/>
                          <a:ea typeface="+mn-ea"/>
                          <a:cs typeface="+mn-cs"/>
                        </a:rPr>
                        <a:t>Macbeth </a:t>
                      </a:r>
                      <a:r>
                        <a:rPr lang="en-ZA" sz="2400" b="0" i="0" u="none" strike="noStrike" kern="1200" baseline="0" dirty="0" smtClean="0">
                          <a:solidFill>
                            <a:schemeClr val="lt1"/>
                          </a:solidFill>
                          <a:latin typeface="+mn-lt"/>
                          <a:ea typeface="+mn-ea"/>
                          <a:cs typeface="+mn-cs"/>
                        </a:rPr>
                        <a:t>begin with the same utterance? </a:t>
                      </a:r>
                      <a:endParaRPr lang="en-ZA" sz="2400" b="0" i="1" u="none" strike="noStrike" kern="1200" baseline="0" dirty="0" smtClean="0">
                        <a:solidFill>
                          <a:schemeClr val="lt1"/>
                        </a:solidFill>
                        <a:latin typeface="+mn-lt"/>
                        <a:ea typeface="+mn-ea"/>
                        <a:cs typeface="+mn-cs"/>
                      </a:endParaRPr>
                    </a:p>
                    <a:p>
                      <a:r>
                        <a:rPr lang="en-ZA" sz="2400" b="0" i="0" u="none" strike="noStrike" kern="1200" baseline="0" dirty="0" smtClean="0">
                          <a:solidFill>
                            <a:schemeClr val="lt1"/>
                          </a:solidFill>
                          <a:latin typeface="+mn-lt"/>
                          <a:ea typeface="+mn-ea"/>
                          <a:cs typeface="+mn-cs"/>
                        </a:rPr>
                        <a:t>(3) Does it make sense to talk of the time and place of a sentence? </a:t>
                      </a:r>
                    </a:p>
                    <a:p>
                      <a:r>
                        <a:rPr lang="en-ZA" sz="2400" b="0" i="0" u="none" strike="noStrike" kern="1200" baseline="0" dirty="0" smtClean="0">
                          <a:solidFill>
                            <a:schemeClr val="lt1"/>
                          </a:solidFill>
                          <a:latin typeface="+mn-lt"/>
                          <a:ea typeface="+mn-ea"/>
                          <a:cs typeface="+mn-cs"/>
                        </a:rPr>
                        <a:t>(4) Does it make sense to talk of the time and place of an utterance? </a:t>
                      </a:r>
                    </a:p>
                    <a:p>
                      <a:r>
                        <a:rPr lang="en-ZA" sz="2400" b="0" i="0" u="none" strike="noStrike" kern="1200" baseline="0" dirty="0" smtClean="0">
                          <a:solidFill>
                            <a:schemeClr val="lt1"/>
                          </a:solidFill>
                          <a:latin typeface="+mn-lt"/>
                          <a:ea typeface="+mn-ea"/>
                          <a:cs typeface="+mn-cs"/>
                        </a:rPr>
                        <a:t>(5) Can one talk of a loud sentence? </a:t>
                      </a:r>
                      <a:endParaRPr lang="en-ZA" sz="2400" b="0" i="1" u="none" strike="noStrike" kern="1200" baseline="0" dirty="0" smtClean="0">
                        <a:solidFill>
                          <a:schemeClr val="lt1"/>
                        </a:solidFill>
                        <a:latin typeface="+mn-lt"/>
                        <a:ea typeface="+mn-ea"/>
                        <a:cs typeface="+mn-cs"/>
                      </a:endParaRPr>
                    </a:p>
                    <a:p>
                      <a:r>
                        <a:rPr lang="en-ZA" sz="2400" b="0" i="0" u="none" strike="noStrike" kern="1200" baseline="0" dirty="0" smtClean="0">
                          <a:solidFill>
                            <a:schemeClr val="lt1"/>
                          </a:solidFill>
                          <a:latin typeface="+mn-lt"/>
                          <a:ea typeface="+mn-ea"/>
                          <a:cs typeface="+mn-cs"/>
                        </a:rPr>
                        <a:t>(6) Can one talk of a slow utterance? </a:t>
                      </a:r>
                      <a:endParaRPr lang="en-ZA"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24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400" b="0" i="1" u="none" strike="noStrike" kern="1200" baseline="0" dirty="0" smtClean="0">
                          <a:solidFill>
                            <a:schemeClr val="lt1"/>
                          </a:solidFill>
                          <a:latin typeface="+mn-lt"/>
                          <a:ea typeface="+mn-ea"/>
                          <a:cs typeface="+mn-cs"/>
                        </a:rPr>
                        <a:t>Yes / No</a:t>
                      </a:r>
                    </a:p>
                    <a:p>
                      <a:endParaRPr lang="en-ZA" sz="2400" b="0" i="1" u="none" strike="noStrike" kern="1200" baseline="0" dirty="0" smtClean="0">
                        <a:solidFill>
                          <a:schemeClr val="lt1"/>
                        </a:solidFill>
                        <a:latin typeface="+mn-lt"/>
                        <a:ea typeface="+mn-ea"/>
                        <a:cs typeface="+mn-cs"/>
                      </a:endParaRPr>
                    </a:p>
                    <a:p>
                      <a:r>
                        <a:rPr lang="en-ZA" sz="2400" b="0" i="1" u="none" strike="noStrike" kern="1200" baseline="0" dirty="0" smtClean="0">
                          <a:solidFill>
                            <a:schemeClr val="lt1"/>
                          </a:solidFill>
                          <a:latin typeface="+mn-lt"/>
                          <a:ea typeface="+mn-ea"/>
                          <a:cs typeface="+mn-cs"/>
                        </a:rPr>
                        <a:t>Yes / No</a:t>
                      </a:r>
                    </a:p>
                    <a:p>
                      <a:endParaRPr lang="en-ZA" sz="2400" b="0" i="1" u="none" strike="noStrike" kern="1200" baseline="0" dirty="0" smtClean="0">
                        <a:solidFill>
                          <a:schemeClr val="lt1"/>
                        </a:solidFill>
                        <a:latin typeface="+mn-lt"/>
                        <a:ea typeface="+mn-ea"/>
                        <a:cs typeface="+mn-cs"/>
                      </a:endParaRPr>
                    </a:p>
                    <a:p>
                      <a:r>
                        <a:rPr lang="en-ZA" sz="24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endParaRPr lang="en-ZA" sz="2400" b="0" i="1" u="none" strike="noStrike" kern="1200" baseline="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2400" b="0" i="1" u="none" strike="noStrike" kern="1200" baseline="0" dirty="0" smtClean="0">
                          <a:solidFill>
                            <a:schemeClr val="lt1"/>
                          </a:solidFill>
                          <a:latin typeface="+mn-lt"/>
                          <a:ea typeface="+mn-ea"/>
                          <a:cs typeface="+mn-cs"/>
                        </a:rPr>
                        <a:t>Yes / No</a:t>
                      </a:r>
                    </a:p>
                    <a:p>
                      <a:pPr marL="0" marR="0" indent="0" algn="l" defTabSz="914400" rtl="0" eaLnBrk="1" fontAlgn="auto" latinLnBrk="0" hangingPunct="1">
                        <a:lnSpc>
                          <a:spcPct val="100000"/>
                        </a:lnSpc>
                        <a:spcBef>
                          <a:spcPts val="0"/>
                        </a:spcBef>
                        <a:spcAft>
                          <a:spcPts val="0"/>
                        </a:spcAft>
                        <a:buClrTx/>
                        <a:buSzTx/>
                        <a:buFontTx/>
                        <a:buNone/>
                        <a:tabLst/>
                        <a:defRPr/>
                      </a:pPr>
                      <a:r>
                        <a:rPr lang="en-ZA" sz="2400" b="0" i="1" u="none" strike="noStrike" kern="1200" baseline="0" dirty="0" smtClean="0">
                          <a:solidFill>
                            <a:schemeClr val="lt1"/>
                          </a:solidFill>
                          <a:latin typeface="+mn-lt"/>
                          <a:ea typeface="+mn-ea"/>
                          <a:cs typeface="+mn-cs"/>
                        </a:rPr>
                        <a:t>Yes / No</a:t>
                      </a:r>
                    </a:p>
                    <a:p>
                      <a:r>
                        <a:rPr lang="en-ZA" sz="2400" b="0" i="1" u="none" strike="noStrike" kern="1200" baseline="0" dirty="0" smtClean="0">
                          <a:solidFill>
                            <a:schemeClr val="lt1"/>
                          </a:solidFill>
                          <a:latin typeface="+mn-lt"/>
                          <a:ea typeface="+mn-ea"/>
                          <a:cs typeface="+mn-cs"/>
                        </a:rPr>
                        <a:t>Yes / No</a:t>
                      </a:r>
                      <a:endParaRPr lang="en-ZA" sz="2400" dirty="0"/>
                    </a:p>
                  </a:txBody>
                  <a:tcPr/>
                </a:tc>
              </a:tr>
            </a:tbl>
          </a:graphicData>
        </a:graphic>
      </p:graphicFrame>
      <p:cxnSp>
        <p:nvCxnSpPr>
          <p:cNvPr id="7" name="Straight Connector 6"/>
          <p:cNvCxnSpPr/>
          <p:nvPr/>
        </p:nvCxnSpPr>
        <p:spPr>
          <a:xfrm>
            <a:off x="7452320" y="3573016"/>
            <a:ext cx="43204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028384" y="4293096"/>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028384" y="5013176"/>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52320" y="5733256"/>
            <a:ext cx="288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028384" y="6093296"/>
            <a:ext cx="36004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452320" y="6453336"/>
            <a:ext cx="28803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30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circle(in)">
                                      <p:cBhvr>
                                        <p:cTn id="4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Sentence &amp; Utterance</a:t>
            </a:r>
            <a:endParaRPr lang="en-ZA" dirty="0"/>
          </a:p>
        </p:txBody>
      </p:sp>
      <p:sp>
        <p:nvSpPr>
          <p:cNvPr id="3" name="Content Placeholder 2"/>
          <p:cNvSpPr>
            <a:spLocks noGrp="1"/>
          </p:cNvSpPr>
          <p:nvPr>
            <p:ph idx="1"/>
          </p:nvPr>
        </p:nvSpPr>
        <p:spPr/>
        <p:txBody>
          <a:bodyPr/>
          <a:lstStyle/>
          <a:p>
            <a:r>
              <a:rPr lang="en-ZA" dirty="0" smtClean="0"/>
              <a:t>The following examples can be classified into utterances and sentences:</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3568263800"/>
              </p:ext>
            </p:extLst>
          </p:nvPr>
        </p:nvGraphicFramePr>
        <p:xfrm>
          <a:off x="1524000" y="3036912"/>
          <a:ext cx="6096000" cy="2926080"/>
        </p:xfrm>
        <a:graphic>
          <a:graphicData uri="http://schemas.openxmlformats.org/drawingml/2006/table">
            <a:tbl>
              <a:tblPr firstRow="1" bandRow="1">
                <a:tableStyleId>{5C22544A-7EE6-4342-B048-85BDC9FD1C3A}</a:tableStyleId>
              </a:tblPr>
              <a:tblGrid>
                <a:gridCol w="4344144"/>
                <a:gridCol w="1751856"/>
              </a:tblGrid>
              <a:tr h="0">
                <a:tc>
                  <a:txBody>
                    <a:bodyPr/>
                    <a:lstStyle/>
                    <a:p>
                      <a:pPr lvl="0"/>
                      <a:r>
                        <a:rPr lang="en-US" sz="1800" b="1" kern="1200" dirty="0" smtClean="0">
                          <a:solidFill>
                            <a:schemeClr val="lt1"/>
                          </a:solidFill>
                          <a:effectLst/>
                          <a:latin typeface="+mn-lt"/>
                          <a:ea typeface="+mn-ea"/>
                          <a:cs typeface="+mn-cs"/>
                        </a:rPr>
                        <a:t>“I would like a cup of coffee.”</a:t>
                      </a:r>
                      <a:endParaRPr lang="en-ZA" sz="1800" b="1" kern="1200" dirty="0" smtClean="0">
                        <a:solidFill>
                          <a:schemeClr val="lt1"/>
                        </a:solidFill>
                        <a:effectLst/>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txBody>
                  <a:tcPr>
                    <a:lnB w="12700" cap="flat" cmpd="sng" algn="ctr">
                      <a:solidFill>
                        <a:schemeClr val="tx1"/>
                      </a:solidFill>
                      <a:prstDash val="solid"/>
                      <a:round/>
                      <a:headEnd type="none" w="med" len="med"/>
                      <a:tailEnd type="none" w="med" len="med"/>
                    </a:lnB>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“On the hand…”</a:t>
                      </a:r>
                      <a:endParaRPr lang="en-ZA" sz="1800" b="1" kern="1200" dirty="0" smtClean="0">
                        <a:solidFill>
                          <a:srgbClr val="FF0000"/>
                        </a:solidFill>
                        <a:effectLst/>
                        <a:latin typeface="+mn-lt"/>
                        <a:ea typeface="+mn-ea"/>
                        <a:cs typeface="+mn-cs"/>
                      </a:endParaRPr>
                    </a:p>
                    <a:p>
                      <a:pPr lvl="0"/>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Vusi announced that </a:t>
                      </a:r>
                      <a:r>
                        <a:rPr lang="en-US" sz="1800" b="1" kern="1200" dirty="0" err="1" smtClean="0">
                          <a:solidFill>
                            <a:srgbClr val="FF0000"/>
                          </a:solidFill>
                          <a:effectLst/>
                          <a:latin typeface="+mn-lt"/>
                          <a:ea typeface="+mn-ea"/>
                          <a:cs typeface="+mn-cs"/>
                        </a:rPr>
                        <a:t>Gugu</a:t>
                      </a:r>
                      <a:r>
                        <a:rPr lang="en-US" sz="1800" b="1" kern="1200" dirty="0" smtClean="0">
                          <a:solidFill>
                            <a:srgbClr val="FF0000"/>
                          </a:solidFill>
                          <a:effectLst/>
                          <a:latin typeface="+mn-lt"/>
                          <a:ea typeface="+mn-ea"/>
                          <a:cs typeface="+mn-cs"/>
                        </a:rPr>
                        <a:t> wasn’t coming. </a:t>
                      </a:r>
                      <a:endParaRPr lang="en-ZA" sz="1800" b="1" kern="1200" dirty="0" smtClean="0">
                        <a:solidFill>
                          <a:srgbClr val="FF0000"/>
                        </a:solidFill>
                        <a:effectLst/>
                        <a:latin typeface="+mn-lt"/>
                        <a:ea typeface="+mn-ea"/>
                        <a:cs typeface="+mn-cs"/>
                      </a:endParaRPr>
                    </a:p>
                    <a:p>
                      <a:pPr lvl="0"/>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a:t>
                      </a:r>
                      <a:r>
                        <a:rPr lang="en-US" sz="1800" b="1" kern="1200" dirty="0" err="1" smtClean="0">
                          <a:solidFill>
                            <a:srgbClr val="FF0000"/>
                          </a:solidFill>
                          <a:effectLst/>
                          <a:latin typeface="+mn-lt"/>
                          <a:ea typeface="+mn-ea"/>
                          <a:cs typeface="+mn-cs"/>
                        </a:rPr>
                        <a:t>Gugu</a:t>
                      </a:r>
                      <a:r>
                        <a:rPr lang="en-US" sz="1800" b="1" kern="1200" dirty="0" smtClean="0">
                          <a:solidFill>
                            <a:srgbClr val="FF0000"/>
                          </a:solidFill>
                          <a:effectLst/>
                          <a:latin typeface="+mn-lt"/>
                          <a:ea typeface="+mn-ea"/>
                          <a:cs typeface="+mn-cs"/>
                        </a:rPr>
                        <a:t> is here!”</a:t>
                      </a:r>
                      <a:endParaRPr lang="en-ZA" dirty="0" smtClean="0">
                        <a:solidFill>
                          <a:srgbClr val="FF0000"/>
                        </a:solidFill>
                      </a:endParaRPr>
                    </a:p>
                    <a:p>
                      <a:pPr lvl="0"/>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9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FF0000"/>
                          </a:solidFill>
                          <a:effectLst/>
                          <a:latin typeface="+mn-lt"/>
                          <a:ea typeface="+mn-ea"/>
                          <a:cs typeface="+mn-cs"/>
                        </a:rPr>
                        <a:t>“Help</a:t>
                      </a:r>
                      <a:r>
                        <a:rPr lang="en-US" sz="1800" b="1" kern="1200" dirty="0" smtClean="0">
                          <a:solidFill>
                            <a:schemeClr val="lt1"/>
                          </a:solidFill>
                          <a:effectLst/>
                          <a:latin typeface="+mn-lt"/>
                          <a:ea typeface="+mn-ea"/>
                          <a:cs typeface="+mn-cs"/>
                        </a:rPr>
                        <a:t>!</a:t>
                      </a:r>
                      <a:r>
                        <a:rPr lang="en-US" sz="1800" b="1" kern="1200" dirty="0" smtClean="0">
                          <a:solidFill>
                            <a:srgbClr val="FF0000"/>
                          </a:solidFill>
                          <a:effectLst/>
                          <a:latin typeface="+mn-lt"/>
                          <a:ea typeface="+mn-ea"/>
                          <a:cs typeface="+mn-cs"/>
                        </a:rPr>
                        <a:t>”</a:t>
                      </a:r>
                      <a:endParaRPr lang="en-ZA" dirty="0" smtClean="0">
                        <a:solidFill>
                          <a:srgbClr val="FF0000"/>
                        </a:solidFill>
                      </a:endParaRPr>
                    </a:p>
                    <a:p>
                      <a:pPr lvl="0"/>
                      <a:endParaRPr lang="en-ZA" dirty="0"/>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a:lnT w="12700" cap="flat" cmpd="sng" algn="ctr">
                      <a:solidFill>
                        <a:schemeClr val="tx1"/>
                      </a:solidFill>
                      <a:prstDash val="solid"/>
                      <a:round/>
                      <a:headEnd type="none" w="med" len="med"/>
                      <a:tailEnd type="none" w="med" len="med"/>
                    </a:lnT>
                  </a:tcPr>
                </a:tc>
              </a:tr>
            </a:tbl>
          </a:graphicData>
        </a:graphic>
      </p:graphicFrame>
      <p:sp>
        <p:nvSpPr>
          <p:cNvPr id="5" name="TextBox 4"/>
          <p:cNvSpPr txBox="1"/>
          <p:nvPr/>
        </p:nvSpPr>
        <p:spPr>
          <a:xfrm>
            <a:off x="5868144" y="3068960"/>
            <a:ext cx="1728192" cy="369332"/>
          </a:xfrm>
          <a:prstGeom prst="rect">
            <a:avLst/>
          </a:prstGeom>
          <a:noFill/>
        </p:spPr>
        <p:txBody>
          <a:bodyPr wrap="square" rtlCol="0">
            <a:spAutoFit/>
          </a:bodyPr>
          <a:lstStyle/>
          <a:p>
            <a:pPr lvl="0"/>
            <a:r>
              <a:rPr lang="en-US" b="1" dirty="0">
                <a:solidFill>
                  <a:schemeClr val="lt1"/>
                </a:solidFill>
              </a:rPr>
              <a:t>U. also a S</a:t>
            </a:r>
            <a:r>
              <a:rPr lang="en-US" b="1" dirty="0" smtClean="0">
                <a:solidFill>
                  <a:schemeClr val="lt1"/>
                </a:solidFill>
              </a:rPr>
              <a:t>.</a:t>
            </a:r>
            <a:endParaRPr lang="en-ZA" dirty="0"/>
          </a:p>
        </p:txBody>
      </p:sp>
      <p:sp>
        <p:nvSpPr>
          <p:cNvPr id="6" name="TextBox 5"/>
          <p:cNvSpPr txBox="1"/>
          <p:nvPr/>
        </p:nvSpPr>
        <p:spPr>
          <a:xfrm>
            <a:off x="5868144" y="3392125"/>
            <a:ext cx="1728192" cy="369332"/>
          </a:xfrm>
          <a:prstGeom prst="rect">
            <a:avLst/>
          </a:prstGeom>
          <a:noFill/>
        </p:spPr>
        <p:txBody>
          <a:bodyPr wrap="square" rtlCol="0">
            <a:spAutoFit/>
          </a:bodyPr>
          <a:lstStyle/>
          <a:p>
            <a:pPr lvl="0"/>
            <a:r>
              <a:rPr lang="en-US" b="1" dirty="0">
                <a:solidFill>
                  <a:schemeClr val="dk1"/>
                </a:solidFill>
              </a:rPr>
              <a:t>U</a:t>
            </a:r>
            <a:r>
              <a:rPr lang="en-US" dirty="0">
                <a:solidFill>
                  <a:schemeClr val="dk1"/>
                </a:solidFill>
              </a:rPr>
              <a:t>. </a:t>
            </a:r>
            <a:r>
              <a:rPr lang="en-US" dirty="0" smtClean="0">
                <a:solidFill>
                  <a:schemeClr val="dk1"/>
                </a:solidFill>
              </a:rPr>
              <a:t>only</a:t>
            </a:r>
            <a:endParaRPr lang="en-ZA" dirty="0" smtClean="0"/>
          </a:p>
        </p:txBody>
      </p:sp>
      <p:sp>
        <p:nvSpPr>
          <p:cNvPr id="7" name="TextBox 6"/>
          <p:cNvSpPr txBox="1"/>
          <p:nvPr/>
        </p:nvSpPr>
        <p:spPr>
          <a:xfrm>
            <a:off x="5868144" y="4077072"/>
            <a:ext cx="1728192" cy="369332"/>
          </a:xfrm>
          <a:prstGeom prst="rect">
            <a:avLst/>
          </a:prstGeom>
          <a:noFill/>
        </p:spPr>
        <p:txBody>
          <a:bodyPr wrap="square" rtlCol="0">
            <a:spAutoFit/>
          </a:bodyPr>
          <a:lstStyle/>
          <a:p>
            <a:pPr lvl="0"/>
            <a:r>
              <a:rPr lang="en-US" b="1" dirty="0">
                <a:solidFill>
                  <a:schemeClr val="dk1"/>
                </a:solidFill>
              </a:rPr>
              <a:t>S</a:t>
            </a:r>
            <a:r>
              <a:rPr lang="en-US" dirty="0">
                <a:solidFill>
                  <a:schemeClr val="dk1"/>
                </a:solidFill>
              </a:rPr>
              <a:t> </a:t>
            </a:r>
            <a:r>
              <a:rPr lang="en-US" dirty="0" smtClean="0">
                <a:solidFill>
                  <a:schemeClr val="dk1"/>
                </a:solidFill>
              </a:rPr>
              <a:t>only</a:t>
            </a:r>
            <a:endParaRPr lang="en-ZA" dirty="0" smtClean="0"/>
          </a:p>
        </p:txBody>
      </p:sp>
      <p:sp>
        <p:nvSpPr>
          <p:cNvPr id="8" name="TextBox 7"/>
          <p:cNvSpPr txBox="1"/>
          <p:nvPr/>
        </p:nvSpPr>
        <p:spPr>
          <a:xfrm>
            <a:off x="5868144" y="4725144"/>
            <a:ext cx="1728192" cy="369332"/>
          </a:xfrm>
          <a:prstGeom prst="rect">
            <a:avLst/>
          </a:prstGeom>
          <a:noFill/>
        </p:spPr>
        <p:txBody>
          <a:bodyPr wrap="square" rtlCol="0">
            <a:spAutoFit/>
          </a:bodyPr>
          <a:lstStyle/>
          <a:p>
            <a:pPr lvl="0"/>
            <a:r>
              <a:rPr lang="en-US" b="1" dirty="0">
                <a:solidFill>
                  <a:schemeClr val="dk1"/>
                </a:solidFill>
              </a:rPr>
              <a:t>U</a:t>
            </a:r>
            <a:r>
              <a:rPr lang="en-US" dirty="0">
                <a:solidFill>
                  <a:schemeClr val="dk1"/>
                </a:solidFill>
              </a:rPr>
              <a:t>. also </a:t>
            </a:r>
            <a:r>
              <a:rPr lang="en-US" b="1" dirty="0">
                <a:solidFill>
                  <a:schemeClr val="dk1"/>
                </a:solidFill>
              </a:rPr>
              <a:t>S</a:t>
            </a:r>
            <a:r>
              <a:rPr lang="en-US" dirty="0" smtClean="0">
                <a:solidFill>
                  <a:schemeClr val="dk1"/>
                </a:solidFill>
              </a:rPr>
              <a:t>.</a:t>
            </a:r>
            <a:endParaRPr lang="en-ZA" dirty="0" smtClean="0"/>
          </a:p>
        </p:txBody>
      </p:sp>
      <p:sp>
        <p:nvSpPr>
          <p:cNvPr id="9" name="TextBox 8"/>
          <p:cNvSpPr txBox="1"/>
          <p:nvPr/>
        </p:nvSpPr>
        <p:spPr>
          <a:xfrm>
            <a:off x="5868144" y="5301208"/>
            <a:ext cx="1728192" cy="369332"/>
          </a:xfrm>
          <a:prstGeom prst="rect">
            <a:avLst/>
          </a:prstGeom>
          <a:noFill/>
        </p:spPr>
        <p:txBody>
          <a:bodyPr wrap="square" rtlCol="0">
            <a:spAutoFit/>
          </a:bodyPr>
          <a:lstStyle/>
          <a:p>
            <a:pPr lvl="0"/>
            <a:r>
              <a:rPr lang="en-US" b="1" dirty="0">
                <a:solidFill>
                  <a:schemeClr val="dk1"/>
                </a:solidFill>
              </a:rPr>
              <a:t>U</a:t>
            </a:r>
            <a:r>
              <a:rPr lang="en-US" dirty="0">
                <a:solidFill>
                  <a:schemeClr val="dk1"/>
                </a:solidFill>
              </a:rPr>
              <a:t>. o</a:t>
            </a:r>
            <a:r>
              <a:rPr lang="en-US" dirty="0" smtClean="0">
                <a:solidFill>
                  <a:schemeClr val="dk1"/>
                </a:solidFill>
              </a:rPr>
              <a:t>nly</a:t>
            </a:r>
            <a:endParaRPr lang="en-US" dirty="0">
              <a:solidFill>
                <a:schemeClr val="dk1"/>
              </a:solidFill>
            </a:endParaRPr>
          </a:p>
        </p:txBody>
      </p:sp>
    </p:spTree>
    <p:extLst>
      <p:ext uri="{BB962C8B-B14F-4D97-AF65-F5344CB8AC3E}">
        <p14:creationId xmlns:p14="http://schemas.microsoft.com/office/powerpoint/2010/main" val="413375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Tokens </a:t>
            </a:r>
            <a:endParaRPr lang="en-ZA" dirty="0"/>
          </a:p>
        </p:txBody>
      </p:sp>
      <p:sp>
        <p:nvSpPr>
          <p:cNvPr id="3" name="Content Placeholder 2"/>
          <p:cNvSpPr>
            <a:spLocks noGrp="1"/>
          </p:cNvSpPr>
          <p:nvPr>
            <p:ph idx="1"/>
          </p:nvPr>
        </p:nvSpPr>
        <p:spPr/>
        <p:txBody>
          <a:bodyPr/>
          <a:lstStyle/>
          <a:p>
            <a:r>
              <a:rPr lang="en-ZA" dirty="0" smtClean="0"/>
              <a:t>A sentence is traditionally defined as </a:t>
            </a:r>
            <a:r>
              <a:rPr lang="en-ZA" dirty="0"/>
              <a:t>a grammatically complete string of words expressing </a:t>
            </a:r>
            <a:r>
              <a:rPr lang="en-ZA" dirty="0" smtClean="0"/>
              <a:t>a complete </a:t>
            </a:r>
            <a:r>
              <a:rPr lang="en-ZA" dirty="0"/>
              <a:t>thought</a:t>
            </a:r>
            <a:r>
              <a:rPr lang="en-ZA" dirty="0" smtClean="0"/>
              <a:t>.</a:t>
            </a:r>
          </a:p>
          <a:p>
            <a:r>
              <a:rPr lang="en-ZA" dirty="0" smtClean="0"/>
              <a:t>This definition is </a:t>
            </a:r>
            <a:r>
              <a:rPr lang="en-ZA" dirty="0"/>
              <a:t>intended to exclude any string of </a:t>
            </a:r>
            <a:r>
              <a:rPr lang="en-ZA" dirty="0" smtClean="0"/>
              <a:t>words that </a:t>
            </a:r>
            <a:r>
              <a:rPr lang="en-ZA" dirty="0"/>
              <a:t>does not have a verb in </a:t>
            </a:r>
            <a:r>
              <a:rPr lang="en-ZA" dirty="0" smtClean="0"/>
              <a:t>it.</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728049248"/>
              </p:ext>
            </p:extLst>
          </p:nvPr>
        </p:nvGraphicFramePr>
        <p:xfrm>
          <a:off x="1572344" y="4311352"/>
          <a:ext cx="6096000" cy="2286000"/>
        </p:xfrm>
        <a:graphic>
          <a:graphicData uri="http://schemas.openxmlformats.org/drawingml/2006/table">
            <a:tbl>
              <a:tblPr firstRow="1" bandRow="1">
                <a:tableStyleId>{5C22544A-7EE6-4342-B048-85BDC9FD1C3A}</a:tableStyleId>
              </a:tblPr>
              <a:tblGrid>
                <a:gridCol w="3048000"/>
                <a:gridCol w="3048000"/>
              </a:tblGrid>
              <a:tr h="0">
                <a:tc>
                  <a:txBody>
                    <a:bodyPr/>
                    <a:lstStyle/>
                    <a:p>
                      <a:r>
                        <a:rPr lang="en-ZA" sz="1800" b="0" i="1" u="none" strike="noStrike" kern="1200" baseline="0" dirty="0" smtClean="0">
                          <a:solidFill>
                            <a:schemeClr val="lt1"/>
                          </a:solidFill>
                          <a:latin typeface="+mn-lt"/>
                          <a:ea typeface="+mn-ea"/>
                          <a:cs typeface="+mn-cs"/>
                        </a:rPr>
                        <a:t>I would like a cup of coffee</a:t>
                      </a:r>
                      <a:endParaRPr lang="en-ZA" sz="1800" b="0" i="0" u="none" strike="noStrike" kern="1200" baseline="0" dirty="0" smtClean="0">
                        <a:solidFill>
                          <a:schemeClr val="lt1"/>
                        </a:solidFill>
                        <a:latin typeface="+mn-lt"/>
                        <a:ea typeface="+mn-ea"/>
                        <a:cs typeface="+mn-cs"/>
                      </a:endParaRPr>
                    </a:p>
                  </a:txBody>
                  <a:tcPr>
                    <a:lnB w="12700" cap="flat" cmpd="sng" algn="ctr">
                      <a:solidFill>
                        <a:schemeClr val="tx1"/>
                      </a:solidFill>
                      <a:prstDash val="solid"/>
                      <a:round/>
                      <a:headEnd type="none" w="med" len="med"/>
                      <a:tailEnd type="none" w="med" len="med"/>
                    </a:lnB>
                  </a:tcPr>
                </a:tc>
                <a:tc>
                  <a:txBody>
                    <a:bodyPr/>
                    <a:lstStyle/>
                    <a:p>
                      <a:endParaRPr lang="en-ZA" dirty="0"/>
                    </a:p>
                  </a:txBody>
                  <a:tcPr>
                    <a:lnB w="12700" cap="flat" cmpd="sng" algn="ctr">
                      <a:solidFill>
                        <a:schemeClr val="tx1"/>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i="1" u="none" strike="noStrike" kern="1200" baseline="0" dirty="0" smtClean="0">
                          <a:solidFill>
                            <a:srgbClr val="FF0000"/>
                          </a:solidFill>
                          <a:latin typeface="+mn-lt"/>
                          <a:ea typeface="+mn-ea"/>
                          <a:cs typeface="+mn-cs"/>
                        </a:rPr>
                        <a:t>Coffee</a:t>
                      </a:r>
                      <a:r>
                        <a:rPr lang="en-ZA" sz="1800" b="0" i="0" u="none" strike="noStrike" kern="1200" baseline="0" dirty="0" smtClean="0">
                          <a:solidFill>
                            <a:srgbClr val="FF0000"/>
                          </a:solidFill>
                          <a:latin typeface="+mn-lt"/>
                          <a:ea typeface="+mn-ea"/>
                          <a:cs typeface="+mn-cs"/>
                        </a:rPr>
                        <a:t>, </a:t>
                      </a:r>
                      <a:r>
                        <a:rPr lang="en-ZA" sz="1800" b="0" i="1" u="none" strike="noStrike" kern="1200" baseline="0" dirty="0" smtClean="0">
                          <a:solidFill>
                            <a:srgbClr val="FF0000"/>
                          </a:solidFill>
                          <a:latin typeface="+mn-lt"/>
                          <a:ea typeface="+mn-ea"/>
                          <a:cs typeface="+mn-cs"/>
                        </a:rPr>
                        <a:t>please</a:t>
                      </a:r>
                      <a:endParaRPr lang="en-ZA" sz="1800" b="0" i="0" u="none" strike="noStrike" kern="1200" baseline="0" dirty="0" smtClean="0">
                        <a:solidFill>
                          <a:srgbClr val="FF0000"/>
                        </a:solidFill>
                        <a:latin typeface="+mn-lt"/>
                        <a:ea typeface="+mn-ea"/>
                        <a:cs typeface="+mn-cs"/>
                      </a:endParaRPr>
                    </a:p>
                    <a:p>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i="1" u="none" strike="noStrike" kern="1200" baseline="0" dirty="0" smtClean="0">
                          <a:solidFill>
                            <a:srgbClr val="FF0000"/>
                          </a:solidFill>
                          <a:latin typeface="+mn-lt"/>
                          <a:ea typeface="+mn-ea"/>
                          <a:cs typeface="+mn-cs"/>
                        </a:rPr>
                        <a:t>In the kitchen</a:t>
                      </a:r>
                      <a:endParaRPr lang="en-ZA" sz="1800" b="0" i="0" u="none" strike="noStrike" kern="1200" baseline="0" dirty="0" smtClean="0">
                        <a:solidFill>
                          <a:srgbClr val="FF0000"/>
                        </a:solidFill>
                        <a:latin typeface="+mn-lt"/>
                        <a:ea typeface="+mn-ea"/>
                        <a:cs typeface="+mn-cs"/>
                      </a:endParaRPr>
                    </a:p>
                    <a:p>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ZA"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5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i="1" u="none" strike="noStrike" kern="1200" baseline="0" dirty="0" smtClean="0">
                          <a:solidFill>
                            <a:srgbClr val="FF0000"/>
                          </a:solidFill>
                          <a:latin typeface="+mn-lt"/>
                          <a:ea typeface="+mn-ea"/>
                          <a:cs typeface="+mn-cs"/>
                        </a:rPr>
                        <a:t>Please put it in the kitchen</a:t>
                      </a:r>
                      <a:endParaRPr lang="en-ZA" dirty="0" smtClean="0">
                        <a:solidFill>
                          <a:srgbClr val="FF0000"/>
                        </a:solidFill>
                      </a:endParaRPr>
                    </a:p>
                    <a:p>
                      <a:endParaRPr lang="en-ZA" dirty="0"/>
                    </a:p>
                  </a:txBody>
                  <a:tcPr>
                    <a:lnT w="12700" cap="flat" cmpd="sng" algn="ctr">
                      <a:solidFill>
                        <a:schemeClr val="tx1"/>
                      </a:solidFill>
                      <a:prstDash val="solid"/>
                      <a:round/>
                      <a:headEnd type="none" w="med" len="med"/>
                      <a:tailEnd type="none" w="med" len="med"/>
                    </a:lnT>
                  </a:tcPr>
                </a:tc>
                <a:tc>
                  <a:txBody>
                    <a:bodyPr/>
                    <a:lstStyle/>
                    <a:p>
                      <a:endParaRPr lang="en-ZA" dirty="0"/>
                    </a:p>
                  </a:txBody>
                  <a:tcPr>
                    <a:lnT w="12700" cap="flat" cmpd="sng" algn="ctr">
                      <a:solidFill>
                        <a:schemeClr val="tx1"/>
                      </a:solidFill>
                      <a:prstDash val="solid"/>
                      <a:round/>
                      <a:headEnd type="none" w="med" len="med"/>
                      <a:tailEnd type="none" w="med" len="med"/>
                    </a:lnT>
                  </a:tcPr>
                </a:tc>
              </a:tr>
            </a:tbl>
          </a:graphicData>
        </a:graphic>
      </p:graphicFrame>
      <p:sp>
        <p:nvSpPr>
          <p:cNvPr id="5" name="TextBox 4"/>
          <p:cNvSpPr txBox="1"/>
          <p:nvPr/>
        </p:nvSpPr>
        <p:spPr>
          <a:xfrm>
            <a:off x="4644008" y="4293096"/>
            <a:ext cx="2952328" cy="369332"/>
          </a:xfrm>
          <a:prstGeom prst="rect">
            <a:avLst/>
          </a:prstGeom>
          <a:noFill/>
        </p:spPr>
        <p:txBody>
          <a:bodyPr wrap="square" rtlCol="0">
            <a:spAutoFit/>
          </a:bodyPr>
          <a:lstStyle/>
          <a:p>
            <a:r>
              <a:rPr lang="en-ZA" dirty="0">
                <a:solidFill>
                  <a:schemeClr val="lt1"/>
                </a:solidFill>
              </a:rPr>
              <a:t>is a sentence</a:t>
            </a:r>
            <a:r>
              <a:rPr lang="en-ZA" dirty="0" smtClean="0">
                <a:solidFill>
                  <a:schemeClr val="lt1"/>
                </a:solidFill>
              </a:rPr>
              <a:t>.</a:t>
            </a:r>
            <a:endParaRPr lang="en-ZA" dirty="0" smtClean="0"/>
          </a:p>
        </p:txBody>
      </p:sp>
      <p:sp>
        <p:nvSpPr>
          <p:cNvPr id="6" name="TextBox 5"/>
          <p:cNvSpPr txBox="1"/>
          <p:nvPr/>
        </p:nvSpPr>
        <p:spPr>
          <a:xfrm>
            <a:off x="4644008" y="4662428"/>
            <a:ext cx="2952328" cy="369332"/>
          </a:xfrm>
          <a:prstGeom prst="rect">
            <a:avLst/>
          </a:prstGeom>
          <a:noFill/>
        </p:spPr>
        <p:txBody>
          <a:bodyPr wrap="square" rtlCol="0">
            <a:spAutoFit/>
          </a:bodyPr>
          <a:lstStyle/>
          <a:p>
            <a:r>
              <a:rPr lang="en-ZA" dirty="0">
                <a:solidFill>
                  <a:srgbClr val="FF0000"/>
                </a:solidFill>
              </a:rPr>
              <a:t>is not a sentence</a:t>
            </a:r>
            <a:r>
              <a:rPr lang="en-ZA" dirty="0" smtClean="0">
                <a:solidFill>
                  <a:srgbClr val="FF0000"/>
                </a:solidFill>
              </a:rPr>
              <a:t>.</a:t>
            </a:r>
            <a:endParaRPr lang="en-ZA" dirty="0" smtClean="0"/>
          </a:p>
        </p:txBody>
      </p:sp>
      <p:sp>
        <p:nvSpPr>
          <p:cNvPr id="7" name="TextBox 6"/>
          <p:cNvSpPr txBox="1"/>
          <p:nvPr/>
        </p:nvSpPr>
        <p:spPr>
          <a:xfrm>
            <a:off x="4644008" y="5301208"/>
            <a:ext cx="2952328" cy="369332"/>
          </a:xfrm>
          <a:prstGeom prst="rect">
            <a:avLst/>
          </a:prstGeom>
          <a:noFill/>
        </p:spPr>
        <p:txBody>
          <a:bodyPr wrap="square" rtlCol="0">
            <a:spAutoFit/>
          </a:bodyPr>
          <a:lstStyle/>
          <a:p>
            <a:r>
              <a:rPr lang="en-ZA" dirty="0">
                <a:solidFill>
                  <a:srgbClr val="FF0000"/>
                </a:solidFill>
              </a:rPr>
              <a:t>is not a sentence</a:t>
            </a:r>
            <a:r>
              <a:rPr lang="en-ZA" dirty="0" smtClean="0">
                <a:solidFill>
                  <a:srgbClr val="FF0000"/>
                </a:solidFill>
              </a:rPr>
              <a:t>.</a:t>
            </a:r>
            <a:endParaRPr lang="en-ZA" dirty="0" smtClean="0"/>
          </a:p>
        </p:txBody>
      </p:sp>
      <p:sp>
        <p:nvSpPr>
          <p:cNvPr id="8" name="TextBox 7"/>
          <p:cNvSpPr txBox="1"/>
          <p:nvPr/>
        </p:nvSpPr>
        <p:spPr>
          <a:xfrm>
            <a:off x="4644008" y="6021288"/>
            <a:ext cx="2952328" cy="369332"/>
          </a:xfrm>
          <a:prstGeom prst="rect">
            <a:avLst/>
          </a:prstGeom>
          <a:noFill/>
        </p:spPr>
        <p:txBody>
          <a:bodyPr wrap="square" rtlCol="0">
            <a:spAutoFit/>
          </a:bodyPr>
          <a:lstStyle/>
          <a:p>
            <a:r>
              <a:rPr lang="en-ZA" dirty="0">
                <a:solidFill>
                  <a:srgbClr val="FF0000"/>
                </a:solidFill>
              </a:rPr>
              <a:t>is a sentence</a:t>
            </a:r>
            <a:r>
              <a:rPr lang="en-ZA" dirty="0" smtClean="0">
                <a:solidFill>
                  <a:srgbClr val="FF0000"/>
                </a:solidFill>
              </a:rPr>
              <a:t>.</a:t>
            </a:r>
            <a:endParaRPr lang="en-ZA" dirty="0" smtClean="0"/>
          </a:p>
        </p:txBody>
      </p:sp>
    </p:spTree>
    <p:extLst>
      <p:ext uri="{BB962C8B-B14F-4D97-AF65-F5344CB8AC3E}">
        <p14:creationId xmlns:p14="http://schemas.microsoft.com/office/powerpoint/2010/main" val="366655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Tokens</a:t>
            </a:r>
            <a:endParaRPr lang="en-ZA" dirty="0"/>
          </a:p>
        </p:txBody>
      </p:sp>
      <p:sp>
        <p:nvSpPr>
          <p:cNvPr id="3" name="Content Placeholder 2"/>
          <p:cNvSpPr>
            <a:spLocks noGrp="1"/>
          </p:cNvSpPr>
          <p:nvPr>
            <p:ph idx="1"/>
          </p:nvPr>
        </p:nvSpPr>
        <p:spPr/>
        <p:txBody>
          <a:bodyPr/>
          <a:lstStyle/>
          <a:p>
            <a:r>
              <a:rPr lang="en-US" dirty="0" smtClean="0"/>
              <a:t>Non-sentences </a:t>
            </a:r>
            <a:r>
              <a:rPr lang="en-US" dirty="0"/>
              <a:t>are a large part of conversation. </a:t>
            </a:r>
            <a:endParaRPr lang="en-US" dirty="0" smtClean="0"/>
          </a:p>
          <a:p>
            <a:r>
              <a:rPr lang="en-US" dirty="0" smtClean="0"/>
              <a:t>But </a:t>
            </a:r>
            <a:r>
              <a:rPr lang="en-US" dirty="0"/>
              <a:t>the abstract idea of a sentence is the basis for understanding and decoding these utterances which are not whole sentences.</a:t>
            </a:r>
            <a:endParaRPr lang="en-ZA" dirty="0"/>
          </a:p>
        </p:txBody>
      </p:sp>
      <p:graphicFrame>
        <p:nvGraphicFramePr>
          <p:cNvPr id="4" name="Table 3"/>
          <p:cNvGraphicFramePr>
            <a:graphicFrameLocks noGrp="1"/>
          </p:cNvGraphicFramePr>
          <p:nvPr>
            <p:extLst>
              <p:ext uri="{D42A27DB-BD31-4B8C-83A1-F6EECF244321}">
                <p14:modId xmlns:p14="http://schemas.microsoft.com/office/powerpoint/2010/main" val="1022143164"/>
              </p:ext>
            </p:extLst>
          </p:nvPr>
        </p:nvGraphicFramePr>
        <p:xfrm>
          <a:off x="1524000" y="4486240"/>
          <a:ext cx="6096000" cy="1463040"/>
        </p:xfrm>
        <a:graphic>
          <a:graphicData uri="http://schemas.openxmlformats.org/drawingml/2006/table">
            <a:tbl>
              <a:tblPr firstRow="1" bandRow="1">
                <a:tableStyleId>{5C22544A-7EE6-4342-B048-85BDC9FD1C3A}</a:tableStyleId>
              </a:tblPr>
              <a:tblGrid>
                <a:gridCol w="6096000"/>
              </a:tblGrid>
              <a:tr h="370840">
                <a:tc>
                  <a:txBody>
                    <a:bodyPr/>
                    <a:lstStyle/>
                    <a:p>
                      <a:pPr lvl="0"/>
                      <a:r>
                        <a:rPr lang="en-US" sz="1800" b="1" kern="1200" dirty="0" smtClean="0">
                          <a:solidFill>
                            <a:schemeClr val="lt1"/>
                          </a:solidFill>
                          <a:effectLst/>
                          <a:latin typeface="+mn-lt"/>
                          <a:ea typeface="+mn-ea"/>
                          <a:cs typeface="+mn-cs"/>
                        </a:rPr>
                        <a:t>“Who is the President of South Africa?” </a:t>
                      </a:r>
                    </a:p>
                    <a:p>
                      <a:pPr lvl="0"/>
                      <a:r>
                        <a:rPr lang="en-US" sz="1800" b="1" kern="1200" dirty="0" smtClean="0">
                          <a:solidFill>
                            <a:schemeClr val="lt1"/>
                          </a:solidFill>
                          <a:effectLst/>
                          <a:latin typeface="+mn-lt"/>
                          <a:ea typeface="+mn-ea"/>
                          <a:cs typeface="+mn-cs"/>
                        </a:rPr>
                        <a:t>“</a:t>
                      </a:r>
                      <a:r>
                        <a:rPr lang="en-US" sz="1800" b="1" kern="1200" dirty="0" err="1" smtClean="0">
                          <a:solidFill>
                            <a:schemeClr val="lt1"/>
                          </a:solidFill>
                          <a:effectLst/>
                          <a:latin typeface="+mn-lt"/>
                          <a:ea typeface="+mn-ea"/>
                          <a:cs typeface="+mn-cs"/>
                        </a:rPr>
                        <a:t>Dr</a:t>
                      </a:r>
                      <a:r>
                        <a:rPr lang="en-US" sz="1800" b="1" kern="1200" dirty="0" smtClean="0">
                          <a:solidFill>
                            <a:schemeClr val="lt1"/>
                          </a:solidFill>
                          <a:effectLst/>
                          <a:latin typeface="+mn-lt"/>
                          <a:ea typeface="+mn-ea"/>
                          <a:cs typeface="+mn-cs"/>
                        </a:rPr>
                        <a:t> Jacob </a:t>
                      </a:r>
                      <a:r>
                        <a:rPr lang="en-US" sz="1800" b="1" kern="1200" dirty="0" err="1" smtClean="0">
                          <a:solidFill>
                            <a:schemeClr val="lt1"/>
                          </a:solidFill>
                          <a:effectLst/>
                          <a:latin typeface="+mn-lt"/>
                          <a:ea typeface="+mn-ea"/>
                          <a:cs typeface="+mn-cs"/>
                        </a:rPr>
                        <a:t>Zuma</a:t>
                      </a:r>
                      <a:r>
                        <a:rPr lang="en-US" sz="1800" b="1" kern="1200" dirty="0" smtClean="0">
                          <a:solidFill>
                            <a:schemeClr val="lt1"/>
                          </a:solidFill>
                          <a:effectLst/>
                          <a:latin typeface="+mn-lt"/>
                          <a:ea typeface="+mn-ea"/>
                          <a:cs typeface="+mn-cs"/>
                        </a:rPr>
                        <a:t>”</a:t>
                      </a:r>
                    </a:p>
                    <a:p>
                      <a:pPr lvl="0"/>
                      <a:endParaRPr lang="en-ZA"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Tea or coffee? </a:t>
                      </a:r>
                      <a:endParaRPr lang="en-ZA" sz="1800" b="1" kern="1200" dirty="0" smtClean="0">
                        <a:solidFill>
                          <a:schemeClr val="lt1"/>
                        </a:solidFill>
                        <a:effectLst/>
                        <a:latin typeface="+mn-lt"/>
                        <a:ea typeface="+mn-ea"/>
                        <a:cs typeface="+mn-cs"/>
                      </a:endParaRPr>
                    </a:p>
                    <a:p>
                      <a:pPr lvl="0"/>
                      <a:r>
                        <a:rPr lang="en-US" sz="1800" b="1" kern="1200" dirty="0" smtClean="0">
                          <a:solidFill>
                            <a:schemeClr val="lt1"/>
                          </a:solidFill>
                          <a:effectLst/>
                          <a:latin typeface="+mn-lt"/>
                          <a:ea typeface="+mn-ea"/>
                          <a:cs typeface="+mn-cs"/>
                        </a:rPr>
                        <a:t>Tea</a:t>
                      </a:r>
                      <a:endParaRPr lang="en-ZA" dirty="0"/>
                    </a:p>
                  </a:txBody>
                  <a:tcPr/>
                </a:tc>
              </a:tr>
            </a:tbl>
          </a:graphicData>
        </a:graphic>
      </p:graphicFrame>
      <p:sp>
        <p:nvSpPr>
          <p:cNvPr id="5" name="TextBox 4"/>
          <p:cNvSpPr txBox="1"/>
          <p:nvPr/>
        </p:nvSpPr>
        <p:spPr>
          <a:xfrm>
            <a:off x="5508104" y="4509120"/>
            <a:ext cx="1944216" cy="369332"/>
          </a:xfrm>
          <a:prstGeom prst="rect">
            <a:avLst/>
          </a:prstGeom>
          <a:noFill/>
        </p:spPr>
        <p:txBody>
          <a:bodyPr wrap="square" rtlCol="0">
            <a:spAutoFit/>
          </a:bodyPr>
          <a:lstStyle/>
          <a:p>
            <a:pPr lvl="0"/>
            <a:r>
              <a:rPr lang="en-US" b="1" dirty="0">
                <a:solidFill>
                  <a:schemeClr val="lt1"/>
                </a:solidFill>
              </a:rPr>
              <a:t>(</a:t>
            </a:r>
            <a:r>
              <a:rPr lang="en-US" b="1" i="1" dirty="0">
                <a:solidFill>
                  <a:schemeClr val="lt1"/>
                </a:solidFill>
              </a:rPr>
              <a:t>Sentence</a:t>
            </a:r>
            <a:r>
              <a:rPr lang="en-US" b="1" dirty="0" smtClean="0">
                <a:solidFill>
                  <a:schemeClr val="lt1"/>
                </a:solidFill>
              </a:rPr>
              <a:t>)</a:t>
            </a:r>
            <a:endParaRPr lang="en-ZA" b="1" dirty="0">
              <a:solidFill>
                <a:schemeClr val="lt1"/>
              </a:solidFill>
            </a:endParaRPr>
          </a:p>
        </p:txBody>
      </p:sp>
      <p:sp>
        <p:nvSpPr>
          <p:cNvPr id="6" name="TextBox 5"/>
          <p:cNvSpPr txBox="1"/>
          <p:nvPr/>
        </p:nvSpPr>
        <p:spPr>
          <a:xfrm>
            <a:off x="3347864" y="4725144"/>
            <a:ext cx="1944216" cy="369332"/>
          </a:xfrm>
          <a:prstGeom prst="rect">
            <a:avLst/>
          </a:prstGeom>
          <a:noFill/>
        </p:spPr>
        <p:txBody>
          <a:bodyPr wrap="square" rtlCol="0">
            <a:spAutoFit/>
          </a:bodyPr>
          <a:lstStyle/>
          <a:p>
            <a:pPr lvl="0"/>
            <a:r>
              <a:rPr lang="en-US" b="1" dirty="0">
                <a:solidFill>
                  <a:schemeClr val="lt1"/>
                </a:solidFill>
              </a:rPr>
              <a:t>(</a:t>
            </a:r>
            <a:r>
              <a:rPr lang="en-US" b="1" i="1" dirty="0">
                <a:solidFill>
                  <a:schemeClr val="lt1"/>
                </a:solidFill>
              </a:rPr>
              <a:t>not a sentence</a:t>
            </a:r>
            <a:r>
              <a:rPr lang="en-US" b="1" dirty="0" smtClean="0">
                <a:solidFill>
                  <a:schemeClr val="lt1"/>
                </a:solidFill>
              </a:rPr>
              <a:t>)</a:t>
            </a:r>
            <a:endParaRPr lang="en-US" b="1" dirty="0">
              <a:solidFill>
                <a:schemeClr val="lt1"/>
              </a:solidFill>
            </a:endParaRPr>
          </a:p>
        </p:txBody>
      </p:sp>
      <p:sp>
        <p:nvSpPr>
          <p:cNvPr id="7" name="TextBox 6"/>
          <p:cNvSpPr txBox="1"/>
          <p:nvPr/>
        </p:nvSpPr>
        <p:spPr>
          <a:xfrm>
            <a:off x="3059832" y="5301208"/>
            <a:ext cx="4032448" cy="369332"/>
          </a:xfrm>
          <a:prstGeom prst="rect">
            <a:avLst/>
          </a:prstGeom>
          <a:noFill/>
        </p:spPr>
        <p:txBody>
          <a:bodyPr wrap="square" rtlCol="0">
            <a:spAutoFit/>
          </a:bodyPr>
          <a:lstStyle/>
          <a:p>
            <a:r>
              <a:rPr lang="en-US" b="1" dirty="0">
                <a:solidFill>
                  <a:schemeClr val="lt1"/>
                </a:solidFill>
              </a:rPr>
              <a:t>(for “Would you like tea or coffee?”)</a:t>
            </a:r>
            <a:endParaRPr lang="en-ZA" dirty="0"/>
          </a:p>
        </p:txBody>
      </p:sp>
      <p:sp>
        <p:nvSpPr>
          <p:cNvPr id="8" name="TextBox 7"/>
          <p:cNvSpPr txBox="1"/>
          <p:nvPr/>
        </p:nvSpPr>
        <p:spPr>
          <a:xfrm>
            <a:off x="1907704" y="5589240"/>
            <a:ext cx="4464496" cy="369332"/>
          </a:xfrm>
          <a:prstGeom prst="rect">
            <a:avLst/>
          </a:prstGeom>
          <a:noFill/>
        </p:spPr>
        <p:txBody>
          <a:bodyPr wrap="square" rtlCol="0">
            <a:spAutoFit/>
          </a:bodyPr>
          <a:lstStyle/>
          <a:p>
            <a:pPr lvl="0"/>
            <a:r>
              <a:rPr lang="en-US" b="1" dirty="0">
                <a:solidFill>
                  <a:schemeClr val="lt1"/>
                </a:solidFill>
              </a:rPr>
              <a:t>(for “I would like tea please</a:t>
            </a:r>
            <a:r>
              <a:rPr lang="en-US" b="1" dirty="0" smtClean="0">
                <a:solidFill>
                  <a:schemeClr val="lt1"/>
                </a:solidFill>
              </a:rPr>
              <a:t>.”)</a:t>
            </a:r>
            <a:endParaRPr lang="en-ZA" b="1" dirty="0">
              <a:solidFill>
                <a:schemeClr val="lt1"/>
              </a:solidFill>
            </a:endParaRPr>
          </a:p>
        </p:txBody>
      </p:sp>
    </p:spTree>
    <p:extLst>
      <p:ext uri="{BB962C8B-B14F-4D97-AF65-F5344CB8AC3E}">
        <p14:creationId xmlns:p14="http://schemas.microsoft.com/office/powerpoint/2010/main" val="269020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2038</Words>
  <Application>Microsoft Office PowerPoint</Application>
  <PresentationFormat>On-screen Show (4:3)</PresentationFormat>
  <Paragraphs>264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Utterance , Sentence, Tokens &amp; Proposition </vt:lpstr>
      <vt:lpstr>Utterance </vt:lpstr>
      <vt:lpstr>Utterance</vt:lpstr>
      <vt:lpstr>Utterance </vt:lpstr>
      <vt:lpstr>Sentence </vt:lpstr>
      <vt:lpstr>Sentence</vt:lpstr>
      <vt:lpstr>Sentence &amp; Utterance</vt:lpstr>
      <vt:lpstr>Tokens </vt:lpstr>
      <vt:lpstr>Tokens</vt:lpstr>
      <vt:lpstr>Tokens</vt:lpstr>
      <vt:lpstr>Tokens</vt:lpstr>
      <vt:lpstr>Propositions </vt:lpstr>
      <vt:lpstr>Propositions</vt:lpstr>
      <vt:lpstr>Propositions</vt:lpstr>
      <vt:lpstr>Propositions</vt:lpstr>
      <vt:lpstr>Propositions</vt:lpstr>
      <vt:lpstr>Propositions</vt:lpstr>
      <vt:lpstr>Propositions</vt:lpstr>
      <vt:lpstr>Propositions</vt:lpstr>
      <vt:lpstr>Propositions</vt:lpstr>
      <vt:lpstr>Propositions</vt:lpstr>
      <vt:lpstr>Propositions</vt:lpstr>
      <vt:lpstr>Utterance, Sentence &amp; Propositions</vt:lpstr>
      <vt:lpstr>Utterance, Sentence &amp; Propositions</vt:lpstr>
      <vt:lpstr>Utterance, Sentence &amp; Propositions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Utterance , Sentence, Tokens &amp; Proposition</dc:title>
  <dc:creator>Author</dc:creator>
  <cp:lastModifiedBy>Author</cp:lastModifiedBy>
  <cp:revision>31</cp:revision>
  <dcterms:created xsi:type="dcterms:W3CDTF">2015-03-03T16:47:09Z</dcterms:created>
  <dcterms:modified xsi:type="dcterms:W3CDTF">2015-03-10T12:59:21Z</dcterms:modified>
</cp:coreProperties>
</file>