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/>
    <p:restoredTop sz="94622"/>
  </p:normalViewPr>
  <p:slideViewPr>
    <p:cSldViewPr snapToGrid="0" snapToObjects="1">
      <p:cViewPr varScale="1">
        <p:scale>
          <a:sx n="79" d="100"/>
          <a:sy n="79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 Lucia Nsele" userId="bf190cfd-9846-4e17-9f37-345a22054868" providerId="ADAL" clId="{8CA18C68-F41F-42C9-9FFF-3D574D9AD24A}"/>
    <pc:docChg chg="modSld">
      <pc:chgData name="Faith Lucia Nsele" userId="bf190cfd-9846-4e17-9f37-345a22054868" providerId="ADAL" clId="{8CA18C68-F41F-42C9-9FFF-3D574D9AD24A}" dt="2024-10-18T10:09:23.397" v="4" actId="20577"/>
      <pc:docMkLst>
        <pc:docMk/>
      </pc:docMkLst>
      <pc:sldChg chg="modSp mod">
        <pc:chgData name="Faith Lucia Nsele" userId="bf190cfd-9846-4e17-9f37-345a22054868" providerId="ADAL" clId="{8CA18C68-F41F-42C9-9FFF-3D574D9AD24A}" dt="2024-10-18T10:09:23.397" v="4" actId="20577"/>
        <pc:sldMkLst>
          <pc:docMk/>
          <pc:sldMk cId="4068380920" sldId="256"/>
        </pc:sldMkLst>
        <pc:spChg chg="mod">
          <ac:chgData name="Faith Lucia Nsele" userId="bf190cfd-9846-4e17-9f37-345a22054868" providerId="ADAL" clId="{8CA18C68-F41F-42C9-9FFF-3D574D9AD24A}" dt="2024-10-18T10:09:23.397" v="4" actId="20577"/>
          <ac:spMkLst>
            <pc:docMk/>
            <pc:sldMk cId="4068380920" sldId="256"/>
            <ac:spMk id="3" creationId="{0137E48E-872A-9641-BBF1-D29BD06FCEE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A3BBD-6242-C249-8516-7B3AA11674C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CBA47-E15B-4B4D-83D6-853F1EF8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5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6D039-561A-8D4D-9CE6-110D9D3C5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5B7BBE-6B9F-DF40-BC43-2122287B1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1D755-9BF7-1349-A182-93C3619A0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E966B-126B-8A42-8C1C-0CC82A856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D40C9-6BAE-6C4D-85EC-ED38F169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D0AE-F481-6545-AB45-09D58E669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A7817-AFDD-1446-8328-6F95B6968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F010-A982-2D4E-9EB9-AC1F0BA54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0CFA0-68D8-5C4B-970E-0903BBC9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55B78-4409-074C-A37C-DD3C3A22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6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BB6B3-AC6E-9949-9F0D-5F5B3B10D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15E51-0D1F-A641-954D-63B7051C1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908A6-4C54-634F-8DC3-1B720DC1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8FA82-3418-4242-A2CE-15CC44A2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A26D0-32B3-7E4B-A31F-9B1FB69A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1768-6639-7C40-BBDD-5734536D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DD76-54DF-FE45-BB67-0B0659DD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AC8A4-90AC-5449-BBF5-B3FF9D0A5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65E48-637F-6C49-87B7-04D1AF8C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838DA-371B-0747-B901-BFE578F5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6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87EC3-5554-9B44-8879-FBF373079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629A1-3DDC-5D4A-AA65-E0CA11979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33BC9-9357-294D-9E2F-B079DE20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81EBF-0ED7-7C41-82CE-CA1F58BD0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3CF36-3E4E-2F49-8040-0443ACE1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0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85B78-4778-5D44-AC7D-ECBC1760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FCBC0-30F8-E14C-81B5-8F284267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9CBF-51D0-6F46-B066-9AF977C2C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B35A9-7A29-DE4A-B26E-2F7DADBD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FCD0C-D715-4E46-AED5-CDB09FB5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6864E-204F-5647-929B-2F89A99E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AE2A-ACB1-6643-82CF-60F12C991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4020E-A385-F740-9787-3F13E388B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674C5-6CCC-2548-95A9-C9F96E12D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43B50C-115D-C143-8BD7-8F6AF3BC0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286DCF-725B-0D49-B806-FD8186B88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B3296-5EFA-8C47-98FD-9B8663A3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FED43B-6561-B244-A849-76C8D7BED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4A88DB-CB0C-1545-9279-F8476BD7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3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B2802-A401-FB46-93E1-53F77D2F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0B142-E80D-2348-9ECB-362EBED9C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8A702-5881-294C-9457-DE30DD64E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054BC-36F2-F84A-942E-2EF020B1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1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98600-F4A5-5A44-91CB-877D5AC0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CCBBD-E351-C64E-83AC-466A33129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16B46-85FB-C34A-AB45-618FBD67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0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AD9C-58F0-874A-BF76-5F151A2B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C1128-E381-6B45-8EEE-8D0F7B123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289B3-0B85-A04B-8B47-1669EF9AC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5A86F-D4DE-CE4C-A5C0-40DBCBA59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B4F7D-7F93-644C-B245-3CD5BA1A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7DDE3-B10A-9B48-9EEA-6B8DC24C7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9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020C-6CC8-B645-A421-8E3323AE9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EEA88-C4F2-8C47-9596-22E81F96C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8E35A-4149-9947-92D4-37D394499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8A102-7E06-9B4C-B3B5-FA2C1D46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5F82F-01DF-5740-9227-B4B7B2B36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E7D97-F9BC-0641-A654-DB3FB60B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23BE33-E3EC-9A4A-87A1-EC7B1797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40EC5-F161-524C-9EB7-DC98F6A53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94E37-679F-FC4D-B6BB-BDF66E6B4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5B26-DA32-FC42-81F9-1E6180DD43B2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BFC51-2220-294D-AB44-7B6985CC2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6E6B5-F5D5-964E-8D9A-4CCA15574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4C27-2EB5-1D47-AAFF-4479D239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8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unizulu.ac.za/research-support/information-librarian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rnitin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428DD7-175C-B449-BE83-FC79C14EC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F763D8-9400-8941-90AB-0C7DE0843F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t"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Turnitin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7E48E-872A-9641-BBF1-D29BD06FCE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to Use Turnitin as a Student</a:t>
            </a:r>
          </a:p>
        </p:txBody>
      </p:sp>
    </p:spTree>
    <p:extLst>
      <p:ext uri="{BB962C8B-B14F-4D97-AF65-F5344CB8AC3E}">
        <p14:creationId xmlns:p14="http://schemas.microsoft.com/office/powerpoint/2010/main" val="406838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8DEA5A-BFDD-8C41-AB75-FC1B77DD9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A31D9F-0EE7-2344-905B-20FBB1426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174673" cy="5354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What is Turnitin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F9ABA6-886C-8147-A169-908252921535}"/>
              </a:ext>
            </a:extLst>
          </p:cNvPr>
          <p:cNvSpPr txBox="1"/>
          <p:nvPr/>
        </p:nvSpPr>
        <p:spPr>
          <a:xfrm>
            <a:off x="838200" y="1059561"/>
            <a:ext cx="105779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Turnitin is a web-based software, that promotes academic integrity, streamlines grading and feedback, deters plagiarism, and improves students’ outcomes.</a:t>
            </a:r>
          </a:p>
          <a:p>
            <a:endParaRPr lang="en-ZA" sz="1600" u="sng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ZA" sz="1600" b="1" i="0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Access &amp; class enrolment</a:t>
            </a:r>
          </a:p>
          <a:p>
            <a:endParaRPr lang="en-ZA" sz="1400" b="1" dirty="0">
              <a:solidFill>
                <a:srgbClr val="333333"/>
              </a:solidFill>
              <a:latin typeface="Aptos" panose="020B0004020202020204" pitchFamily="34" charset="0"/>
            </a:endParaRPr>
          </a:p>
          <a:p>
            <a:r>
              <a:rPr lang="en-ZA" sz="1400" i="0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Please, contact your lecturer for class ID and Enrolment key</a:t>
            </a:r>
            <a:endParaRPr lang="en-ZA" sz="140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endParaRPr lang="en-ZA" sz="12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ZA" sz="1600" b="1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Training</a:t>
            </a:r>
          </a:p>
          <a:p>
            <a:endParaRPr lang="en-ZA" sz="1600" dirty="0">
              <a:solidFill>
                <a:srgbClr val="333333"/>
              </a:solidFill>
              <a:effectLst/>
              <a:latin typeface="Aptos" panose="020B0004020202020204" pitchFamily="34" charset="0"/>
            </a:endParaRPr>
          </a:p>
          <a:p>
            <a:r>
              <a:rPr lang="en-ZA" sz="1200" b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• Please, contact your</a:t>
            </a:r>
            <a:r>
              <a:rPr lang="en-ZA" sz="1200" b="1" u="sng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ZA" sz="1200" b="1" dirty="0">
                <a:solidFill>
                  <a:srgbClr val="337AB7"/>
                </a:solidFill>
                <a:effectLst/>
                <a:latin typeface="Arial" panose="020B0604020202020204" pitchFamily="34" charset="0"/>
                <a:hlinkClick r:id="rId3"/>
              </a:rPr>
              <a:t>Faculty information librarians or Research support librarians </a:t>
            </a:r>
            <a:r>
              <a:rPr lang="en-ZA" sz="1200" b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for the training on Turnitin.</a:t>
            </a:r>
            <a:endParaRPr lang="en-ZA" sz="120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en-ZA" sz="12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US" sz="12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5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D4273-7AAE-152B-CB49-08B14D488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A61369-F176-589D-76BB-F6E35DF702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51E094-95A1-ADD9-575F-F1DC53E09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174673" cy="535420"/>
          </a:xfrm>
        </p:spPr>
        <p:txBody>
          <a:bodyPr>
            <a:normAutofit/>
          </a:bodyPr>
          <a:lstStyle/>
          <a:p>
            <a:pPr algn="l"/>
            <a:r>
              <a:rPr lang="en-ZA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Accessing Turnitin</a:t>
            </a:r>
            <a:endParaRPr lang="en-Z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FAE1D8-BC72-0AAE-0384-B0543D03AE40}"/>
              </a:ext>
            </a:extLst>
          </p:cNvPr>
          <p:cNvSpPr txBox="1"/>
          <p:nvPr/>
        </p:nvSpPr>
        <p:spPr>
          <a:xfrm>
            <a:off x="838200" y="1059561"/>
            <a:ext cx="105779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ZA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1:</a:t>
            </a:r>
            <a:r>
              <a:rPr lang="en-ZA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Open Your Web Browser</a:t>
            </a:r>
            <a:endParaRPr lang="en-ZA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Go to your preferred web browser (e.g., Google Chrome, Firefox).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2:</a:t>
            </a:r>
            <a:r>
              <a:rPr lang="en-ZA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Go to Turnitin’s Website</a:t>
            </a:r>
            <a:endParaRPr lang="en-ZA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Enter the URL: </a:t>
            </a:r>
            <a:r>
              <a:rPr lang="en-ZA" sz="1600" b="0" i="0" u="sng" dirty="0">
                <a:solidFill>
                  <a:srgbClr val="23527C"/>
                </a:solidFill>
                <a:effectLst/>
                <a:latin typeface="Aptos" panose="020B0004020202020204" pitchFamily="34" charset="0"/>
                <a:hlinkClick r:id="rId3"/>
              </a:rPr>
              <a:t>https://www.turnitin.com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in the address bar and press Enter.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3:</a:t>
            </a:r>
            <a:r>
              <a:rPr lang="en-ZA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Log In to Your Account</a:t>
            </a:r>
            <a:endParaRPr lang="en-ZA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 Students:</a:t>
            </a:r>
            <a:endParaRPr lang="en-ZA" sz="1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 on the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“Log In”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button.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Enter your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email address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and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password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“Log In”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6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ZA" sz="1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ZA" sz="1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 Instructors:</a:t>
            </a:r>
            <a:endParaRPr lang="en-ZA" sz="1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 on the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“Log In”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button.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Enter your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email address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and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password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“Log In”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endParaRPr lang="en-US" sz="12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2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F81E-A0EC-BC03-BC90-FF229A568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6C3990-24F1-5F2D-2BF7-552DC34814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14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0F844C-ACD5-525C-4CB2-0C940D3BF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36"/>
            <a:ext cx="8061960" cy="535420"/>
          </a:xfrm>
        </p:spPr>
        <p:txBody>
          <a:bodyPr>
            <a:normAutofit fontScale="90000"/>
          </a:bodyPr>
          <a:lstStyle/>
          <a:p>
            <a:br>
              <a:rPr lang="en-ZA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ZA" sz="31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ZA" sz="31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Navigating the Turnitin Dashboard</a:t>
            </a:r>
            <a:br>
              <a:rPr lang="en-ZA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Z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F53C4-F44D-9778-7A9B-8101678CCD1A}"/>
              </a:ext>
            </a:extLst>
          </p:cNvPr>
          <p:cNvSpPr txBox="1"/>
          <p:nvPr/>
        </p:nvSpPr>
        <p:spPr>
          <a:xfrm>
            <a:off x="838200" y="1059561"/>
            <a:ext cx="1057794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ZA" sz="20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Dashboard Overview</a:t>
            </a:r>
          </a:p>
          <a:p>
            <a:pPr algn="l"/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After logging in, you’ll see the dashboard which includes tabs for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Assignments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Feedback Studio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Grading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and </a:t>
            </a: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User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600" b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en-ZA" sz="20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Profile</a:t>
            </a:r>
            <a:r>
              <a:rPr lang="en-ZA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.​​​​​​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Students: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You’ll see your enrolled classes and assignments.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 Instructors:</a:t>
            </a:r>
            <a:r>
              <a:rPr lang="en-ZA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You’ll see your classes, assignments, and submission status.</a:t>
            </a:r>
          </a:p>
        </p:txBody>
      </p:sp>
    </p:spTree>
    <p:extLst>
      <p:ext uri="{BB962C8B-B14F-4D97-AF65-F5344CB8AC3E}">
        <p14:creationId xmlns:p14="http://schemas.microsoft.com/office/powerpoint/2010/main" val="403241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59EDD7-9294-16A6-A823-E7F92830C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E95C4F-FDBB-95D9-AD94-C51BBD5B18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889445-CE5F-EABA-62B4-7FE0727BD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174673" cy="535420"/>
          </a:xfrm>
        </p:spPr>
        <p:txBody>
          <a:bodyPr>
            <a:normAutofit fontScale="90000"/>
          </a:bodyPr>
          <a:lstStyle/>
          <a:p>
            <a:br>
              <a:rPr lang="en-ZA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Z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2C87B9-1E50-2D29-0558-430AC8E7F8A4}"/>
              </a:ext>
            </a:extLst>
          </p:cNvPr>
          <p:cNvSpPr txBox="1"/>
          <p:nvPr/>
        </p:nvSpPr>
        <p:spPr>
          <a:xfrm>
            <a:off x="509016" y="0"/>
            <a:ext cx="1057794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ZA" sz="20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Submitting an Assignment (For Students)</a:t>
            </a:r>
          </a:p>
          <a:p>
            <a:pPr algn="l"/>
            <a:endParaRPr lang="en-ZA" sz="2000" b="1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1: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Select Your Class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 on the appropriate class from the dashboard.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2: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Choose the Assignment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 on the assignment you need to submit.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3: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Upload Your Paper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 the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“Submit”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button.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Choose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“File Upload”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then click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“Choose File”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to select your document from your computer.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Enter any required information such as title.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“Upload”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and then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“Submit”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4: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Confirm Submission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Confirm your submission by checking the confirmation screen or email notification.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Reviewing Your Submission (For Students)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1: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Access Your Submission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 on the assignment from your dashboard.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2: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View Originality Report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Click on the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“Originality Report”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to view your submission’s results.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Step 3: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Interpreting the Report</a:t>
            </a:r>
            <a:endParaRPr lang="en-ZA" sz="14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Match Overview: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Review the overall similarity percentage.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Highlighted Text: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Look for sections highlighted in the report.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14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Source Links:</a:t>
            </a:r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Click on the source links to see where the text matches.</a:t>
            </a:r>
          </a:p>
          <a:p>
            <a:pPr algn="l"/>
            <a:endParaRPr lang="en-ZA" sz="20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51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82F5A-2831-ED9C-5140-CF17E6D7F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C3B108-05FF-3FF5-7E9A-DB240CCB86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971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A6A267-23A4-750C-3B05-2B1707E0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174673" cy="535420"/>
          </a:xfrm>
        </p:spPr>
        <p:txBody>
          <a:bodyPr>
            <a:normAutofit fontScale="90000"/>
          </a:bodyPr>
          <a:lstStyle/>
          <a:p>
            <a:br>
              <a:rPr lang="en-ZA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Z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A4D003-1B98-6C24-1A10-0C27D02A8430}"/>
              </a:ext>
            </a:extLst>
          </p:cNvPr>
          <p:cNvSpPr txBox="1"/>
          <p:nvPr/>
        </p:nvSpPr>
        <p:spPr>
          <a:xfrm>
            <a:off x="509016" y="0"/>
            <a:ext cx="1057794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ZA" sz="20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Interpreting Your Report</a:t>
            </a:r>
          </a:p>
          <a:p>
            <a:pPr algn="l"/>
            <a:endParaRPr lang="en-ZA" sz="2000" b="1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effectLst/>
                <a:latin typeface="Aptos" panose="020B0004020202020204" pitchFamily="34" charset="0"/>
              </a:rPr>
              <a:t>Blue (0%)</a:t>
            </a:r>
            <a:r>
              <a:rPr lang="en-ZA" sz="1400" dirty="0">
                <a:effectLst/>
                <a:latin typeface="Aptos" panose="020B0004020202020204" pitchFamily="34" charset="0"/>
              </a:rPr>
              <a:t>:</a:t>
            </a:r>
            <a:r>
              <a:rPr lang="en-ZA" sz="1400" dirty="0">
                <a:latin typeface="Aptos" panose="020B0004020202020204" pitchFamily="34" charset="0"/>
              </a:rPr>
              <a:t> No matching text was found in the document. This means that Turnitin did not detect any similarity between the submitted text and its database.</a:t>
            </a:r>
          </a:p>
          <a:p>
            <a:pPr>
              <a:buFont typeface="Arial" panose="020B0604020202020204" pitchFamily="34" charset="0"/>
              <a:buChar char="•"/>
            </a:pPr>
            <a:endParaRPr lang="en-ZA" sz="1400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effectLst/>
                <a:latin typeface="Aptos" panose="020B0004020202020204" pitchFamily="34" charset="0"/>
              </a:rPr>
              <a:t>Green (1-24%)</a:t>
            </a:r>
            <a:r>
              <a:rPr lang="en-ZA" sz="1400" dirty="0">
                <a:effectLst/>
                <a:latin typeface="Aptos" panose="020B0004020202020204" pitchFamily="34" charset="0"/>
              </a:rPr>
              <a:t>:</a:t>
            </a:r>
            <a:r>
              <a:rPr lang="en-ZA" sz="1400" dirty="0">
                <a:latin typeface="Aptos" panose="020B0004020202020204" pitchFamily="34" charset="0"/>
              </a:rPr>
              <a:t> </a:t>
            </a:r>
            <a:r>
              <a:rPr lang="en-ZA" sz="1400" dirty="0">
                <a:effectLst/>
                <a:latin typeface="Aptos" panose="020B0004020202020204" pitchFamily="34" charset="0"/>
              </a:rPr>
              <a:t>Low level of matching text, indicating minimal overlap with other sources. This might be due to common phrases, references, or quotes. It typically suggests that the document contains a good level of original content.</a:t>
            </a:r>
          </a:p>
          <a:p>
            <a:pPr>
              <a:buFont typeface="Arial" panose="020B0604020202020204" pitchFamily="34" charset="0"/>
              <a:buChar char="•"/>
            </a:pPr>
            <a:endParaRPr lang="en-ZA" sz="1400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effectLst/>
                <a:latin typeface="Aptos" panose="020B0004020202020204" pitchFamily="34" charset="0"/>
              </a:rPr>
              <a:t>Yellow (25-49%)</a:t>
            </a:r>
            <a:r>
              <a:rPr lang="en-ZA" sz="1400" dirty="0">
                <a:latin typeface="Aptos" panose="020B0004020202020204" pitchFamily="34" charset="0"/>
              </a:rPr>
              <a:t>: </a:t>
            </a:r>
            <a:r>
              <a:rPr lang="en-ZA" sz="1400" dirty="0">
                <a:effectLst/>
                <a:latin typeface="Aptos" panose="020B0004020202020204" pitchFamily="34" charset="0"/>
              </a:rPr>
              <a:t>Medium level of matching text. This means a significant portion of the document matches other sources. It could indicate the need for more original writing or better paraphrasing, depending on the nature of the matches.</a:t>
            </a:r>
          </a:p>
          <a:p>
            <a:pPr>
              <a:buFont typeface="Arial" panose="020B0604020202020204" pitchFamily="34" charset="0"/>
              <a:buChar char="•"/>
            </a:pPr>
            <a:endParaRPr lang="en-ZA" sz="1400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effectLst/>
                <a:latin typeface="Aptos" panose="020B0004020202020204" pitchFamily="34" charset="0"/>
              </a:rPr>
              <a:t>Orange (50-74%)</a:t>
            </a:r>
            <a:r>
              <a:rPr lang="en-ZA" sz="1400" dirty="0">
                <a:effectLst/>
                <a:latin typeface="Aptos" panose="020B0004020202020204" pitchFamily="34" charset="0"/>
              </a:rPr>
              <a:t>: High level of matching text. This suggests a large amount of the content is not original, and the writer may need to review and revise their work to reduce reliance on external sources.</a:t>
            </a:r>
          </a:p>
          <a:p>
            <a:pPr>
              <a:buFont typeface="Arial" panose="020B0604020202020204" pitchFamily="34" charset="0"/>
              <a:buChar char="•"/>
            </a:pPr>
            <a:endParaRPr lang="en-ZA" sz="1400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effectLst/>
                <a:latin typeface="Aptos" panose="020B0004020202020204" pitchFamily="34" charset="0"/>
              </a:rPr>
              <a:t>Red (75-100%)</a:t>
            </a:r>
            <a:r>
              <a:rPr lang="en-ZA" sz="1400" dirty="0">
                <a:effectLst/>
                <a:latin typeface="Aptos" panose="020B0004020202020204" pitchFamily="34" charset="0"/>
              </a:rPr>
              <a:t>: Very high level of matching text. Most of the document appears to be copied or not properly cited. This usually raises a red flag for plagiarism and requires immediate attention to avoid academic misconduct.</a:t>
            </a:r>
          </a:p>
          <a:p>
            <a:pPr>
              <a:buFont typeface="Arial" panose="020B0604020202020204" pitchFamily="34" charset="0"/>
              <a:buChar char="•"/>
            </a:pPr>
            <a:endParaRPr lang="en-ZA" sz="1400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latin typeface="Aptos" panose="020B0004020202020204" pitchFamily="34" charset="0"/>
              </a:rPr>
              <a:t>Low percentage (e.g., 0-10%)</a:t>
            </a:r>
            <a:r>
              <a:rPr lang="en-ZA" sz="1400" dirty="0">
                <a:latin typeface="Aptos" panose="020B0004020202020204" pitchFamily="34" charset="0"/>
              </a:rPr>
              <a:t>: Typically indicates that the work is mostly original, with few or no matching sources.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latin typeface="Aptos" panose="020B0004020202020204" pitchFamily="34" charset="0"/>
              </a:rPr>
              <a:t>Moderate percentage (e.g., 11-25%)</a:t>
            </a:r>
            <a:r>
              <a:rPr lang="en-ZA" sz="1400" dirty="0">
                <a:latin typeface="Aptos" panose="020B0004020202020204" pitchFamily="34" charset="0"/>
              </a:rPr>
              <a:t>: May suggest some matched content, which could be common phrases, quotations, or references. Proper citation of sources could still make this acceptable.</a:t>
            </a:r>
          </a:p>
          <a:p>
            <a:pPr>
              <a:buFont typeface="Arial" panose="020B0604020202020204" pitchFamily="34" charset="0"/>
              <a:buChar char="•"/>
            </a:pPr>
            <a:endParaRPr lang="en-ZA" sz="1400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1400" b="1" dirty="0">
                <a:latin typeface="Aptos" panose="020B0004020202020204" pitchFamily="34" charset="0"/>
              </a:rPr>
              <a:t>High percentage (e.g., 26% or higher)</a:t>
            </a:r>
            <a:r>
              <a:rPr lang="en-ZA" sz="1400" dirty="0">
                <a:latin typeface="Aptos" panose="020B0004020202020204" pitchFamily="34" charset="0"/>
              </a:rPr>
              <a:t>: Suggests a significant amount of similarity to existing work, which could indicate issues with originality or improper citation. It might need further review for potential plagiarism.</a:t>
            </a:r>
          </a:p>
          <a:p>
            <a:pPr algn="l"/>
            <a:r>
              <a:rPr lang="en-ZA" sz="1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algn="l"/>
            <a:endParaRPr lang="en-ZA" sz="20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0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725</Words>
  <Application>Microsoft Office PowerPoint</Application>
  <PresentationFormat>Widescreen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Office Theme</vt:lpstr>
      <vt:lpstr>Turnitin</vt:lpstr>
      <vt:lpstr>What is Turnitin</vt:lpstr>
      <vt:lpstr>Accessing Turnitin</vt:lpstr>
      <vt:lpstr>  Navigating the Turnitin Dashboard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goes here</dc:title>
  <dc:creator>Microsoft Office User</dc:creator>
  <cp:lastModifiedBy>Faith Lucia Nsele</cp:lastModifiedBy>
  <cp:revision>2</cp:revision>
  <dcterms:created xsi:type="dcterms:W3CDTF">2022-03-12T12:43:04Z</dcterms:created>
  <dcterms:modified xsi:type="dcterms:W3CDTF">2024-10-18T10:09:31Z</dcterms:modified>
</cp:coreProperties>
</file>