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5C0A8-F7C8-4EB4-A571-FF273C578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5F49A53D-E6D9-4E91-8A38-E5599A9EEB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3D59FEDD-FF65-4F0C-AC24-6600B60E1C77}"/>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5" name="Footer Placeholder 4">
            <a:extLst>
              <a:ext uri="{FF2B5EF4-FFF2-40B4-BE49-F238E27FC236}">
                <a16:creationId xmlns:a16="http://schemas.microsoft.com/office/drawing/2014/main" id="{3252CE46-502D-4A5A-B591-4FFAD0C7C7D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5D62332-06E4-45AD-807B-3BB9AC252ACD}"/>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426500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D1D0-522B-4E9A-871F-D02F6C56E617}"/>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63CE6DBE-AE5C-401F-9AD3-4FA3D4158E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3FE2B99-DD9B-4807-918D-825EBDE41FF0}"/>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5" name="Footer Placeholder 4">
            <a:extLst>
              <a:ext uri="{FF2B5EF4-FFF2-40B4-BE49-F238E27FC236}">
                <a16:creationId xmlns:a16="http://schemas.microsoft.com/office/drawing/2014/main" id="{9A5A06D4-8643-413A-A070-8281F244DEFC}"/>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71C2613-43F1-40A3-82D6-836F97AA6BBF}"/>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333496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FE8B48-92C9-41D3-A795-A5C2A0F7A1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D4360ABF-8BC0-4D80-B840-D8BB461172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D2058805-5935-4799-97F9-21C71063607A}"/>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5" name="Footer Placeholder 4">
            <a:extLst>
              <a:ext uri="{FF2B5EF4-FFF2-40B4-BE49-F238E27FC236}">
                <a16:creationId xmlns:a16="http://schemas.microsoft.com/office/drawing/2014/main" id="{03F2D184-230E-4292-9CCB-D6C7C5213A6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4E424931-BA67-46C2-BE33-3EF461F9B7D8}"/>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370615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AA107-1A72-4FD0-A12C-6276E10F4DD9}"/>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2BE648E2-D6B1-4DCC-88AE-39D62837A91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1451D6E8-DEB8-44FF-AE16-C1F0FED84C96}"/>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5" name="Footer Placeholder 4">
            <a:extLst>
              <a:ext uri="{FF2B5EF4-FFF2-40B4-BE49-F238E27FC236}">
                <a16:creationId xmlns:a16="http://schemas.microsoft.com/office/drawing/2014/main" id="{08ED9F64-8B53-4BEF-BA25-1F306B04D4D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07F74409-AFE6-4EE8-A488-36F7E9A0D7D6}"/>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1393226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D9D49-72E1-4EDF-9C74-E83FB29586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4CF30C0A-1719-4295-BF38-09D2498776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DBC0767-6129-41A1-98F1-90B9FF80965D}"/>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5" name="Footer Placeholder 4">
            <a:extLst>
              <a:ext uri="{FF2B5EF4-FFF2-40B4-BE49-F238E27FC236}">
                <a16:creationId xmlns:a16="http://schemas.microsoft.com/office/drawing/2014/main" id="{EB8D3DA5-1461-424F-873F-5DA327052F0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BB964A6-5C1C-4DB9-BA6F-37A8928AE22F}"/>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786850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C3D70-CDB8-4C1C-BBAF-D521EA1D20BC}"/>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48E12CB5-5B3B-4A13-A5F7-8E3C3666440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EDAB5D31-2343-400B-8F92-9ECA34423E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B5BBDA0D-C325-4C2E-A9EE-1A5704E2CAEB}"/>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6" name="Footer Placeholder 5">
            <a:extLst>
              <a:ext uri="{FF2B5EF4-FFF2-40B4-BE49-F238E27FC236}">
                <a16:creationId xmlns:a16="http://schemas.microsoft.com/office/drawing/2014/main" id="{C095895B-6FBC-4700-8911-C3030899050C}"/>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119E1A0C-4CCE-433C-A0FD-637823A77E3D}"/>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258263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A62F-5599-4B0B-A526-D120861BD2D2}"/>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761A6582-0A67-47B6-A0E8-19CB450B1A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D998850-777C-461B-8C42-8FFE6040B1F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B9B43D28-D819-43AC-ABD6-D4D2A5B5CA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3DFF7C8-E1E2-475C-9DD7-4562690ACD6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687DC312-223E-43F8-B6A5-25FA4CD50114}"/>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8" name="Footer Placeholder 7">
            <a:extLst>
              <a:ext uri="{FF2B5EF4-FFF2-40B4-BE49-F238E27FC236}">
                <a16:creationId xmlns:a16="http://schemas.microsoft.com/office/drawing/2014/main" id="{369E7B0A-4558-4A50-B5F5-203E95462888}"/>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76C984AD-6D2F-4BD8-B0B8-8CF071A608F9}"/>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723104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E41ED-DF82-4A54-8F49-56D9FDE5CFA5}"/>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1F0140F3-A2A3-4702-B69C-B25965C0B560}"/>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4" name="Footer Placeholder 3">
            <a:extLst>
              <a:ext uri="{FF2B5EF4-FFF2-40B4-BE49-F238E27FC236}">
                <a16:creationId xmlns:a16="http://schemas.microsoft.com/office/drawing/2014/main" id="{75C448E7-CC7A-46E2-A349-CEF947DDF6E9}"/>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9039DFFF-9B50-460F-AEC4-6D3F6CBA1DB5}"/>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414893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C74FC7-2C06-433B-B359-1E598B677C83}"/>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3" name="Footer Placeholder 2">
            <a:extLst>
              <a:ext uri="{FF2B5EF4-FFF2-40B4-BE49-F238E27FC236}">
                <a16:creationId xmlns:a16="http://schemas.microsoft.com/office/drawing/2014/main" id="{1B71E4A0-418D-46A4-989B-992A3ADEB6D8}"/>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6CF3050A-B2C9-4E4E-AEFE-E979394CAE76}"/>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1325377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F58ED-9FC9-40C4-9551-95DB11D8D3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0B6D1A3A-539E-448E-BD33-964A30A1C8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DE6C2E53-E14D-4B3D-B03D-351BBDEB7C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D46811-F51E-4830-AB15-C559A2AA7980}"/>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6" name="Footer Placeholder 5">
            <a:extLst>
              <a:ext uri="{FF2B5EF4-FFF2-40B4-BE49-F238E27FC236}">
                <a16:creationId xmlns:a16="http://schemas.microsoft.com/office/drawing/2014/main" id="{27453CF8-5BD7-44DD-9005-66B620582744}"/>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31A477BF-DC4A-4F1C-BCFF-BF7871DF2658}"/>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273177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89896-4834-4C85-BC07-F173E31049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63A930ED-8448-477E-8F9C-47BBE244FA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9136726E-60CA-4FA4-8677-716CAB27F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CCB2AC-38D5-4B72-9AB8-2D1E9B708156}"/>
              </a:ext>
            </a:extLst>
          </p:cNvPr>
          <p:cNvSpPr>
            <a:spLocks noGrp="1"/>
          </p:cNvSpPr>
          <p:nvPr>
            <p:ph type="dt" sz="half" idx="10"/>
          </p:nvPr>
        </p:nvSpPr>
        <p:spPr/>
        <p:txBody>
          <a:bodyPr/>
          <a:lstStyle/>
          <a:p>
            <a:fld id="{3B377F2C-8753-4185-869A-417D8EA84801}" type="datetimeFigureOut">
              <a:rPr lang="en-ZA" smtClean="0"/>
              <a:t>2024/07/24</a:t>
            </a:fld>
            <a:endParaRPr lang="en-ZA"/>
          </a:p>
        </p:txBody>
      </p:sp>
      <p:sp>
        <p:nvSpPr>
          <p:cNvPr id="6" name="Footer Placeholder 5">
            <a:extLst>
              <a:ext uri="{FF2B5EF4-FFF2-40B4-BE49-F238E27FC236}">
                <a16:creationId xmlns:a16="http://schemas.microsoft.com/office/drawing/2014/main" id="{F2415380-53A8-4C16-B6DD-75E4A28FCCA6}"/>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2CC8C229-121E-4F2F-A838-0DB4123C706F}"/>
              </a:ext>
            </a:extLst>
          </p:cNvPr>
          <p:cNvSpPr>
            <a:spLocks noGrp="1"/>
          </p:cNvSpPr>
          <p:nvPr>
            <p:ph type="sldNum" sz="quarter" idx="12"/>
          </p:nvPr>
        </p:nvSpPr>
        <p:spPr/>
        <p:txBody>
          <a:bodyPr/>
          <a:lstStyle/>
          <a:p>
            <a:fld id="{F187DCA6-42D5-46CB-9947-AE8771F39122}" type="slidenum">
              <a:rPr lang="en-ZA" smtClean="0"/>
              <a:t>‹#›</a:t>
            </a:fld>
            <a:endParaRPr lang="en-ZA"/>
          </a:p>
        </p:txBody>
      </p:sp>
    </p:spTree>
    <p:extLst>
      <p:ext uri="{BB962C8B-B14F-4D97-AF65-F5344CB8AC3E}">
        <p14:creationId xmlns:p14="http://schemas.microsoft.com/office/powerpoint/2010/main" val="123178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38A71D-41F4-4405-AB32-0BAFAF564D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29BFFC2E-3A85-4E8B-8B45-5FBE810F5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6E815AC-2679-4FF4-BD99-8AFB5D443A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77F2C-8753-4185-869A-417D8EA84801}" type="datetimeFigureOut">
              <a:rPr lang="en-ZA" smtClean="0"/>
              <a:t>2024/07/24</a:t>
            </a:fld>
            <a:endParaRPr lang="en-ZA"/>
          </a:p>
        </p:txBody>
      </p:sp>
      <p:sp>
        <p:nvSpPr>
          <p:cNvPr id="5" name="Footer Placeholder 4">
            <a:extLst>
              <a:ext uri="{FF2B5EF4-FFF2-40B4-BE49-F238E27FC236}">
                <a16:creationId xmlns:a16="http://schemas.microsoft.com/office/drawing/2014/main" id="{8A94CE67-BE70-44EC-AE7E-0451F03392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6772AEE1-50E1-4FBC-A10A-58B564DBAF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7DCA6-42D5-46CB-9947-AE8771F39122}" type="slidenum">
              <a:rPr lang="en-ZA" smtClean="0"/>
              <a:t>‹#›</a:t>
            </a:fld>
            <a:endParaRPr lang="en-ZA"/>
          </a:p>
        </p:txBody>
      </p:sp>
    </p:spTree>
    <p:extLst>
      <p:ext uri="{BB962C8B-B14F-4D97-AF65-F5344CB8AC3E}">
        <p14:creationId xmlns:p14="http://schemas.microsoft.com/office/powerpoint/2010/main" val="3108094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8011-6154-4D4D-B6B7-10FA0B51354A}"/>
              </a:ext>
            </a:extLst>
          </p:cNvPr>
          <p:cNvSpPr>
            <a:spLocks noGrp="1"/>
          </p:cNvSpPr>
          <p:nvPr>
            <p:ph type="ctrTitle"/>
          </p:nvPr>
        </p:nvSpPr>
        <p:spPr/>
        <p:txBody>
          <a:bodyPr>
            <a:normAutofit/>
          </a:bodyPr>
          <a:lstStyle/>
          <a:p>
            <a:r>
              <a:rPr lang="en-ZA" sz="8800" b="1" dirty="0">
                <a:solidFill>
                  <a:srgbClr val="002060"/>
                </a:solidFill>
              </a:rPr>
              <a:t>Dictionaries</a:t>
            </a:r>
          </a:p>
        </p:txBody>
      </p:sp>
      <p:sp>
        <p:nvSpPr>
          <p:cNvPr id="3" name="Subtitle 2">
            <a:extLst>
              <a:ext uri="{FF2B5EF4-FFF2-40B4-BE49-F238E27FC236}">
                <a16:creationId xmlns:a16="http://schemas.microsoft.com/office/drawing/2014/main" id="{1365B2D5-7D30-477B-8C8F-C14CD70EAC88}"/>
              </a:ext>
            </a:extLst>
          </p:cNvPr>
          <p:cNvSpPr>
            <a:spLocks noGrp="1"/>
          </p:cNvSpPr>
          <p:nvPr>
            <p:ph type="subTitle" idx="1"/>
          </p:nvPr>
        </p:nvSpPr>
        <p:spPr/>
        <p:txBody>
          <a:bodyPr/>
          <a:lstStyle/>
          <a:p>
            <a:endParaRPr lang="en-ZA" dirty="0"/>
          </a:p>
          <a:p>
            <a:r>
              <a:rPr lang="en-ZA" dirty="0"/>
              <a:t>Compiled by MS Mthembu</a:t>
            </a:r>
          </a:p>
        </p:txBody>
      </p:sp>
    </p:spTree>
    <p:extLst>
      <p:ext uri="{BB962C8B-B14F-4D97-AF65-F5344CB8AC3E}">
        <p14:creationId xmlns:p14="http://schemas.microsoft.com/office/powerpoint/2010/main" val="3081734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239AA-CE5D-4B7F-AFC4-3E67A09AB8EA}"/>
              </a:ext>
            </a:extLst>
          </p:cNvPr>
          <p:cNvSpPr>
            <a:spLocks noGrp="1"/>
          </p:cNvSpPr>
          <p:nvPr>
            <p:ph type="title"/>
          </p:nvPr>
        </p:nvSpPr>
        <p:spPr/>
        <p:txBody>
          <a:bodyPr/>
          <a:lstStyle/>
          <a:p>
            <a:r>
              <a:rPr lang="en-ZA" b="1" dirty="0"/>
              <a:t>Special purpose dictionaries</a:t>
            </a:r>
          </a:p>
        </p:txBody>
      </p:sp>
      <p:sp>
        <p:nvSpPr>
          <p:cNvPr id="3" name="Content Placeholder 2">
            <a:extLst>
              <a:ext uri="{FF2B5EF4-FFF2-40B4-BE49-F238E27FC236}">
                <a16:creationId xmlns:a16="http://schemas.microsoft.com/office/drawing/2014/main" id="{DD54B9AC-C8AA-4FC6-9810-515DD55E69D7}"/>
              </a:ext>
            </a:extLst>
          </p:cNvPr>
          <p:cNvSpPr>
            <a:spLocks noGrp="1"/>
          </p:cNvSpPr>
          <p:nvPr>
            <p:ph idx="1"/>
          </p:nvPr>
        </p:nvSpPr>
        <p:spPr/>
        <p:txBody>
          <a:bodyPr/>
          <a:lstStyle/>
          <a:p>
            <a:r>
              <a:rPr lang="en-ZA" dirty="0"/>
              <a:t>A special purpose dictionary specialises in a particular aspect of a language.</a:t>
            </a:r>
          </a:p>
          <a:p>
            <a:r>
              <a:rPr lang="en-ZA" dirty="0"/>
              <a:t>These special purpose dictionaries are used to provide more information on a specific aspect of word study, such as synonyms, antonyms, slang, dialect, obsolete words, new words, pronunciation, punctuation, names, phrases,, abbreviations, acronyms, idioms and usage.</a:t>
            </a:r>
          </a:p>
          <a:p>
            <a:endParaRPr lang="en-ZA" dirty="0"/>
          </a:p>
        </p:txBody>
      </p:sp>
    </p:spTree>
    <p:extLst>
      <p:ext uri="{BB962C8B-B14F-4D97-AF65-F5344CB8AC3E}">
        <p14:creationId xmlns:p14="http://schemas.microsoft.com/office/powerpoint/2010/main" val="159373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25C1A7B-943D-CF55-14D5-FD11677E37A1}"/>
              </a:ext>
            </a:extLst>
          </p:cNvPr>
          <p:cNvGraphicFramePr>
            <a:graphicFrameLocks noGrp="1"/>
          </p:cNvGraphicFramePr>
          <p:nvPr>
            <p:ph idx="1"/>
            <p:extLst>
              <p:ext uri="{D42A27DB-BD31-4B8C-83A1-F6EECF244321}">
                <p14:modId xmlns:p14="http://schemas.microsoft.com/office/powerpoint/2010/main" val="1258611859"/>
              </p:ext>
            </p:extLst>
          </p:nvPr>
        </p:nvGraphicFramePr>
        <p:xfrm>
          <a:off x="838200" y="548639"/>
          <a:ext cx="10515600" cy="4444778"/>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263099313"/>
                    </a:ext>
                  </a:extLst>
                </a:gridCol>
                <a:gridCol w="2628900">
                  <a:extLst>
                    <a:ext uri="{9D8B030D-6E8A-4147-A177-3AD203B41FA5}">
                      <a16:colId xmlns:a16="http://schemas.microsoft.com/office/drawing/2014/main" val="3503903040"/>
                    </a:ext>
                  </a:extLst>
                </a:gridCol>
                <a:gridCol w="2628900">
                  <a:extLst>
                    <a:ext uri="{9D8B030D-6E8A-4147-A177-3AD203B41FA5}">
                      <a16:colId xmlns:a16="http://schemas.microsoft.com/office/drawing/2014/main" val="2694117961"/>
                    </a:ext>
                  </a:extLst>
                </a:gridCol>
                <a:gridCol w="2628900">
                  <a:extLst>
                    <a:ext uri="{9D8B030D-6E8A-4147-A177-3AD203B41FA5}">
                      <a16:colId xmlns:a16="http://schemas.microsoft.com/office/drawing/2014/main" val="1175073507"/>
                    </a:ext>
                  </a:extLst>
                </a:gridCol>
              </a:tblGrid>
              <a:tr h="1069250">
                <a:tc>
                  <a:txBody>
                    <a:bodyPr/>
                    <a:lstStyle/>
                    <a:p>
                      <a:r>
                        <a:rPr lang="en-US" dirty="0"/>
                        <a:t>Special Language Word</a:t>
                      </a:r>
                    </a:p>
                  </a:txBody>
                  <a:tcPr anchor="ctr"/>
                </a:tc>
                <a:tc>
                  <a:txBody>
                    <a:bodyPr/>
                    <a:lstStyle/>
                    <a:p>
                      <a:endParaRPr lang="en-US" dirty="0"/>
                    </a:p>
                    <a:p>
                      <a:r>
                        <a:rPr lang="en-US" dirty="0"/>
                        <a:t>English word</a:t>
                      </a:r>
                    </a:p>
                  </a:txBody>
                  <a:tcPr/>
                </a:tc>
                <a:tc>
                  <a:txBody>
                    <a:bodyPr/>
                    <a:lstStyle/>
                    <a:p>
                      <a:endParaRPr lang="en-US" dirty="0"/>
                    </a:p>
                    <a:p>
                      <a:r>
                        <a:rPr lang="en-US" dirty="0"/>
                        <a:t>Pronunciation</a:t>
                      </a:r>
                      <a:endParaRPr lang="en-US" b="0" dirty="0"/>
                    </a:p>
                  </a:txBody>
                  <a:tcPr/>
                </a:tc>
                <a:tc>
                  <a:txBody>
                    <a:bodyPr/>
                    <a:lstStyle/>
                    <a:p>
                      <a:r>
                        <a:rPr lang="en-US" dirty="0"/>
                        <a:t>	Example Usage</a:t>
                      </a:r>
                    </a:p>
                  </a:txBody>
                  <a:tcPr anchor="ctr"/>
                </a:tc>
                <a:extLst>
                  <a:ext uri="{0D108BD9-81ED-4DB2-BD59-A6C34878D82A}">
                    <a16:rowId xmlns:a16="http://schemas.microsoft.com/office/drawing/2014/main" val="3579688589"/>
                  </a:ext>
                </a:extLst>
              </a:tr>
              <a:tr h="1069250">
                <a:tc>
                  <a:txBody>
                    <a:bodyPr/>
                    <a:lstStyle/>
                    <a:p>
                      <a:r>
                        <a:rPr lang="en-US" dirty="0"/>
                        <a:t>Zarko</a:t>
                      </a:r>
                    </a:p>
                  </a:txBody>
                  <a:tcPr anchor="ctr"/>
                </a:tc>
                <a:tc>
                  <a:txBody>
                    <a:bodyPr/>
                    <a:lstStyle/>
                    <a:p>
                      <a:r>
                        <a:rPr lang="en-US" dirty="0"/>
                        <a:t>Hello</a:t>
                      </a:r>
                    </a:p>
                  </a:txBody>
                  <a:tcPr/>
                </a:tc>
                <a:tc>
                  <a:txBody>
                    <a:bodyPr/>
                    <a:lstStyle/>
                    <a:p>
                      <a:r>
                        <a:rPr lang="en-US" dirty="0" err="1"/>
                        <a:t>zar-koh</a:t>
                      </a:r>
                      <a:endParaRPr lang="en-US" dirty="0"/>
                    </a:p>
                  </a:txBody>
                  <a:tcPr/>
                </a:tc>
                <a:tc>
                  <a:txBody>
                    <a:bodyPr/>
                    <a:lstStyle/>
                    <a:p>
                      <a:r>
                        <a:rPr lang="en-US" dirty="0"/>
                        <a:t>Zarko! How are you?</a:t>
                      </a:r>
                    </a:p>
                  </a:txBody>
                  <a:tcPr/>
                </a:tc>
                <a:extLst>
                  <a:ext uri="{0D108BD9-81ED-4DB2-BD59-A6C34878D82A}">
                    <a16:rowId xmlns:a16="http://schemas.microsoft.com/office/drawing/2014/main" val="2992153474"/>
                  </a:ext>
                </a:extLst>
              </a:tr>
              <a:tr h="1237028">
                <a:tc>
                  <a:txBody>
                    <a:bodyPr/>
                    <a:lstStyle/>
                    <a:p>
                      <a:r>
                        <a:rPr lang="en-US" dirty="0" err="1"/>
                        <a:t>Noreva</a:t>
                      </a:r>
                      <a:endParaRPr lang="en-US" dirty="0"/>
                    </a:p>
                  </a:txBody>
                  <a:tcPr/>
                </a:tc>
                <a:tc>
                  <a:txBody>
                    <a:bodyPr/>
                    <a:lstStyle/>
                    <a:p>
                      <a:r>
                        <a:rPr lang="en-US" dirty="0"/>
                        <a:t>Goodbye</a:t>
                      </a:r>
                    </a:p>
                  </a:txBody>
                  <a:tcPr/>
                </a:tc>
                <a:tc>
                  <a:txBody>
                    <a:bodyPr/>
                    <a:lstStyle/>
                    <a:p>
                      <a:r>
                        <a:rPr lang="en-US" dirty="0"/>
                        <a:t>nor-ay-</a:t>
                      </a:r>
                      <a:r>
                        <a:rPr lang="en-US" dirty="0" err="1"/>
                        <a:t>vah</a:t>
                      </a:r>
                      <a:endParaRPr lang="en-US" dirty="0"/>
                    </a:p>
                  </a:txBody>
                  <a:tcPr/>
                </a:tc>
                <a:tc>
                  <a:txBody>
                    <a:bodyPr/>
                    <a:lstStyle/>
                    <a:p>
                      <a:r>
                        <a:rPr lang="en-US" dirty="0" err="1"/>
                        <a:t>Noreva</a:t>
                      </a:r>
                      <a:r>
                        <a:rPr lang="en-US" dirty="0"/>
                        <a:t>, see you tomorrow.</a:t>
                      </a:r>
                    </a:p>
                  </a:txBody>
                  <a:tcPr/>
                </a:tc>
                <a:extLst>
                  <a:ext uri="{0D108BD9-81ED-4DB2-BD59-A6C34878D82A}">
                    <a16:rowId xmlns:a16="http://schemas.microsoft.com/office/drawing/2014/main" val="2078589285"/>
                  </a:ext>
                </a:extLst>
              </a:tr>
              <a:tr h="1069250">
                <a:tc>
                  <a:txBody>
                    <a:bodyPr/>
                    <a:lstStyle/>
                    <a:p>
                      <a:r>
                        <a:rPr lang="en-US" dirty="0" err="1"/>
                        <a:t>Mertan</a:t>
                      </a:r>
                      <a:endParaRPr lang="en-US" dirty="0"/>
                    </a:p>
                  </a:txBody>
                  <a:tcPr/>
                </a:tc>
                <a:tc>
                  <a:txBody>
                    <a:bodyPr/>
                    <a:lstStyle/>
                    <a:p>
                      <a:r>
                        <a:rPr lang="en-US" dirty="0"/>
                        <a:t>Thank you</a:t>
                      </a:r>
                    </a:p>
                  </a:txBody>
                  <a:tcPr/>
                </a:tc>
                <a:tc>
                  <a:txBody>
                    <a:bodyPr/>
                    <a:lstStyle/>
                    <a:p>
                      <a:r>
                        <a:rPr lang="en-US" dirty="0"/>
                        <a:t>Mer-tan</a:t>
                      </a:r>
                    </a:p>
                  </a:txBody>
                  <a:tcPr/>
                </a:tc>
                <a:tc>
                  <a:txBody>
                    <a:bodyPr/>
                    <a:lstStyle/>
                    <a:p>
                      <a:r>
                        <a:rPr lang="en-US" dirty="0" err="1"/>
                        <a:t>Mertan</a:t>
                      </a:r>
                      <a:r>
                        <a:rPr lang="en-US" dirty="0"/>
                        <a:t> for your help</a:t>
                      </a:r>
                    </a:p>
                  </a:txBody>
                  <a:tcPr/>
                </a:tc>
                <a:extLst>
                  <a:ext uri="{0D108BD9-81ED-4DB2-BD59-A6C34878D82A}">
                    <a16:rowId xmlns:a16="http://schemas.microsoft.com/office/drawing/2014/main" val="3857454836"/>
                  </a:ext>
                </a:extLst>
              </a:tr>
            </a:tbl>
          </a:graphicData>
        </a:graphic>
      </p:graphicFrame>
    </p:spTree>
    <p:extLst>
      <p:ext uri="{BB962C8B-B14F-4D97-AF65-F5344CB8AC3E}">
        <p14:creationId xmlns:p14="http://schemas.microsoft.com/office/powerpoint/2010/main" val="298251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3408B-B99F-4187-A8EA-291B81C1005A}"/>
              </a:ext>
            </a:extLst>
          </p:cNvPr>
          <p:cNvSpPr>
            <a:spLocks noGrp="1"/>
          </p:cNvSpPr>
          <p:nvPr>
            <p:ph type="title"/>
          </p:nvPr>
        </p:nvSpPr>
        <p:spPr/>
        <p:txBody>
          <a:bodyPr/>
          <a:lstStyle/>
          <a:p>
            <a:r>
              <a:rPr lang="en-ZA" b="1" dirty="0"/>
              <a:t>What is a dictionary?</a:t>
            </a:r>
          </a:p>
        </p:txBody>
      </p:sp>
      <p:sp>
        <p:nvSpPr>
          <p:cNvPr id="3" name="Content Placeholder 2">
            <a:extLst>
              <a:ext uri="{FF2B5EF4-FFF2-40B4-BE49-F238E27FC236}">
                <a16:creationId xmlns:a16="http://schemas.microsoft.com/office/drawing/2014/main" id="{AE2BB57B-3377-486D-9733-8DF9C24CF2C3}"/>
              </a:ext>
            </a:extLst>
          </p:cNvPr>
          <p:cNvSpPr>
            <a:spLocks noGrp="1"/>
          </p:cNvSpPr>
          <p:nvPr>
            <p:ph idx="1"/>
          </p:nvPr>
        </p:nvSpPr>
        <p:spPr/>
        <p:txBody>
          <a:bodyPr>
            <a:normAutofit fontScale="92500" lnSpcReduction="10000"/>
          </a:bodyPr>
          <a:lstStyle/>
          <a:p>
            <a:r>
              <a:rPr lang="en-ZA" dirty="0"/>
              <a:t>An information source which deals with words. </a:t>
            </a:r>
          </a:p>
          <a:p>
            <a:r>
              <a:rPr lang="en-ZA" b="1" dirty="0">
                <a:solidFill>
                  <a:srgbClr val="002060"/>
                </a:solidFill>
              </a:rPr>
              <a:t>Functions include:</a:t>
            </a:r>
          </a:p>
          <a:p>
            <a:r>
              <a:rPr lang="en-ZA" dirty="0"/>
              <a:t>It usually provides the orthography (correct spelling). </a:t>
            </a:r>
          </a:p>
          <a:p>
            <a:r>
              <a:rPr lang="en-ZA" dirty="0"/>
              <a:t>signification (meaning) of words. </a:t>
            </a:r>
          </a:p>
          <a:p>
            <a:r>
              <a:rPr lang="en-ZA" dirty="0"/>
              <a:t>It could also provide guidelines on the pronunciation, and even examples of how to use the word. </a:t>
            </a:r>
          </a:p>
          <a:p>
            <a:r>
              <a:rPr lang="en-ZA" dirty="0"/>
              <a:t>It may provide synonyms (words with the same meaning), </a:t>
            </a:r>
          </a:p>
          <a:p>
            <a:r>
              <a:rPr lang="en-ZA" dirty="0"/>
              <a:t>derivation (how the word came into being)</a:t>
            </a:r>
          </a:p>
          <a:p>
            <a:r>
              <a:rPr lang="en-ZA" dirty="0"/>
              <a:t>history relating to the word. </a:t>
            </a:r>
          </a:p>
          <a:p>
            <a:r>
              <a:rPr lang="en-ZA" dirty="0"/>
              <a:t>A dictionary may also give the translation of a word into another language.</a:t>
            </a:r>
          </a:p>
        </p:txBody>
      </p:sp>
    </p:spTree>
    <p:extLst>
      <p:ext uri="{BB962C8B-B14F-4D97-AF65-F5344CB8AC3E}">
        <p14:creationId xmlns:p14="http://schemas.microsoft.com/office/powerpoint/2010/main" val="162832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par>
                                <p:cTn id="17" presetID="53" presetClass="entr" presetSubtype="16"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3">
                                            <p:txEl>
                                              <p:pRg st="4" end="4"/>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3">
                                            <p:txEl>
                                              <p:pRg st="5" end="5"/>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1" dur="500"/>
                                        <p:tgtEl>
                                          <p:spTgt spid="3">
                                            <p:txEl>
                                              <p:pRg st="6" end="6"/>
                                            </p:txEl>
                                          </p:spTgt>
                                        </p:tgtEl>
                                      </p:cBhvr>
                                    </p:animEffect>
                                  </p:childTnLst>
                                </p:cTn>
                              </p:par>
                              <p:par>
                                <p:cTn id="42" presetID="53" presetClass="entr" presetSubtype="16"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p:cTn id="44"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6" dur="500"/>
                                        <p:tgtEl>
                                          <p:spTgt spid="3">
                                            <p:txEl>
                                              <p:pRg st="7" end="7"/>
                                            </p:txEl>
                                          </p:spTgt>
                                        </p:tgtEl>
                                      </p:cBhvr>
                                    </p:animEffect>
                                  </p:childTnLst>
                                </p:cTn>
                              </p:par>
                              <p:par>
                                <p:cTn id="47" presetID="53" presetClass="entr" presetSubtype="16"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1FF56-6375-4FBA-B45C-2F54FF1D94BD}"/>
              </a:ext>
            </a:extLst>
          </p:cNvPr>
          <p:cNvSpPr>
            <a:spLocks noGrp="1"/>
          </p:cNvSpPr>
          <p:nvPr>
            <p:ph type="title"/>
          </p:nvPr>
        </p:nvSpPr>
        <p:spPr/>
        <p:txBody>
          <a:bodyPr/>
          <a:lstStyle/>
          <a:p>
            <a:r>
              <a:rPr lang="en-ZA" b="1" dirty="0"/>
              <a:t>Types of dictionaries </a:t>
            </a:r>
          </a:p>
        </p:txBody>
      </p:sp>
      <p:sp>
        <p:nvSpPr>
          <p:cNvPr id="3" name="Content Placeholder 2">
            <a:extLst>
              <a:ext uri="{FF2B5EF4-FFF2-40B4-BE49-F238E27FC236}">
                <a16:creationId xmlns:a16="http://schemas.microsoft.com/office/drawing/2014/main" id="{7BEC2825-4C1A-4324-ABB1-DAE72CEF337B}"/>
              </a:ext>
            </a:extLst>
          </p:cNvPr>
          <p:cNvSpPr>
            <a:spLocks noGrp="1"/>
          </p:cNvSpPr>
          <p:nvPr>
            <p:ph idx="1"/>
          </p:nvPr>
        </p:nvSpPr>
        <p:spPr/>
        <p:txBody>
          <a:bodyPr/>
          <a:lstStyle/>
          <a:p>
            <a:r>
              <a:rPr lang="en-ZA" dirty="0"/>
              <a:t>general language, </a:t>
            </a:r>
          </a:p>
          <a:p>
            <a:r>
              <a:rPr lang="en-ZA" dirty="0"/>
              <a:t>translating, </a:t>
            </a:r>
          </a:p>
          <a:p>
            <a:r>
              <a:rPr lang="en-ZA" dirty="0"/>
              <a:t>subject and </a:t>
            </a:r>
          </a:p>
          <a:p>
            <a:r>
              <a:rPr lang="en-ZA" dirty="0"/>
              <a:t>special purpose.</a:t>
            </a:r>
          </a:p>
        </p:txBody>
      </p:sp>
    </p:spTree>
    <p:extLst>
      <p:ext uri="{BB962C8B-B14F-4D97-AF65-F5344CB8AC3E}">
        <p14:creationId xmlns:p14="http://schemas.microsoft.com/office/powerpoint/2010/main" val="382024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265A2-C91F-4A88-9511-28889EA36CC8}"/>
              </a:ext>
            </a:extLst>
          </p:cNvPr>
          <p:cNvSpPr>
            <a:spLocks noGrp="1"/>
          </p:cNvSpPr>
          <p:nvPr>
            <p:ph type="title"/>
          </p:nvPr>
        </p:nvSpPr>
        <p:spPr/>
        <p:txBody>
          <a:bodyPr/>
          <a:lstStyle/>
          <a:p>
            <a:r>
              <a:rPr lang="en-ZA" b="1" dirty="0"/>
              <a:t>1. General language dictionaries</a:t>
            </a:r>
          </a:p>
        </p:txBody>
      </p:sp>
      <p:sp>
        <p:nvSpPr>
          <p:cNvPr id="3" name="Content Placeholder 2">
            <a:extLst>
              <a:ext uri="{FF2B5EF4-FFF2-40B4-BE49-F238E27FC236}">
                <a16:creationId xmlns:a16="http://schemas.microsoft.com/office/drawing/2014/main" id="{EED63615-93DB-4F5B-A149-D65E41FF0685}"/>
              </a:ext>
            </a:extLst>
          </p:cNvPr>
          <p:cNvSpPr>
            <a:spLocks noGrp="1"/>
          </p:cNvSpPr>
          <p:nvPr>
            <p:ph idx="1"/>
          </p:nvPr>
        </p:nvSpPr>
        <p:spPr/>
        <p:txBody>
          <a:bodyPr>
            <a:normAutofit fontScale="92500"/>
          </a:bodyPr>
          <a:lstStyle/>
          <a:p>
            <a:r>
              <a:rPr lang="en-ZA" dirty="0"/>
              <a:t>A general language dictionary provides information on the words of a particular language, in the words of that language.</a:t>
            </a:r>
          </a:p>
          <a:p>
            <a:r>
              <a:rPr lang="en-ZA" dirty="0"/>
              <a:t>The parameters of a general language dictionary confine its entries to words which are part of a particular language, for example English. </a:t>
            </a:r>
          </a:p>
          <a:p>
            <a:r>
              <a:rPr lang="en-ZA" dirty="0"/>
              <a:t>Depending on how comprehensive the dictionary is, the following information may be provided for each word: pronunciation; meaning; use; synonyms; derivation; and history. </a:t>
            </a:r>
          </a:p>
          <a:p>
            <a:r>
              <a:rPr lang="en-ZA" dirty="0"/>
              <a:t>The information is provided in the language of that dictionary. </a:t>
            </a:r>
          </a:p>
          <a:p>
            <a:r>
              <a:rPr lang="en-ZA" dirty="0"/>
              <a:t>Therefore, if you use a general language Tswana dictionary to look up the meaning of a word, the meaning of the word will be given in Setswana. </a:t>
            </a:r>
          </a:p>
        </p:txBody>
      </p:sp>
    </p:spTree>
    <p:extLst>
      <p:ext uri="{BB962C8B-B14F-4D97-AF65-F5344CB8AC3E}">
        <p14:creationId xmlns:p14="http://schemas.microsoft.com/office/powerpoint/2010/main" val="2897773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87271-0B25-4756-91CB-94719F53C38A}"/>
              </a:ext>
            </a:extLst>
          </p:cNvPr>
          <p:cNvSpPr>
            <a:spLocks noGrp="1"/>
          </p:cNvSpPr>
          <p:nvPr>
            <p:ph type="title"/>
          </p:nvPr>
        </p:nvSpPr>
        <p:spPr/>
        <p:txBody>
          <a:bodyPr/>
          <a:lstStyle/>
          <a:p>
            <a:r>
              <a:rPr lang="en-ZA" b="1" dirty="0"/>
              <a:t>General language dictionaries </a:t>
            </a:r>
            <a:r>
              <a:rPr lang="en-ZA" b="1" dirty="0" err="1"/>
              <a:t>cont</a:t>
            </a:r>
            <a:r>
              <a:rPr lang="en-ZA" b="1" dirty="0"/>
              <a:t>…</a:t>
            </a:r>
          </a:p>
        </p:txBody>
      </p:sp>
      <p:sp>
        <p:nvSpPr>
          <p:cNvPr id="3" name="Content Placeholder 2">
            <a:extLst>
              <a:ext uri="{FF2B5EF4-FFF2-40B4-BE49-F238E27FC236}">
                <a16:creationId xmlns:a16="http://schemas.microsoft.com/office/drawing/2014/main" id="{4CA016A6-AA5F-4B36-B273-0C8BA80ACC4C}"/>
              </a:ext>
            </a:extLst>
          </p:cNvPr>
          <p:cNvSpPr>
            <a:spLocks noGrp="1"/>
          </p:cNvSpPr>
          <p:nvPr>
            <p:ph idx="1"/>
          </p:nvPr>
        </p:nvSpPr>
        <p:spPr/>
        <p:txBody>
          <a:bodyPr>
            <a:normAutofit fontScale="92500" lnSpcReduction="10000"/>
          </a:bodyPr>
          <a:lstStyle/>
          <a:p>
            <a:r>
              <a:rPr lang="en-ZA" dirty="0"/>
              <a:t>In hard copy form, general language dictionaries range in size from pocket-sized books to multi-volume sets. </a:t>
            </a:r>
          </a:p>
          <a:p>
            <a:r>
              <a:rPr lang="en-ZA" dirty="0"/>
              <a:t>The number of words listed in the dictionary, and the amount of detail included in the entry for each word, depends on how comprehensive the dictionary sets out to be. </a:t>
            </a:r>
          </a:p>
          <a:p>
            <a:r>
              <a:rPr lang="en-ZA" dirty="0"/>
              <a:t>The common terms used to describe how comprehensive a dictionary is are </a:t>
            </a:r>
            <a:r>
              <a:rPr lang="en-ZA" b="1" dirty="0"/>
              <a:t>unabridged</a:t>
            </a:r>
            <a:r>
              <a:rPr lang="en-ZA" dirty="0"/>
              <a:t> and </a:t>
            </a:r>
            <a:r>
              <a:rPr lang="en-ZA" b="1" dirty="0"/>
              <a:t>abridged</a:t>
            </a:r>
            <a:r>
              <a:rPr lang="en-ZA" dirty="0"/>
              <a:t>. </a:t>
            </a:r>
          </a:p>
          <a:p>
            <a:r>
              <a:rPr lang="en-ZA" dirty="0"/>
              <a:t>An </a:t>
            </a:r>
            <a:r>
              <a:rPr lang="en-ZA" b="1" dirty="0"/>
              <a:t>unabridged</a:t>
            </a:r>
            <a:r>
              <a:rPr lang="en-ZA" dirty="0"/>
              <a:t> dictionary is a comprehensive dictionary, covering all the words of a particular language. </a:t>
            </a:r>
          </a:p>
          <a:p>
            <a:r>
              <a:rPr lang="en-ZA" dirty="0"/>
              <a:t>An </a:t>
            </a:r>
            <a:r>
              <a:rPr lang="en-ZA" b="1" dirty="0"/>
              <a:t>abridged</a:t>
            </a:r>
            <a:r>
              <a:rPr lang="en-ZA" dirty="0"/>
              <a:t> dictionary lists fewer words, and the amount of information given about each word is reduced. </a:t>
            </a:r>
          </a:p>
          <a:p>
            <a:endParaRPr lang="en-ZA" dirty="0"/>
          </a:p>
        </p:txBody>
      </p:sp>
    </p:spTree>
    <p:extLst>
      <p:ext uri="{BB962C8B-B14F-4D97-AF65-F5344CB8AC3E}">
        <p14:creationId xmlns:p14="http://schemas.microsoft.com/office/powerpoint/2010/main" val="398212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2EA51-07E2-409B-BDE7-DE32388DB986}"/>
              </a:ext>
            </a:extLst>
          </p:cNvPr>
          <p:cNvSpPr>
            <a:spLocks noGrp="1"/>
          </p:cNvSpPr>
          <p:nvPr>
            <p:ph type="title"/>
          </p:nvPr>
        </p:nvSpPr>
        <p:spPr/>
        <p:txBody>
          <a:bodyPr/>
          <a:lstStyle/>
          <a:p>
            <a:r>
              <a:rPr lang="en-ZA" b="1" dirty="0"/>
              <a:t>General language dictionaries </a:t>
            </a:r>
            <a:r>
              <a:rPr lang="en-ZA" b="1" dirty="0" err="1"/>
              <a:t>cont</a:t>
            </a:r>
            <a:r>
              <a:rPr lang="en-ZA" b="1" dirty="0"/>
              <a:t>…</a:t>
            </a:r>
          </a:p>
        </p:txBody>
      </p:sp>
      <p:sp>
        <p:nvSpPr>
          <p:cNvPr id="3" name="Content Placeholder 2">
            <a:extLst>
              <a:ext uri="{FF2B5EF4-FFF2-40B4-BE49-F238E27FC236}">
                <a16:creationId xmlns:a16="http://schemas.microsoft.com/office/drawing/2014/main" id="{721AAC18-54A7-4A70-8A25-B51FEE5E4548}"/>
              </a:ext>
            </a:extLst>
          </p:cNvPr>
          <p:cNvSpPr>
            <a:spLocks noGrp="1"/>
          </p:cNvSpPr>
          <p:nvPr>
            <p:ph idx="1"/>
          </p:nvPr>
        </p:nvSpPr>
        <p:spPr/>
        <p:txBody>
          <a:bodyPr>
            <a:normAutofit fontScale="92500" lnSpcReduction="20000"/>
          </a:bodyPr>
          <a:lstStyle/>
          <a:p>
            <a:r>
              <a:rPr lang="en-ZA" dirty="0"/>
              <a:t>Most general language dictionaries are abridged, and in book form these abridged dictionaries may be divided into certain types according to their purpose. </a:t>
            </a:r>
          </a:p>
          <a:p>
            <a:r>
              <a:rPr lang="en-ZA" b="1" dirty="0"/>
              <a:t>Desk dictionaries </a:t>
            </a:r>
            <a:r>
              <a:rPr lang="en-ZA" dirty="0"/>
              <a:t>are the most common general-purpose type, found in homes, offices and libraries. </a:t>
            </a:r>
          </a:p>
          <a:p>
            <a:r>
              <a:rPr lang="en-ZA" dirty="0"/>
              <a:t>They provide sufficient details for everyday needs of adults and older children. </a:t>
            </a:r>
          </a:p>
          <a:p>
            <a:r>
              <a:rPr lang="en-ZA" b="1" dirty="0"/>
              <a:t>Pocket dictionaries </a:t>
            </a:r>
            <a:r>
              <a:rPr lang="en-ZA" dirty="0"/>
              <a:t>are the least comprehensive type of dictionary, including only a selection of the most commonly used words. </a:t>
            </a:r>
          </a:p>
          <a:p>
            <a:r>
              <a:rPr lang="en-ZA" b="1" dirty="0"/>
              <a:t>Children's dictionaries </a:t>
            </a:r>
            <a:r>
              <a:rPr lang="en-ZA" dirty="0"/>
              <a:t>contain definitions in simple language, usually have large type and illustrations.</a:t>
            </a:r>
          </a:p>
          <a:p>
            <a:r>
              <a:rPr lang="en-ZA" dirty="0"/>
              <a:t>A </a:t>
            </a:r>
            <a:r>
              <a:rPr lang="en-ZA" b="1" dirty="0"/>
              <a:t>general language dictionary </a:t>
            </a:r>
            <a:r>
              <a:rPr lang="en-ZA" dirty="0"/>
              <a:t>is therefore as comprehensive or select as its parameters dictate.</a:t>
            </a:r>
          </a:p>
          <a:p>
            <a:endParaRPr lang="en-ZA" dirty="0"/>
          </a:p>
        </p:txBody>
      </p:sp>
    </p:spTree>
    <p:extLst>
      <p:ext uri="{BB962C8B-B14F-4D97-AF65-F5344CB8AC3E}">
        <p14:creationId xmlns:p14="http://schemas.microsoft.com/office/powerpoint/2010/main" val="1286268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B489C-5931-4FD1-A9D2-E062CA305E3B}"/>
              </a:ext>
            </a:extLst>
          </p:cNvPr>
          <p:cNvSpPr>
            <a:spLocks noGrp="1"/>
          </p:cNvSpPr>
          <p:nvPr>
            <p:ph type="title"/>
          </p:nvPr>
        </p:nvSpPr>
        <p:spPr/>
        <p:txBody>
          <a:bodyPr/>
          <a:lstStyle/>
          <a:p>
            <a:r>
              <a:rPr lang="en-ZA" b="1" dirty="0"/>
              <a:t>Translating dictionaries</a:t>
            </a:r>
          </a:p>
        </p:txBody>
      </p:sp>
      <p:sp>
        <p:nvSpPr>
          <p:cNvPr id="3" name="Content Placeholder 2">
            <a:extLst>
              <a:ext uri="{FF2B5EF4-FFF2-40B4-BE49-F238E27FC236}">
                <a16:creationId xmlns:a16="http://schemas.microsoft.com/office/drawing/2014/main" id="{23EEB396-B479-4E2C-A14F-3B831483F296}"/>
              </a:ext>
            </a:extLst>
          </p:cNvPr>
          <p:cNvSpPr>
            <a:spLocks noGrp="1"/>
          </p:cNvSpPr>
          <p:nvPr>
            <p:ph idx="1"/>
          </p:nvPr>
        </p:nvSpPr>
        <p:spPr/>
        <p:txBody>
          <a:bodyPr>
            <a:normAutofit/>
          </a:bodyPr>
          <a:lstStyle/>
          <a:p>
            <a:r>
              <a:rPr lang="en-ZA" dirty="0"/>
              <a:t>A translating dictionary may be bilingual (</a:t>
            </a:r>
            <a:r>
              <a:rPr lang="en-ZA" b="1" dirty="0">
                <a:solidFill>
                  <a:srgbClr val="FF0000"/>
                </a:solidFill>
              </a:rPr>
              <a:t>two languages</a:t>
            </a:r>
            <a:r>
              <a:rPr lang="en-ZA" dirty="0"/>
              <a:t>), or multilingual (</a:t>
            </a:r>
            <a:r>
              <a:rPr lang="en-ZA" b="1" dirty="0">
                <a:solidFill>
                  <a:srgbClr val="FF0000"/>
                </a:solidFill>
              </a:rPr>
              <a:t>cover 3 languages</a:t>
            </a:r>
            <a:r>
              <a:rPr lang="en-ZA" dirty="0"/>
              <a:t>) or more.</a:t>
            </a:r>
          </a:p>
          <a:p>
            <a:r>
              <a:rPr lang="en-ZA" dirty="0"/>
              <a:t>The multilingual type of translating dictionary is also referred to as a </a:t>
            </a:r>
            <a:r>
              <a:rPr lang="en-ZA" b="1" dirty="0"/>
              <a:t>polyglot dictionary. </a:t>
            </a:r>
          </a:p>
          <a:p>
            <a:r>
              <a:rPr lang="en-ZA" dirty="0"/>
              <a:t>The usual method of presentation in a translating dictionary in book form is to have two (or more of it is polyglot) alphabetical listings. </a:t>
            </a:r>
          </a:p>
          <a:p>
            <a:r>
              <a:rPr lang="en-ZA" dirty="0"/>
              <a:t>The first listing contains the words of language A, and for each word the equivalent word or words of language B are given. </a:t>
            </a:r>
          </a:p>
        </p:txBody>
      </p:sp>
    </p:spTree>
    <p:extLst>
      <p:ext uri="{BB962C8B-B14F-4D97-AF65-F5344CB8AC3E}">
        <p14:creationId xmlns:p14="http://schemas.microsoft.com/office/powerpoint/2010/main" val="171269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6E125-3398-4B11-914E-A80A1FD01CFB}"/>
              </a:ext>
            </a:extLst>
          </p:cNvPr>
          <p:cNvSpPr>
            <a:spLocks noGrp="1"/>
          </p:cNvSpPr>
          <p:nvPr>
            <p:ph type="title"/>
          </p:nvPr>
        </p:nvSpPr>
        <p:spPr/>
        <p:txBody>
          <a:bodyPr/>
          <a:lstStyle/>
          <a:p>
            <a:r>
              <a:rPr lang="en-ZA" b="1" dirty="0"/>
              <a:t>Translating dictionaries </a:t>
            </a:r>
            <a:r>
              <a:rPr lang="en-ZA" b="1" dirty="0" err="1"/>
              <a:t>cont</a:t>
            </a:r>
            <a:endParaRPr lang="en-ZA" b="1" dirty="0"/>
          </a:p>
        </p:txBody>
      </p:sp>
      <p:sp>
        <p:nvSpPr>
          <p:cNvPr id="3" name="Content Placeholder 2">
            <a:extLst>
              <a:ext uri="{FF2B5EF4-FFF2-40B4-BE49-F238E27FC236}">
                <a16:creationId xmlns:a16="http://schemas.microsoft.com/office/drawing/2014/main" id="{00BDA0EA-54EB-4FA8-A3BF-75F9D2DB57AD}"/>
              </a:ext>
            </a:extLst>
          </p:cNvPr>
          <p:cNvSpPr>
            <a:spLocks noGrp="1"/>
          </p:cNvSpPr>
          <p:nvPr>
            <p:ph idx="1"/>
          </p:nvPr>
        </p:nvSpPr>
        <p:spPr/>
        <p:txBody>
          <a:bodyPr>
            <a:normAutofit/>
          </a:bodyPr>
          <a:lstStyle/>
          <a:p>
            <a:r>
              <a:rPr lang="en-ZA" dirty="0"/>
              <a:t>The second listing then reverses the process and has the words of language B, with their equivalents in language A. </a:t>
            </a:r>
          </a:p>
          <a:p>
            <a:r>
              <a:rPr lang="en-ZA" dirty="0"/>
              <a:t>The listing in an English and Sotho translating dictionary, for example, would be English-Sotho and Sotho-English. </a:t>
            </a:r>
          </a:p>
          <a:p>
            <a:r>
              <a:rPr lang="en-ZA" dirty="0"/>
              <a:t>Such dictionaries are most useful for people who need to translate text written in a language other than their own, or for someone who is learning a new language. </a:t>
            </a:r>
          </a:p>
          <a:p>
            <a:r>
              <a:rPr lang="en-ZA" dirty="0"/>
              <a:t>A translating dictionary may be general in scope in that it lists words commonly used in those languages it covers. </a:t>
            </a:r>
          </a:p>
          <a:p>
            <a:endParaRPr lang="en-ZA" dirty="0"/>
          </a:p>
        </p:txBody>
      </p:sp>
    </p:spTree>
    <p:extLst>
      <p:ext uri="{BB962C8B-B14F-4D97-AF65-F5344CB8AC3E}">
        <p14:creationId xmlns:p14="http://schemas.microsoft.com/office/powerpoint/2010/main" val="87887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3EB93-3D95-4F21-A564-D4790E0793DF}"/>
              </a:ext>
            </a:extLst>
          </p:cNvPr>
          <p:cNvSpPr>
            <a:spLocks noGrp="1"/>
          </p:cNvSpPr>
          <p:nvPr>
            <p:ph type="title"/>
          </p:nvPr>
        </p:nvSpPr>
        <p:spPr/>
        <p:txBody>
          <a:bodyPr/>
          <a:lstStyle/>
          <a:p>
            <a:r>
              <a:rPr lang="en-ZA" b="1" dirty="0"/>
              <a:t>Subject dictionaries</a:t>
            </a:r>
          </a:p>
        </p:txBody>
      </p:sp>
      <p:sp>
        <p:nvSpPr>
          <p:cNvPr id="3" name="Content Placeholder 2">
            <a:extLst>
              <a:ext uri="{FF2B5EF4-FFF2-40B4-BE49-F238E27FC236}">
                <a16:creationId xmlns:a16="http://schemas.microsoft.com/office/drawing/2014/main" id="{EB084728-4C48-4919-9828-740BFC5257C7}"/>
              </a:ext>
            </a:extLst>
          </p:cNvPr>
          <p:cNvSpPr>
            <a:spLocks noGrp="1"/>
          </p:cNvSpPr>
          <p:nvPr>
            <p:ph idx="1"/>
          </p:nvPr>
        </p:nvSpPr>
        <p:spPr>
          <a:xfrm>
            <a:off x="838200" y="1407381"/>
            <a:ext cx="10515600" cy="4769582"/>
          </a:xfrm>
        </p:spPr>
        <p:txBody>
          <a:bodyPr>
            <a:normAutofit fontScale="92500" lnSpcReduction="20000"/>
          </a:bodyPr>
          <a:lstStyle/>
          <a:p>
            <a:r>
              <a:rPr lang="en-ZA" dirty="0"/>
              <a:t>A subject dictionary lists words, terms or phrases which relate to a specific subject field only, and defines or explains these words.</a:t>
            </a:r>
          </a:p>
          <a:p>
            <a:r>
              <a:rPr lang="en-ZA" dirty="0"/>
              <a:t>Subject dictionaries often go beyond merely defining a word, and add explanations and commentary which will provide a layperson or specialist with enough information about the word to become completely familiar with its meaning and usage in that particular field. </a:t>
            </a:r>
          </a:p>
          <a:p>
            <a:r>
              <a:rPr lang="en-ZA" dirty="0"/>
              <a:t>These dictionaries may be comprehensive, covering the vocabulary of the specified field fully and providing detailed definitions and explanations.</a:t>
            </a:r>
          </a:p>
          <a:p>
            <a:r>
              <a:rPr lang="en-ZA" dirty="0"/>
              <a:t>Alternatively, the dictionary may be more concise, giving briefer definitions. </a:t>
            </a:r>
          </a:p>
          <a:p>
            <a:r>
              <a:rPr lang="en-ZA" dirty="0"/>
              <a:t>Most subject dictionaries are monolingual, providing definitions in the same language as the words listed. However, there are also bilingual and polyglot subject dictionaries which give the equivalent words and meanings in two or more languages.</a:t>
            </a:r>
          </a:p>
        </p:txBody>
      </p:sp>
    </p:spTree>
    <p:extLst>
      <p:ext uri="{BB962C8B-B14F-4D97-AF65-F5344CB8AC3E}">
        <p14:creationId xmlns:p14="http://schemas.microsoft.com/office/powerpoint/2010/main" val="216358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712</TotalTime>
  <Words>879</Words>
  <Application>Microsoft Office PowerPoint</Application>
  <PresentationFormat>Widescreen</PresentationFormat>
  <Paragraphs>74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Dictionaries</vt:lpstr>
      <vt:lpstr>What is a dictionary?</vt:lpstr>
      <vt:lpstr>Types of dictionaries </vt:lpstr>
      <vt:lpstr>1. General language dictionaries</vt:lpstr>
      <vt:lpstr>General language dictionaries cont…</vt:lpstr>
      <vt:lpstr>General language dictionaries cont…</vt:lpstr>
      <vt:lpstr>Translating dictionaries</vt:lpstr>
      <vt:lpstr>Translating dictionaries cont</vt:lpstr>
      <vt:lpstr>Subject dictionaries</vt:lpstr>
      <vt:lpstr>Special purpose dictionaries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Dictionaries</dc:title>
  <dc:creator>Nomfundo Ndlovo (215017189)</dc:creator>
  <cp:lastModifiedBy>Ncamisile Majola</cp:lastModifiedBy>
  <cp:revision>15</cp:revision>
  <dcterms:created xsi:type="dcterms:W3CDTF">2019-07-30T20:44:36Z</dcterms:created>
  <dcterms:modified xsi:type="dcterms:W3CDTF">2024-07-24T09:34:31Z</dcterms:modified>
</cp:coreProperties>
</file>