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F148D7-630F-4A0F-ACD1-B50D13C36FD7}" v="1" dt="2023-10-13T06:22:57.6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86" autoAdjust="0"/>
    <p:restoredTop sz="94660"/>
  </p:normalViewPr>
  <p:slideViewPr>
    <p:cSldViewPr>
      <p:cViewPr varScale="1">
        <p:scale>
          <a:sx n="91" d="100"/>
          <a:sy n="91" d="100"/>
        </p:scale>
        <p:origin x="127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CFF85-6C2D-469F-89FF-C7D53A1F281C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ABF74-8B4C-4472-9311-F16EB035F8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02425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5ABF74-8B4C-4472-9311-F16EB035F82C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2042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5ABF74-8B4C-4472-9311-F16EB035F82C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42224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991-211A-416B-8172-025FE714D1C9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28F-DC42-47FD-BF5D-5DDAA96EB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5578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991-211A-416B-8172-025FE714D1C9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28F-DC42-47FD-BF5D-5DDAA96EB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2995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991-211A-416B-8172-025FE714D1C9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28F-DC42-47FD-BF5D-5DDAA96EB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192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991-211A-416B-8172-025FE714D1C9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28F-DC42-47FD-BF5D-5DDAA96EB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326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991-211A-416B-8172-025FE714D1C9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28F-DC42-47FD-BF5D-5DDAA96EB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9458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991-211A-416B-8172-025FE714D1C9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28F-DC42-47FD-BF5D-5DDAA96EB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9049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991-211A-416B-8172-025FE714D1C9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28F-DC42-47FD-BF5D-5DDAA96EB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82437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991-211A-416B-8172-025FE714D1C9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28F-DC42-47FD-BF5D-5DDAA96EB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573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991-211A-416B-8172-025FE714D1C9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28F-DC42-47FD-BF5D-5DDAA96EB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168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991-211A-416B-8172-025FE714D1C9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28F-DC42-47FD-BF5D-5DDAA96EB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4312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991-211A-416B-8172-025FE714D1C9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28F-DC42-47FD-BF5D-5DDAA96EB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1233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2E991-211A-416B-8172-025FE714D1C9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D428F-DC42-47FD-BF5D-5DDAA96EB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2421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b="1" dirty="0"/>
              <a:t>Geographical and</a:t>
            </a:r>
            <a:br>
              <a:rPr lang="en-ZA" b="1" dirty="0"/>
            </a:br>
            <a:r>
              <a:rPr lang="en-ZA" b="1" dirty="0"/>
              <a:t>environmental sources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 dirty="0"/>
          </a:p>
        </p:txBody>
      </p:sp>
      <p:pic>
        <p:nvPicPr>
          <p:cNvPr id="4" name="Picture 2" descr="Image result for university of zulul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60649"/>
            <a:ext cx="1944216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34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3. Gazetteers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ZA" dirty="0"/>
              <a:t>A gazetteer is an alphabetical list of geographical places, giving brief information about each place.</a:t>
            </a:r>
          </a:p>
          <a:p>
            <a:r>
              <a:rPr lang="en-ZA"/>
              <a:t>Provides </a:t>
            </a:r>
            <a:r>
              <a:rPr lang="en-ZA" dirty="0"/>
              <a:t>information on places of the world, a region, or a country. </a:t>
            </a:r>
          </a:p>
          <a:p>
            <a:r>
              <a:rPr lang="en-ZA" dirty="0"/>
              <a:t>Sometimes referred to as geographical dictionaries. </a:t>
            </a:r>
          </a:p>
          <a:p>
            <a:r>
              <a:rPr lang="en-ZA" dirty="0"/>
              <a:t>Since they do not cover geographical terminology, but rather geographical places, the “dictionary” label refers to the alphabetical arrangement within the source.</a:t>
            </a:r>
          </a:p>
          <a:p>
            <a:r>
              <a:rPr lang="en-ZA" dirty="0"/>
              <a:t>Gazetteers may be international or national in scope.</a:t>
            </a:r>
          </a:p>
        </p:txBody>
      </p:sp>
    </p:spTree>
    <p:extLst>
      <p:ext uri="{BB962C8B-B14F-4D97-AF65-F5344CB8AC3E}">
        <p14:creationId xmlns:p14="http://schemas.microsoft.com/office/powerpoint/2010/main" val="325451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Gazetteers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ZA" dirty="0"/>
              <a:t>The type of information given about each place may include:</a:t>
            </a:r>
          </a:p>
          <a:p>
            <a:r>
              <a:rPr lang="en-ZA" dirty="0"/>
              <a:t>the spelling, pronunciation and origin of the name where the place is geographically situated.</a:t>
            </a:r>
          </a:p>
          <a:p>
            <a:r>
              <a:rPr lang="en-ZA" dirty="0"/>
              <a:t>its latitude and longitude </a:t>
            </a:r>
          </a:p>
          <a:p>
            <a:r>
              <a:rPr lang="en-ZA" dirty="0"/>
              <a:t>its agriculture and industries </a:t>
            </a:r>
          </a:p>
          <a:p>
            <a:r>
              <a:rPr lang="en-ZA" dirty="0"/>
              <a:t>its climate/ environment and population statistics </a:t>
            </a:r>
          </a:p>
          <a:p>
            <a:r>
              <a:rPr lang="en-ZA" dirty="0"/>
              <a:t>brief historical information. 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35006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4. Travel guides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/>
              <a:t>A travel guide also called guidebook, is a source which provides basic information about a place or places, for the use of a traveller or visitor. </a:t>
            </a:r>
          </a:p>
          <a:p>
            <a:r>
              <a:rPr lang="en-ZA" dirty="0"/>
              <a:t>The information about a place concerns how to get there, where to stay, and what to see.</a:t>
            </a:r>
          </a:p>
          <a:p>
            <a:r>
              <a:rPr lang="en-ZA" dirty="0"/>
              <a:t>Important complementary sources to other geographical reference sources in that they provide far more detail about specific places.</a:t>
            </a:r>
          </a:p>
        </p:txBody>
      </p:sp>
    </p:spTree>
    <p:extLst>
      <p:ext uri="{BB962C8B-B14F-4D97-AF65-F5344CB8AC3E}">
        <p14:creationId xmlns:p14="http://schemas.microsoft.com/office/powerpoint/2010/main" val="368061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Travel guides cont’d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ZA" dirty="0"/>
              <a:t>There are travel guides for particular countries (e.g. South Africa), particular regions of a country (e.g. the French Riviera), particular cities (e.g. London). </a:t>
            </a:r>
          </a:p>
          <a:p>
            <a:r>
              <a:rPr lang="en-ZA" dirty="0"/>
              <a:t>There are even guidebooks for particular buildings such as museums. </a:t>
            </a:r>
          </a:p>
          <a:p>
            <a:r>
              <a:rPr lang="en-ZA" dirty="0"/>
              <a:t>Travel guides may be general or thematic. </a:t>
            </a:r>
          </a:p>
          <a:p>
            <a:r>
              <a:rPr lang="en-ZA" dirty="0"/>
              <a:t>A general travel guide provides travel information of a general nature, whereas a thematic guide may concentrate on one aspect of travel, for example hotels in a certain country, or historical buildings in a particular city.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80496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5. Field guides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/>
              <a:t>A field guide provides textual and pictorial information on a particular species of flora (plant) or fauna (animal), or acts as a guide to fauna and flora in a specific region.</a:t>
            </a:r>
          </a:p>
          <a:p>
            <a:r>
              <a:rPr lang="en-ZA" dirty="0"/>
              <a:t>Although field guides are not of a purely geographical nature, they are very popular reference sources in South Africa with its magnificent nature reserves and game parks, bountiful wildlife and varied and unique fauna and flora.</a:t>
            </a:r>
          </a:p>
        </p:txBody>
      </p:sp>
    </p:spTree>
    <p:extLst>
      <p:ext uri="{BB962C8B-B14F-4D97-AF65-F5344CB8AC3E}">
        <p14:creationId xmlns:p14="http://schemas.microsoft.com/office/powerpoint/2010/main" val="3646756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0. What are they?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/>
              <a:t>A geographical reference source provides information about the earth, its countries and places, graphic or written form.</a:t>
            </a:r>
          </a:p>
          <a:p>
            <a:r>
              <a:rPr lang="en-ZA" dirty="0"/>
              <a:t>Most geographical reference sources concentrate on information about places (countries, cities, towns, villages and physical features such as mountains and lakes). </a:t>
            </a:r>
          </a:p>
          <a:p>
            <a:r>
              <a:rPr lang="en-ZA" dirty="0"/>
              <a:t>Such places and features are given geographical names, for example Pretoria, Mpumalanga, Table Mountain, the Drakensburg, the Vaal River, or the N3 highway.</a:t>
            </a:r>
          </a:p>
        </p:txBody>
      </p:sp>
    </p:spTree>
    <p:extLst>
      <p:ext uri="{BB962C8B-B14F-4D97-AF65-F5344CB8AC3E}">
        <p14:creationId xmlns:p14="http://schemas.microsoft.com/office/powerpoint/2010/main" val="284286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1. Maps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A map is a flat, pictorial representation of features of the surface of the earth.</a:t>
            </a:r>
          </a:p>
          <a:p>
            <a:r>
              <a:rPr lang="en-ZA" dirty="0"/>
              <a:t>The scope of maps is not limited to the earth.</a:t>
            </a:r>
          </a:p>
          <a:p>
            <a:r>
              <a:rPr lang="en-ZA" dirty="0"/>
              <a:t>There are also astral maps of other celestial such as stars, planets and galaxies/ collections. </a:t>
            </a:r>
          </a:p>
          <a:p>
            <a:r>
              <a:rPr lang="en-ZA" dirty="0"/>
              <a:t>An example would be a map of the moon.</a:t>
            </a:r>
          </a:p>
        </p:txBody>
      </p:sp>
    </p:spTree>
    <p:extLst>
      <p:ext uri="{BB962C8B-B14F-4D97-AF65-F5344CB8AC3E}">
        <p14:creationId xmlns:p14="http://schemas.microsoft.com/office/powerpoint/2010/main" val="134741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Maps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ZA" dirty="0"/>
              <a:t>Maps may be primary or secondary. </a:t>
            </a:r>
          </a:p>
          <a:p>
            <a:r>
              <a:rPr lang="en-ZA" dirty="0"/>
              <a:t>A primary map is one compiled by an organization which was responsible for the actual scientific survey of geographical features, such as the measuring of distances and heights. </a:t>
            </a:r>
          </a:p>
          <a:p>
            <a:r>
              <a:rPr lang="en-ZA" dirty="0"/>
              <a:t>A secondary map is one which is based on details obtained from a primary map. </a:t>
            </a:r>
          </a:p>
          <a:p>
            <a:r>
              <a:rPr lang="en-ZA" dirty="0"/>
              <a:t>Most primary maps are compiled by official organisations, such as government departments.</a:t>
            </a:r>
          </a:p>
        </p:txBody>
      </p:sp>
    </p:spTree>
    <p:extLst>
      <p:ext uri="{BB962C8B-B14F-4D97-AF65-F5344CB8AC3E}">
        <p14:creationId xmlns:p14="http://schemas.microsoft.com/office/powerpoint/2010/main" val="281357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A map of South Africa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48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ZA" dirty="0"/>
              <a:t>A map of South Africa would illustrate the shape or outline of the country by showing where its boundaries are, where land adjoins the sea and where land adjoins neighbouring countries. </a:t>
            </a:r>
          </a:p>
          <a:p>
            <a:r>
              <a:rPr lang="en-ZA" dirty="0"/>
              <a:t>The map may depict the divisions into provinces; where the boundaries are rivers, the rivers will be drawn in and identified. </a:t>
            </a:r>
          </a:p>
          <a:p>
            <a:r>
              <a:rPr lang="en-ZA" dirty="0"/>
              <a:t>Where the boundary is the ocean, the name of the ocean will be given. </a:t>
            </a:r>
          </a:p>
          <a:p>
            <a:r>
              <a:rPr lang="en-ZA" dirty="0"/>
              <a:t>The positions of cities, towns, dams, mountain ranges, game reserves and so on may also be identified on the map.</a:t>
            </a:r>
          </a:p>
        </p:txBody>
      </p:sp>
    </p:spTree>
    <p:extLst>
      <p:ext uri="{BB962C8B-B14F-4D97-AF65-F5344CB8AC3E}">
        <p14:creationId xmlns:p14="http://schemas.microsoft.com/office/powerpoint/2010/main" val="2588950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2. Atlases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/>
              <a:t>An atlas is a collection of maps which have a common parameter. </a:t>
            </a:r>
          </a:p>
          <a:p>
            <a:r>
              <a:rPr lang="en-ZA" dirty="0"/>
              <a:t>In book form, the maps are arranged in a logical order, accompanied by an index, and bound together.</a:t>
            </a:r>
          </a:p>
          <a:p>
            <a:r>
              <a:rPr lang="en-ZA" dirty="0"/>
              <a:t>An atlas may be international, national or regional in scope, and may be general or thematic.</a:t>
            </a:r>
          </a:p>
          <a:p>
            <a:r>
              <a:rPr lang="en-ZA" dirty="0"/>
              <a:t>Atlases can be in book form, online or on CD-ROM with multimedia features.</a:t>
            </a:r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04956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Types of atlases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ZA" b="1" dirty="0"/>
              <a:t>General atlases</a:t>
            </a:r>
          </a:p>
          <a:p>
            <a:r>
              <a:rPr lang="en-ZA" dirty="0"/>
              <a:t>Contains maps which depict the geographical/ environmental/ biological features of the earth. </a:t>
            </a:r>
          </a:p>
          <a:p>
            <a:r>
              <a:rPr lang="en-ZA" dirty="0"/>
              <a:t>General features such as geographical and political boundaries, cities and towns, rivers and lakes, mountains, seas and oceans are identified on the maps. </a:t>
            </a:r>
          </a:p>
          <a:p>
            <a:r>
              <a:rPr lang="en-ZA" dirty="0"/>
              <a:t>To locate these places on the different maps, it is necessary to consult the index to the atlas. </a:t>
            </a:r>
          </a:p>
          <a:p>
            <a:r>
              <a:rPr lang="en-ZA" dirty="0"/>
              <a:t>This index is an alphabetical list of geographical names and is also referred to as a gazetteer.</a:t>
            </a:r>
          </a:p>
          <a:p>
            <a:r>
              <a:rPr lang="en-ZA" dirty="0"/>
              <a:t>Usually either international in scope or devoted to one country or region.</a:t>
            </a:r>
          </a:p>
        </p:txBody>
      </p:sp>
    </p:spTree>
    <p:extLst>
      <p:ext uri="{BB962C8B-B14F-4D97-AF65-F5344CB8AC3E}">
        <p14:creationId xmlns:p14="http://schemas.microsoft.com/office/powerpoint/2010/main" val="2458115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ZA" b="1" dirty="0"/>
              <a:t>2. Thematic atlases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A thematic atlas has a specific theme or subject in which it specialises.</a:t>
            </a:r>
          </a:p>
          <a:p>
            <a:r>
              <a:rPr lang="en-ZA" dirty="0"/>
              <a:t>Example, an atlas with a historical theme may show world wars, less widespread wars and battles, and political upheavals/ disruptions over the centuries have resulted in shifts in the borders of various countries.</a:t>
            </a:r>
          </a:p>
        </p:txBody>
      </p:sp>
    </p:spTree>
    <p:extLst>
      <p:ext uri="{BB962C8B-B14F-4D97-AF65-F5344CB8AC3E}">
        <p14:creationId xmlns:p14="http://schemas.microsoft.com/office/powerpoint/2010/main" val="264631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ZA" dirty="0"/>
              <a:t>3. Road atlases and street guides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ZA" dirty="0"/>
              <a:t>Road atlases and street guides can be regarded as regional thematic atlases.</a:t>
            </a:r>
          </a:p>
          <a:p>
            <a:r>
              <a:rPr lang="en-ZA" dirty="0"/>
              <a:t>These are common information sources for most people. </a:t>
            </a:r>
          </a:p>
          <a:p>
            <a:r>
              <a:rPr lang="en-ZA" dirty="0"/>
              <a:t>A street guide maps out the streets of a particular city. </a:t>
            </a:r>
          </a:p>
          <a:p>
            <a:r>
              <a:rPr lang="en-ZA" dirty="0"/>
              <a:t>A well-known local publisher of street guides is Map Studio.</a:t>
            </a:r>
          </a:p>
          <a:p>
            <a:r>
              <a:rPr lang="en-ZA" dirty="0"/>
              <a:t>In book form a street guide consists of numerous maps and an index. </a:t>
            </a:r>
          </a:p>
          <a:p>
            <a:r>
              <a:rPr lang="en-ZA" dirty="0"/>
              <a:t>Each map depicts a certain area of the city, and the emphasis lies on identifying the position and names of the streets in each area. </a:t>
            </a:r>
          </a:p>
          <a:p>
            <a:r>
              <a:rPr lang="en-ZA" dirty="0"/>
              <a:t>A road atlas is aimed at the motorist and is a collection of maps showing the roads in an area or region. </a:t>
            </a:r>
          </a:p>
          <a:p>
            <a:r>
              <a:rPr lang="en-ZA" dirty="0"/>
              <a:t>Many road atlases also include other geographical detail, such as information on interesting places to visit en route/ road/ direction.</a:t>
            </a:r>
          </a:p>
        </p:txBody>
      </p:sp>
    </p:spTree>
    <p:extLst>
      <p:ext uri="{BB962C8B-B14F-4D97-AF65-F5344CB8AC3E}">
        <p14:creationId xmlns:p14="http://schemas.microsoft.com/office/powerpoint/2010/main" val="210531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1064</Words>
  <Application>Microsoft Office PowerPoint</Application>
  <PresentationFormat>On-screen Show (4:3)</PresentationFormat>
  <Paragraphs>71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Geographical and environmental sources</vt:lpstr>
      <vt:lpstr>0. What are they?</vt:lpstr>
      <vt:lpstr>1. Maps</vt:lpstr>
      <vt:lpstr>Maps cont’d</vt:lpstr>
      <vt:lpstr>A map of South Africa</vt:lpstr>
      <vt:lpstr>2. Atlases</vt:lpstr>
      <vt:lpstr>Types of atlases</vt:lpstr>
      <vt:lpstr>2. Thematic atlases</vt:lpstr>
      <vt:lpstr>3. Road atlases and street guides</vt:lpstr>
      <vt:lpstr>3. Gazetteers</vt:lpstr>
      <vt:lpstr>Gazetteers cont’d</vt:lpstr>
      <vt:lpstr>4. Travel guides</vt:lpstr>
      <vt:lpstr>Travel guides cont’d</vt:lpstr>
      <vt:lpstr>5. Field guides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Geographical an d environmental sources</dc:title>
  <dc:creator>Library</dc:creator>
  <cp:lastModifiedBy>Ncamisile Majola</cp:lastModifiedBy>
  <cp:revision>30</cp:revision>
  <dcterms:created xsi:type="dcterms:W3CDTF">2019-08-19T18:44:16Z</dcterms:created>
  <dcterms:modified xsi:type="dcterms:W3CDTF">2024-09-11T08:04:00Z</dcterms:modified>
</cp:coreProperties>
</file>