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453" r:id="rId3"/>
    <p:sldId id="454" r:id="rId4"/>
    <p:sldId id="455" r:id="rId5"/>
    <p:sldId id="456" r:id="rId6"/>
    <p:sldId id="457" r:id="rId7"/>
    <p:sldId id="458" r:id="rId8"/>
    <p:sldId id="459" r:id="rId9"/>
    <p:sldId id="460" r:id="rId10"/>
    <p:sldId id="461" r:id="rId11"/>
    <p:sldId id="462" r:id="rId12"/>
    <p:sldId id="4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C4100-F808-18A4-25A2-149B4F6FC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46E523-C411-00D1-524A-356CA0A63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26464-8462-25AC-85BC-83131F917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D1F2-12F0-44A5-82BC-A1E76FA4633F}" type="datetimeFigureOut">
              <a:rPr lang="en-ZA" smtClean="0"/>
              <a:t>2024/10/17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3C67-9618-9946-F4B0-D9DE689E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C70B07-9B0A-76B5-14AD-3925E7484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D4B91-3515-40FB-8691-D954C118E2D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9987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F7296-E5A6-94EA-B2BF-8B0984767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C3AB1D-0D58-54D7-A4D9-9FFF54A7E6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30B51-3203-8CB3-E632-17FCC6633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D1F2-12F0-44A5-82BC-A1E76FA4633F}" type="datetimeFigureOut">
              <a:rPr lang="en-ZA" smtClean="0"/>
              <a:t>2024/10/17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14FE2-D2C1-78CD-76CB-D86DA38F1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6A8CDB-37E2-25A4-9CEA-B9DA5D43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D4B91-3515-40FB-8691-D954C118E2D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17523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3D1EAC-C2D1-3AED-0A90-20D5FC0C79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ABB330-836A-7AF0-32E1-E4615A597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695A0-5F17-8545-1B80-FBFB57BEA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D1F2-12F0-44A5-82BC-A1E76FA4633F}" type="datetimeFigureOut">
              <a:rPr lang="en-ZA" smtClean="0"/>
              <a:t>2024/10/17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958FD-240D-3170-F604-9254E3399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66DC68-D617-AAEE-ECA0-9DABE9939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D4B91-3515-40FB-8691-D954C118E2D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5621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D7DAB-1C78-29EA-1D84-0543D22CE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13CF1-24E3-4FFB-44BE-B87E2F468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86D17-B628-45F9-790E-8619EF995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D1F2-12F0-44A5-82BC-A1E76FA4633F}" type="datetimeFigureOut">
              <a:rPr lang="en-ZA" smtClean="0"/>
              <a:t>2024/10/17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0D573-C37B-7DAE-CC86-528C4EE8C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6057E-8F44-5572-C6AF-5491DBA48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D4B91-3515-40FB-8691-D954C118E2D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94064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BD36A-F56A-C506-5E3F-FBB28F1FD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0BA932-1DE3-8174-2D1D-523FC7593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B1A2E-C296-2066-7E05-CCC94D0EA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D1F2-12F0-44A5-82BC-A1E76FA4633F}" type="datetimeFigureOut">
              <a:rPr lang="en-ZA" smtClean="0"/>
              <a:t>2024/10/17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23C1D-055D-F9FF-B1DC-9208FC29B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2F61E-BDFD-BD60-4301-C3324E5A2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D4B91-3515-40FB-8691-D954C118E2D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2378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6C2DC-C5AA-0CAB-AF6A-7B3966E81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E1C56-67AB-4C1A-9DD5-0C49879076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9A800E-97F0-39EB-4F36-997CE3C8BD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C12DE-8EC7-FF29-9B37-7D4B664F8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D1F2-12F0-44A5-82BC-A1E76FA4633F}" type="datetimeFigureOut">
              <a:rPr lang="en-ZA" smtClean="0"/>
              <a:t>2024/10/17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91201-6039-F9D7-8D1F-4AAE5CD8C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0D52F0-8F5F-0EA7-0051-3A11AFC79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D4B91-3515-40FB-8691-D954C118E2D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02135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FB48F-B0B5-D6CD-5895-EFB915793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68992D-FA71-5D6A-BF62-33F3EEB06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1D9917-CEF9-5A68-8636-CC6761B11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21BCBB-EB6B-9A9F-80C9-355B47A006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A14957-91A6-C76F-94E1-703303F8BA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175BD2-29D4-AF70-FC4B-2F84223C9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D1F2-12F0-44A5-82BC-A1E76FA4633F}" type="datetimeFigureOut">
              <a:rPr lang="en-ZA" smtClean="0"/>
              <a:t>2024/10/17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B76690-3ACC-F327-9A5F-E3D82B9C4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CFA38A-F556-4ECA-A2AB-B082B2CB3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D4B91-3515-40FB-8691-D954C118E2D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7760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6CED4-DB9F-B509-CDF9-81CF42919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4C354A-EEFB-A6B0-8F52-09C627471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D1F2-12F0-44A5-82BC-A1E76FA4633F}" type="datetimeFigureOut">
              <a:rPr lang="en-ZA" smtClean="0"/>
              <a:t>2024/10/17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123FB2-918F-52BF-8E76-52E814865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AC5E9-CC48-27BF-530B-71CDC9EB1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D4B91-3515-40FB-8691-D954C118E2D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4027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1004C6-D340-2410-2E1E-B4FB027CE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D1F2-12F0-44A5-82BC-A1E76FA4633F}" type="datetimeFigureOut">
              <a:rPr lang="en-ZA" smtClean="0"/>
              <a:t>2024/10/17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E9CDFE-AED5-0D9D-33F3-E760EA54A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ED2E58-394F-018B-B3E9-A2F815D6F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D4B91-3515-40FB-8691-D954C118E2D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31697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7BCCD-7553-CFE0-EA42-8A84B544D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6A8D5-046B-7B4F-C440-EDC107C71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D0DA7E-AE1D-9DA9-E69F-A1757F8558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027DCA-85CF-60D6-578D-8FE0F5D1A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D1F2-12F0-44A5-82BC-A1E76FA4633F}" type="datetimeFigureOut">
              <a:rPr lang="en-ZA" smtClean="0"/>
              <a:t>2024/10/17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54716A-D95B-42CC-4D46-593B1F864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2140AD-1564-8B75-07F7-65D753F57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D4B91-3515-40FB-8691-D954C118E2D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52201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9829E-11B2-DD70-17C3-DD38BC500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5E2485-3756-24C6-C73A-9A568F0345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B7374F-0370-0AB5-37D8-43236E9EB8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0952A2-E7A6-056E-759A-F11774BBF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D1F2-12F0-44A5-82BC-A1E76FA4633F}" type="datetimeFigureOut">
              <a:rPr lang="en-ZA" smtClean="0"/>
              <a:t>2024/10/17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79B657-E291-4708-D024-C783D4798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54ACD9-94CD-DB95-C0B8-21E6BC585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D4B91-3515-40FB-8691-D954C118E2D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71613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84E456-4A82-1445-20E1-21914E1C6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6CA1E-A17A-2E8E-ACFF-DE75985FF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9D092-7AC8-3CB2-9214-5B68C537A7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1BD1F2-12F0-44A5-82BC-A1E76FA4633F}" type="datetimeFigureOut">
              <a:rPr lang="en-ZA" smtClean="0"/>
              <a:t>2024/10/17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35B23-3418-CCB8-287C-4622646E00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CBA8-1055-30DB-C722-9554C68C0B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0D4B91-3515-40FB-8691-D954C118E2D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2744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9428DD7-175C-B449-BE83-FC79C14ECA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7F763D8-9400-8941-90AB-0C7DE0843F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0750" y="1346268"/>
            <a:ext cx="7810500" cy="2661189"/>
          </a:xfrm>
        </p:spPr>
        <p:txBody>
          <a:bodyPr anchor="b">
            <a:normAutofit fontScale="90000"/>
          </a:bodyPr>
          <a:lstStyle/>
          <a:p>
            <a:pPr fontAlgn="t"/>
            <a:r>
              <a:rPr lang="en-US" b="1" dirty="0"/>
              <a:t>UNIZULU LIBRARY </a:t>
            </a:r>
            <a:br>
              <a:rPr lang="en-US" b="1" dirty="0"/>
            </a:br>
            <a:r>
              <a:rPr lang="en-US" b="1" dirty="0"/>
              <a:t>&amp; </a:t>
            </a:r>
            <a:br>
              <a:rPr lang="en-US" b="1" dirty="0"/>
            </a:br>
            <a:r>
              <a:rPr lang="en-US" b="1" dirty="0"/>
              <a:t>INFORMATION SERVICES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37E48E-872A-9641-BBF1-D29BD06FCE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9375" y="4214191"/>
            <a:ext cx="6953250" cy="13609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b="1" dirty="0"/>
              <a:t>Plagiarism</a:t>
            </a:r>
            <a:endParaRPr lang="en-US" sz="4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8380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4BFF8-C5A5-92A1-E92A-B0CB3EA33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3311AC-4D3C-6599-89D5-D56529773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1" r="1" b="1"/>
          <a:stretch/>
        </p:blipFill>
        <p:spPr>
          <a:xfrm>
            <a:off x="-1117" y="79637"/>
            <a:ext cx="12191980" cy="68662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08E353-5531-A97F-2221-8C3E82C2F5BC}"/>
              </a:ext>
            </a:extLst>
          </p:cNvPr>
          <p:cNvSpPr txBox="1"/>
          <p:nvPr/>
        </p:nvSpPr>
        <p:spPr>
          <a:xfrm>
            <a:off x="557262" y="308272"/>
            <a:ext cx="11699544" cy="15758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AU" sz="4000" b="1" kern="100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 </a:t>
            </a:r>
            <a:r>
              <a:rPr lang="en-ZA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Case Studies and Real-Life Examples</a:t>
            </a:r>
            <a:endParaRPr lang="en-ZA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ZA" sz="4000" b="1" kern="100" dirty="0">
              <a:solidFill>
                <a:srgbClr val="00206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FB11E-9CD6-364A-24C8-51ACD8A0B46D}"/>
              </a:ext>
            </a:extLst>
          </p:cNvPr>
          <p:cNvSpPr txBox="1"/>
          <p:nvPr/>
        </p:nvSpPr>
        <p:spPr>
          <a:xfrm>
            <a:off x="491319" y="1666123"/>
            <a:ext cx="11273051" cy="3950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ZA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Famous Cases:</a:t>
            </a:r>
            <a:endParaRPr lang="en-ZA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Jayson Blair:</a:t>
            </a: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Former New York Times reporter who was found to have fabricated and plagiarized articles.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Joe Biden:</a:t>
            </a: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Accused of plagiarism in law school and during his political career.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ZA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ZA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Educational Case Studies:</a:t>
            </a:r>
            <a:endParaRPr lang="en-ZA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Student Expulsion:</a:t>
            </a:r>
            <a:r>
              <a:rPr lang="en-Z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 student was expelled from a university for submitting a plagiarized thesis.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Revoked Degrees:</a:t>
            </a:r>
            <a:r>
              <a:rPr lang="en-Z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Some institutions have revoked degrees years after they were awarded due to discovered plagiarism.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ZA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ZA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080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4BFF8-C5A5-92A1-E92A-B0CB3EA33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3311AC-4D3C-6599-89D5-D56529773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1" r="1" b="1"/>
          <a:stretch/>
        </p:blipFill>
        <p:spPr>
          <a:xfrm>
            <a:off x="31854" y="572298"/>
            <a:ext cx="12191980" cy="68662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08E353-5531-A97F-2221-8C3E82C2F5BC}"/>
              </a:ext>
            </a:extLst>
          </p:cNvPr>
          <p:cNvSpPr txBox="1"/>
          <p:nvPr/>
        </p:nvSpPr>
        <p:spPr>
          <a:xfrm>
            <a:off x="491319" y="544246"/>
            <a:ext cx="11699544" cy="7653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ZA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                                                     </a:t>
            </a:r>
            <a:r>
              <a:rPr lang="en-ZA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Conclusion</a:t>
            </a:r>
            <a:endParaRPr lang="en-ZA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FB11E-9CD6-364A-24C8-51ACD8A0B46D}"/>
              </a:ext>
            </a:extLst>
          </p:cNvPr>
          <p:cNvSpPr txBox="1"/>
          <p:nvPr/>
        </p:nvSpPr>
        <p:spPr>
          <a:xfrm>
            <a:off x="491319" y="1666123"/>
            <a:ext cx="11273051" cy="41257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ZA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Summary:</a:t>
            </a:r>
            <a:endParaRPr lang="en-ZA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Plagiarism is a serious issue with significant consequences.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Understanding the types and examples of plagiarism helps in its prevention.</a:t>
            </a:r>
          </a:p>
          <a:p>
            <a:r>
              <a:rPr lang="en-ZA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Using proper citation techniques and tools can ensure academic integrity</a:t>
            </a:r>
          </a:p>
          <a:p>
            <a:endParaRPr lang="en-ZA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ZA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ZA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Final Thoughts:</a:t>
            </a:r>
            <a:endParaRPr kumimoji="0" lang="en-ZA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ZA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Maintaining academic integrity is essential for personal and professional growth.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ZA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Always strive to create original work and give credit where it’s due.</a:t>
            </a:r>
            <a:endParaRPr kumimoji="0" lang="en-ZA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en-ZA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ZA" sz="12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ZA" sz="12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ZA" sz="1200" dirty="0">
              <a:latin typeface="Aptos" panose="020B00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C13AA41-3C5A-2CE7-20E5-FAEBBF262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37" y="19403"/>
            <a:ext cx="12192000" cy="17463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38734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5F1F1-50AC-DD2A-E722-B316DC64B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                       </a:t>
            </a:r>
            <a:r>
              <a:rPr lang="en-ZA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Thank You</a:t>
            </a:r>
            <a:b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C1C11-E7FC-B5BF-FD3E-C23B2AA7E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ZA" sz="4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Contact Information:</a:t>
            </a:r>
            <a:endParaRPr lang="en-ZA" sz="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Email: Nselef@unizulu.ac.za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Office: 3</a:t>
            </a:r>
            <a:r>
              <a:rPr lang="en-ZA" sz="44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rd</a:t>
            </a:r>
            <a:r>
              <a:rPr lang="en-ZA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Floor 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78955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4BFF8-C5A5-92A1-E92A-B0CB3EA33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3311AC-4D3C-6599-89D5-D56529773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1" r="1" b="1"/>
          <a:stretch/>
        </p:blipFill>
        <p:spPr>
          <a:xfrm>
            <a:off x="-119104" y="0"/>
            <a:ext cx="12050549" cy="68662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08E353-5531-A97F-2221-8C3E82C2F5BC}"/>
              </a:ext>
            </a:extLst>
          </p:cNvPr>
          <p:cNvSpPr txBox="1"/>
          <p:nvPr/>
        </p:nvSpPr>
        <p:spPr>
          <a:xfrm>
            <a:off x="491319" y="544246"/>
            <a:ext cx="11699544" cy="7653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AU" sz="4000" b="1" kern="100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         What is Plagiarism</a:t>
            </a:r>
            <a:endParaRPr lang="en-ZA" sz="4000" b="1" kern="100" dirty="0">
              <a:solidFill>
                <a:srgbClr val="00206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FB11E-9CD6-364A-24C8-51ACD8A0B46D}"/>
              </a:ext>
            </a:extLst>
          </p:cNvPr>
          <p:cNvSpPr txBox="1"/>
          <p:nvPr/>
        </p:nvSpPr>
        <p:spPr>
          <a:xfrm>
            <a:off x="491319" y="1666123"/>
            <a:ext cx="11273051" cy="2273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ZA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Definition:</a:t>
            </a:r>
            <a:r>
              <a:rPr lang="en-ZA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Plagiarism is the act of using someone else's work, ideas, or expressions without proper acknowledgment.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ZA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Importance:</a:t>
            </a:r>
            <a:r>
              <a:rPr lang="en-ZA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Understanding and preventing plagiarism is crucial for maintaining academic integrity, protecting intellectual property, and fostering original thought</a:t>
            </a:r>
            <a:r>
              <a:rPr lang="en-Z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ZA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300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4BFF8-C5A5-92A1-E92A-B0CB3EA33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3311AC-4D3C-6599-89D5-D56529773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1" r="1" b="1"/>
          <a:stretch/>
        </p:blipFill>
        <p:spPr>
          <a:xfrm>
            <a:off x="-1117" y="79637"/>
            <a:ext cx="12191980" cy="68662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08E353-5531-A97F-2221-8C3E82C2F5BC}"/>
              </a:ext>
            </a:extLst>
          </p:cNvPr>
          <p:cNvSpPr txBox="1"/>
          <p:nvPr/>
        </p:nvSpPr>
        <p:spPr>
          <a:xfrm>
            <a:off x="492456" y="90307"/>
            <a:ext cx="11699544" cy="16466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AU" sz="4400" b="1" kern="100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         </a:t>
            </a:r>
            <a:r>
              <a:rPr lang="en-ZA" sz="4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Types of Plagiarism</a:t>
            </a:r>
            <a:endParaRPr lang="en-ZA" sz="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ZA" sz="4000" b="1" kern="100" dirty="0">
              <a:solidFill>
                <a:srgbClr val="00206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FB11E-9CD6-364A-24C8-51ACD8A0B46D}"/>
              </a:ext>
            </a:extLst>
          </p:cNvPr>
          <p:cNvSpPr txBox="1"/>
          <p:nvPr/>
        </p:nvSpPr>
        <p:spPr>
          <a:xfrm>
            <a:off x="705702" y="1028255"/>
            <a:ext cx="11273051" cy="58708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ZA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Direct Plagiarism:</a:t>
            </a:r>
            <a:endParaRPr lang="en-ZA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Copying text word-for-word from a source without attribution.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Example: Submitting a copied essay as your own work.</a:t>
            </a:r>
            <a:endParaRPr lang="en-ZA" dirty="0">
              <a:latin typeface="Aptos" panose="020B000402020202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ZA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Self-Plagiarism:</a:t>
            </a:r>
            <a:endParaRPr lang="en-ZA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Reusing your own previously submitted work without acknowledgment.</a:t>
            </a:r>
          </a:p>
          <a:p>
            <a:r>
              <a:rPr lang="en-ZA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Example: Submitting the same paper for different classes without permission</a:t>
            </a:r>
          </a:p>
          <a:p>
            <a:endParaRPr lang="en-ZA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ZA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Mosaic Plagiarism:</a:t>
            </a:r>
            <a:endParaRPr lang="en-ZA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Piecing together text from multiple sources without proper citations, even if rephrased.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Example: Using sentences from different articles and combining them without citing the sources.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ZA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Accidental Plagiarism:</a:t>
            </a:r>
            <a:endParaRPr lang="en-ZA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Unintentional failure to cite sources or paraphrase correctly due to ignorance or oversight.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Example: Forgetting to include a citation for a quote.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ZA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ZA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240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4BFF8-C5A5-92A1-E92A-B0CB3EA33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3311AC-4D3C-6599-89D5-D56529773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1" r="1" b="1"/>
          <a:stretch/>
        </p:blipFill>
        <p:spPr>
          <a:xfrm>
            <a:off x="-1117" y="79637"/>
            <a:ext cx="12191980" cy="68662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08E353-5531-A97F-2221-8C3E82C2F5BC}"/>
              </a:ext>
            </a:extLst>
          </p:cNvPr>
          <p:cNvSpPr txBox="1"/>
          <p:nvPr/>
        </p:nvSpPr>
        <p:spPr>
          <a:xfrm>
            <a:off x="491319" y="544246"/>
            <a:ext cx="11699544" cy="832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AU" sz="4400" b="1" kern="100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         </a:t>
            </a:r>
            <a:r>
              <a:rPr lang="en-ZA" sz="44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Examples of Plagiarism</a:t>
            </a:r>
            <a:endParaRPr lang="en-ZA" sz="4400" b="1" kern="100" dirty="0">
              <a:solidFill>
                <a:srgbClr val="00206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FB11E-9CD6-364A-24C8-51ACD8A0B46D}"/>
              </a:ext>
            </a:extLst>
          </p:cNvPr>
          <p:cNvSpPr txBox="1"/>
          <p:nvPr/>
        </p:nvSpPr>
        <p:spPr>
          <a:xfrm>
            <a:off x="491319" y="1666123"/>
            <a:ext cx="11273051" cy="4796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ZA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Directly Copied Text:</a:t>
            </a:r>
            <a:endParaRPr lang="en-ZA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Original: "Plagiarism is the use of another person's work without giving them credit."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Plagiarized: "Plagiarism involves using another person's work without giving them credit."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ZA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Paraphrased Text without Citation: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Original: "Effective paraphrasing involves taking the essence of the original text and expressing it in your own words."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Plagiarized: "Good paraphrasing means capturing the main idea of the text and rewriting it in your own language."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ZA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Use of Someone Else's Ideas or Research without Acknowledgment:</a:t>
            </a:r>
            <a:endParaRPr lang="en-ZA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Example: Using a unique theory from a research paper without crediting the author.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ZA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ZA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649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4BFF8-C5A5-92A1-E92A-B0CB3EA33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3311AC-4D3C-6599-89D5-D56529773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1" r="1" b="1"/>
          <a:stretch/>
        </p:blipFill>
        <p:spPr>
          <a:xfrm>
            <a:off x="-1117" y="79637"/>
            <a:ext cx="12191980" cy="68662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08E353-5531-A97F-2221-8C3E82C2F5BC}"/>
              </a:ext>
            </a:extLst>
          </p:cNvPr>
          <p:cNvSpPr txBox="1"/>
          <p:nvPr/>
        </p:nvSpPr>
        <p:spPr>
          <a:xfrm>
            <a:off x="491319" y="544246"/>
            <a:ext cx="11699544" cy="7653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AU" sz="4000" b="1" kern="100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         </a:t>
            </a:r>
            <a:r>
              <a:rPr lang="en-ZA" sz="4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Consequences of Plagiarism</a:t>
            </a:r>
            <a:endParaRPr lang="en-ZA" sz="4000" b="1" kern="100" dirty="0">
              <a:solidFill>
                <a:srgbClr val="00206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FB11E-9CD6-364A-24C8-51ACD8A0B46D}"/>
              </a:ext>
            </a:extLst>
          </p:cNvPr>
          <p:cNvSpPr txBox="1"/>
          <p:nvPr/>
        </p:nvSpPr>
        <p:spPr>
          <a:xfrm>
            <a:off x="491319" y="1666123"/>
            <a:ext cx="11273051" cy="37384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ZA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Academic Consequences:</a:t>
            </a:r>
            <a:endParaRPr lang="en-ZA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Failing grades on assignments or courses.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Academic probation or expulsion from the institution.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ZA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Professional Consequences:</a:t>
            </a:r>
            <a:endParaRPr lang="en-ZA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Damage to reputation and career prospects.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Legal repercussions, including lawsuits and fines.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ZA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Ethical Consequences:</a:t>
            </a:r>
            <a:endParaRPr lang="en-ZA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Loss of trust from peers, mentors, and the academic community.</a:t>
            </a:r>
          </a:p>
          <a:p>
            <a:r>
              <a:rPr lang="en-ZA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Damage to personal integrity and credibility</a:t>
            </a:r>
            <a:endParaRPr lang="en-ZA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60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4BFF8-C5A5-92A1-E92A-B0CB3EA33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3311AC-4D3C-6599-89D5-D56529773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1" r="1" b="1"/>
          <a:stretch/>
        </p:blipFill>
        <p:spPr>
          <a:xfrm>
            <a:off x="-1117" y="79637"/>
            <a:ext cx="12191980" cy="68662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08E353-5531-A97F-2221-8C3E82C2F5BC}"/>
              </a:ext>
            </a:extLst>
          </p:cNvPr>
          <p:cNvSpPr txBox="1"/>
          <p:nvPr/>
        </p:nvSpPr>
        <p:spPr>
          <a:xfrm>
            <a:off x="-1118" y="477707"/>
            <a:ext cx="11307077" cy="7653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ZA" sz="4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How to Avoid Plagiarism</a:t>
            </a:r>
            <a:endParaRPr lang="en-ZA" sz="4000" b="1" kern="100" dirty="0">
              <a:solidFill>
                <a:srgbClr val="00206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FB11E-9CD6-364A-24C8-51ACD8A0B46D}"/>
              </a:ext>
            </a:extLst>
          </p:cNvPr>
          <p:cNvSpPr txBox="1"/>
          <p:nvPr/>
        </p:nvSpPr>
        <p:spPr>
          <a:xfrm>
            <a:off x="458347" y="1202739"/>
            <a:ext cx="11273051" cy="5555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ZA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Effective Paraphrasing:</a:t>
            </a:r>
            <a:endParaRPr lang="en-ZA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Read the original text thoroughly.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Understand the main idea.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Rewrite the idea in your own words without looking at the original text.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Compare your version with the original to ensure it’s different.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ZA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Proper Citation:</a:t>
            </a:r>
            <a:endParaRPr lang="en-ZA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Understand the required citation style (APA, MLA, Chicago, etc.).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Include in-text citations for all referenced ideas, quotes, and paraphrased content.</a:t>
            </a:r>
          </a:p>
          <a:p>
            <a:r>
              <a:rPr lang="en-ZA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Create a bibliography or reference list at the end of your document</a:t>
            </a:r>
          </a:p>
          <a:p>
            <a:endParaRPr lang="en-ZA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ZA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Using Plagiarism Detection Tools:</a:t>
            </a:r>
            <a:endParaRPr lang="en-ZA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Tools like Turnitin, Grammarly, and Copy cape can help identify unintentional plagiarism.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Regularly check your work before submission.</a:t>
            </a:r>
          </a:p>
          <a:p>
            <a:endParaRPr lang="en-ZA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215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4BFF8-C5A5-92A1-E92A-B0CB3EA33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3311AC-4D3C-6599-89D5-D56529773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1" r="1" b="1"/>
          <a:stretch/>
        </p:blipFill>
        <p:spPr>
          <a:xfrm>
            <a:off x="-1117" y="79637"/>
            <a:ext cx="12191980" cy="68662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08E353-5531-A97F-2221-8C3E82C2F5BC}"/>
              </a:ext>
            </a:extLst>
          </p:cNvPr>
          <p:cNvSpPr txBox="1"/>
          <p:nvPr/>
        </p:nvSpPr>
        <p:spPr>
          <a:xfrm>
            <a:off x="491319" y="544246"/>
            <a:ext cx="11699544" cy="7653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AU" sz="4000" b="1" kern="100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         </a:t>
            </a:r>
            <a:r>
              <a:rPr lang="en-ZA" sz="4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Citation Styles and Examples</a:t>
            </a:r>
            <a:endParaRPr lang="en-ZA" sz="4000" b="1" kern="100" dirty="0">
              <a:solidFill>
                <a:srgbClr val="00206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FB11E-9CD6-364A-24C8-51ACD8A0B46D}"/>
              </a:ext>
            </a:extLst>
          </p:cNvPr>
          <p:cNvSpPr txBox="1"/>
          <p:nvPr/>
        </p:nvSpPr>
        <p:spPr>
          <a:xfrm>
            <a:off x="459474" y="1379167"/>
            <a:ext cx="11273051" cy="5001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ZA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Common Citation Styles:</a:t>
            </a:r>
            <a:endParaRPr lang="en-ZA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APA (American Psychological Association):</a:t>
            </a: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Often used in social sciences.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Example: (Smith, 2020).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MLA (Modern Language Association):</a:t>
            </a: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Common in humanities.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Example: (Smith 123).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Chicago:</a:t>
            </a: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Used in history and some humanities.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Example: (Smith 2020, 123).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ZA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Examples:</a:t>
            </a:r>
            <a:endParaRPr lang="en-ZA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APA In-text Citation:</a:t>
            </a:r>
            <a:r>
              <a:rPr lang="en-Z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"According to Smith (2020), plagiarism can have severe consequences."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MLA In-text Citation:</a:t>
            </a:r>
            <a:r>
              <a:rPr lang="en-Z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"Plagiarism can have severe consequences (Smith 123)."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Chicago In-text Citation:</a:t>
            </a:r>
            <a:r>
              <a:rPr lang="en-Z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"Plagiarism can have severe consequences (Smith 2020, 123)."</a:t>
            </a:r>
          </a:p>
          <a:p>
            <a:endParaRPr lang="en-ZA" dirty="0">
              <a:latin typeface="Aptos" panose="020B00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47C0E9-C984-9904-5CB6-13CE22214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17463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85124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4BFF8-C5A5-92A1-E92A-B0CB3EA33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3311AC-4D3C-6599-89D5-D56529773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1" r="1" b="1"/>
          <a:stretch/>
        </p:blipFill>
        <p:spPr>
          <a:xfrm>
            <a:off x="-1117" y="79637"/>
            <a:ext cx="12191980" cy="68662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08E353-5531-A97F-2221-8C3E82C2F5BC}"/>
              </a:ext>
            </a:extLst>
          </p:cNvPr>
          <p:cNvSpPr txBox="1"/>
          <p:nvPr/>
        </p:nvSpPr>
        <p:spPr>
          <a:xfrm>
            <a:off x="491319" y="544246"/>
            <a:ext cx="11699544" cy="7653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AU" sz="4000" b="1" kern="100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         </a:t>
            </a:r>
            <a:r>
              <a:rPr lang="en-ZA" sz="4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Strategies for Academic Integrity</a:t>
            </a:r>
            <a:endParaRPr lang="en-ZA" sz="4000" b="1" kern="100" dirty="0">
              <a:solidFill>
                <a:srgbClr val="00206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FB11E-9CD6-364A-24C8-51ACD8A0B46D}"/>
              </a:ext>
            </a:extLst>
          </p:cNvPr>
          <p:cNvSpPr txBox="1"/>
          <p:nvPr/>
        </p:nvSpPr>
        <p:spPr>
          <a:xfrm>
            <a:off x="491319" y="1666123"/>
            <a:ext cx="11273051" cy="47135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ZA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Planning Your Work:</a:t>
            </a:r>
            <a:endParaRPr lang="en-ZA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Start assignments early to avoid last-minute stress.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Break down your work into manageable sections.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ZA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Keeping Track of Sources:</a:t>
            </a:r>
            <a:endParaRPr lang="en-ZA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Use digital tools or index cards to note down sources and relevant information.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Maintain a consistent format for recording source details.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ZA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Seeking Help: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ZA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Utilize academic resources like writing </a:t>
            </a:r>
            <a:r>
              <a:rPr kumimoji="0" lang="en-ZA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centers</a:t>
            </a:r>
            <a:r>
              <a:rPr kumimoji="0" lang="en-ZA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librarians, and online guides.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ZA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Don't hesitate to ask for clarification on citation practices from instructors.</a:t>
            </a:r>
            <a:endParaRPr kumimoji="0" lang="en-ZA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ZA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ZA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ZA" dirty="0">
              <a:latin typeface="Aptos" panose="020B00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B3F7D3A-6F5A-6C56-D3A5-85231C49D3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7463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A4D12C-2FB0-35A1-6DEE-3CB79F622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51362"/>
            <a:ext cx="184731" cy="702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793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4BFF8-C5A5-92A1-E92A-B0CB3EA33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3311AC-4D3C-6599-89D5-D56529773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1" r="1" b="1"/>
          <a:stretch/>
        </p:blipFill>
        <p:spPr>
          <a:xfrm>
            <a:off x="-1117" y="79637"/>
            <a:ext cx="12191980" cy="68662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08E353-5531-A97F-2221-8C3E82C2F5BC}"/>
              </a:ext>
            </a:extLst>
          </p:cNvPr>
          <p:cNvSpPr txBox="1"/>
          <p:nvPr/>
        </p:nvSpPr>
        <p:spPr>
          <a:xfrm>
            <a:off x="492456" y="687724"/>
            <a:ext cx="11699544" cy="7653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AU" sz="4000" b="1" kern="100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         </a:t>
            </a:r>
            <a:r>
              <a:rPr lang="en-ZA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Plagiarism Detection Tools</a:t>
            </a:r>
            <a:endParaRPr lang="en-ZA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FB11E-9CD6-364A-24C8-51ACD8A0B46D}"/>
              </a:ext>
            </a:extLst>
          </p:cNvPr>
          <p:cNvSpPr txBox="1"/>
          <p:nvPr/>
        </p:nvSpPr>
        <p:spPr>
          <a:xfrm>
            <a:off x="491319" y="1666123"/>
            <a:ext cx="11273051" cy="4004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ZA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Overview of Tools:</a:t>
            </a:r>
            <a:endParaRPr lang="en-ZA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Turnitin:</a:t>
            </a: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Compares your text against a vast database of academic content.</a:t>
            </a: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Grammarly:</a:t>
            </a: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Checks for grammar issues and potential plagiarism.</a:t>
            </a: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ZA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Copy scape:</a:t>
            </a: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Useful for web content to check for copied material.</a:t>
            </a: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ZA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How They Work:</a:t>
            </a:r>
            <a:endParaRPr kumimoji="0" lang="en-ZA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ZA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Upload your document to the tool.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ZA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tool scans the text and highlights potential instances of plagiarism.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ZA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Review the highlighted sections and make necessary corrections</a:t>
            </a:r>
            <a:endParaRPr lang="en-ZA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ZA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ZA" dirty="0">
              <a:latin typeface="Aptos" panose="020B00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BC57C84-67BD-D494-EBD5-2626256E1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76595"/>
            <a:ext cx="227948" cy="610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kumimoji="0" lang="en-ZA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E3E578-2404-5978-E59C-A2B468166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44" y="0"/>
            <a:ext cx="12192000" cy="17463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84375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877</Words>
  <Application>Microsoft Office PowerPoint</Application>
  <PresentationFormat>Widescreen</PresentationFormat>
  <Paragraphs>111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Courier New</vt:lpstr>
      <vt:lpstr>Symbol</vt:lpstr>
      <vt:lpstr>Office Theme</vt:lpstr>
      <vt:lpstr>UNIZULU LIBRARY  &amp;  INFORMATION SERVICES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                 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Faith Lucia Nsele</dc:creator>
  <cp:lastModifiedBy>Faith Lucia Nsele</cp:lastModifiedBy>
  <cp:revision>2</cp:revision>
  <dcterms:created xsi:type="dcterms:W3CDTF">2024-07-19T05:55:16Z</dcterms:created>
  <dcterms:modified xsi:type="dcterms:W3CDTF">2024-10-17T11:49:45Z</dcterms:modified>
</cp:coreProperties>
</file>