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15" r:id="rId22"/>
    <p:sldId id="316" r:id="rId23"/>
    <p:sldId id="317" r:id="rId24"/>
    <p:sldId id="318" r:id="rId25"/>
    <p:sldId id="319" r:id="rId26"/>
    <p:sldId id="269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8" r:id="rId38"/>
    <p:sldId id="287" r:id="rId39"/>
    <p:sldId id="289" r:id="rId40"/>
    <p:sldId id="290" r:id="rId41"/>
    <p:sldId id="291" r:id="rId42"/>
    <p:sldId id="292" r:id="rId43"/>
    <p:sldId id="293" r:id="rId44"/>
    <p:sldId id="295" r:id="rId45"/>
    <p:sldId id="296" r:id="rId46"/>
    <p:sldId id="298" r:id="rId47"/>
    <p:sldId id="297" r:id="rId48"/>
    <p:sldId id="320" r:id="rId49"/>
    <p:sldId id="299" r:id="rId50"/>
    <p:sldId id="300" r:id="rId51"/>
    <p:sldId id="301" r:id="rId52"/>
    <p:sldId id="302" r:id="rId53"/>
    <p:sldId id="303" r:id="rId54"/>
    <p:sldId id="304" r:id="rId55"/>
    <p:sldId id="321" r:id="rId56"/>
    <p:sldId id="305" r:id="rId57"/>
    <p:sldId id="306" r:id="rId58"/>
    <p:sldId id="307" r:id="rId59"/>
    <p:sldId id="308" r:id="rId60"/>
    <p:sldId id="309" r:id="rId61"/>
    <p:sldId id="310" r:id="rId62"/>
    <p:sldId id="314" r:id="rId63"/>
    <p:sldId id="312" r:id="rId64"/>
    <p:sldId id="31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2" r:id="rId75"/>
    <p:sldId id="333" r:id="rId76"/>
    <p:sldId id="334" r:id="rId77"/>
    <p:sldId id="335" r:id="rId78"/>
    <p:sldId id="336" r:id="rId79"/>
    <p:sldId id="331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E41CB-5D5C-4D79-8D6E-DD8A2310B928}" type="datetimeFigureOut">
              <a:rPr lang="en-ZA" smtClean="0"/>
              <a:t>2015/04/07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97074-BB3D-40A6-B1E5-AF4D95765C6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876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4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8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7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7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0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2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0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8B08-BA1E-4A41-B4BB-7C6DBE47AA82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FDAF9-9FBB-4663-81E7-99AFA20BE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5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REFERENCE, DEIXIS AND SENSE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These refer to two different ways of talking about the meanings of words and other expressions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Two different expressions can have the same referent </a:t>
            </a:r>
            <a:r>
              <a:rPr lang="en-US" i="1" dirty="0"/>
              <a:t>e.g. Morning star </a:t>
            </a:r>
            <a:r>
              <a:rPr lang="en-US" dirty="0"/>
              <a:t>and </a:t>
            </a:r>
            <a:r>
              <a:rPr lang="en-US" i="1" dirty="0"/>
              <a:t>Evening star </a:t>
            </a:r>
            <a:r>
              <a:rPr lang="en-US" dirty="0"/>
              <a:t> both usually refer to the planet Venus</a:t>
            </a:r>
            <a:r>
              <a:rPr lang="en-US" i="1" dirty="0"/>
              <a:t>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In a situation where </a:t>
            </a:r>
            <a:r>
              <a:rPr lang="en-US" dirty="0" err="1"/>
              <a:t>Bongani</a:t>
            </a:r>
            <a:r>
              <a:rPr lang="en-US" dirty="0"/>
              <a:t> is standing on his head in the middle of a room – </a:t>
            </a:r>
            <a:r>
              <a:rPr lang="en-US" u="sng" dirty="0" err="1"/>
              <a:t>Bongani</a:t>
            </a:r>
            <a:r>
              <a:rPr lang="en-US" dirty="0"/>
              <a:t> and </a:t>
            </a:r>
            <a:r>
              <a:rPr lang="en-US" u="sng" dirty="0"/>
              <a:t>the person standing on his head in the middle of the room </a:t>
            </a:r>
            <a:r>
              <a:rPr lang="en-US" dirty="0"/>
              <a:t>have the same reference.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2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Constant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Def</a:t>
            </a:r>
            <a:r>
              <a:rPr lang="en-US" b="1" dirty="0" smtClean="0"/>
              <a:t>: </a:t>
            </a:r>
            <a:r>
              <a:rPr lang="en-US" dirty="0" smtClean="0"/>
              <a:t>where </a:t>
            </a:r>
            <a:r>
              <a:rPr lang="en-US" dirty="0"/>
              <a:t>the expression refers to one fixed thing</a:t>
            </a:r>
            <a:r>
              <a:rPr lang="en-US" i="1" dirty="0"/>
              <a:t> e.g. the moon, Republic of South </a:t>
            </a:r>
            <a:r>
              <a:rPr lang="en-US" i="1" dirty="0" smtClean="0"/>
              <a:t>Africa?</a:t>
            </a:r>
            <a:endParaRPr lang="en-US" dirty="0"/>
          </a:p>
          <a:p>
            <a:pPr lvl="0"/>
            <a:r>
              <a:rPr lang="en-US" b="1" dirty="0" smtClean="0"/>
              <a:t> </a:t>
            </a:r>
            <a:r>
              <a:rPr lang="en-US" dirty="0"/>
              <a:t>Expressions like </a:t>
            </a:r>
            <a:r>
              <a:rPr lang="en-US" i="1" dirty="0"/>
              <a:t>the sun, the </a:t>
            </a:r>
            <a:r>
              <a:rPr lang="en-US" i="1" dirty="0" smtClean="0"/>
              <a:t>moon </a:t>
            </a:r>
            <a:r>
              <a:rPr lang="en-US" dirty="0" smtClean="0"/>
              <a:t>always refer to the same referent.</a:t>
            </a:r>
          </a:p>
          <a:p>
            <a:pPr lvl="0"/>
            <a:r>
              <a:rPr lang="en-US" dirty="0" smtClean="0"/>
              <a:t>Do the following expressions have constant reference or not when used in everyday situations?</a:t>
            </a:r>
          </a:p>
          <a:p>
            <a:pPr lvl="0"/>
            <a:r>
              <a:rPr lang="en-US" i="1" dirty="0" smtClean="0"/>
              <a:t>Africa</a:t>
            </a:r>
          </a:p>
          <a:p>
            <a:pPr lvl="0"/>
            <a:r>
              <a:rPr lang="en-US" i="1" dirty="0" smtClean="0"/>
              <a:t>mountain</a:t>
            </a:r>
          </a:p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227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Constant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everyday conversation fixing a reference comes from </a:t>
            </a:r>
            <a:r>
              <a:rPr lang="en-US" b="1" dirty="0"/>
              <a:t>context</a:t>
            </a:r>
            <a:r>
              <a:rPr lang="en-US" dirty="0"/>
              <a:t> in which an expression is used.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While </a:t>
            </a:r>
            <a:r>
              <a:rPr lang="en-US" dirty="0"/>
              <a:t>the </a:t>
            </a:r>
            <a:r>
              <a:rPr lang="en-US" u="sng" dirty="0"/>
              <a:t>moon</a:t>
            </a:r>
            <a:r>
              <a:rPr lang="en-US" dirty="0"/>
              <a:t>, the </a:t>
            </a:r>
            <a:r>
              <a:rPr lang="en-US" u="sng" dirty="0"/>
              <a:t>sun</a:t>
            </a:r>
            <a:r>
              <a:rPr lang="en-US" dirty="0"/>
              <a:t>, </a:t>
            </a:r>
            <a:r>
              <a:rPr lang="en-US" u="sng" dirty="0"/>
              <a:t>South Africa</a:t>
            </a:r>
            <a:r>
              <a:rPr lang="en-US" dirty="0"/>
              <a:t> and </a:t>
            </a:r>
            <a:r>
              <a:rPr lang="en-US" u="sng" dirty="0"/>
              <a:t>Zambia</a:t>
            </a:r>
            <a:r>
              <a:rPr lang="en-US" dirty="0"/>
              <a:t>, have constant reference, one has to be careful in conversation mentioning people and things that the speaker and hearer are both referring to the same people and same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9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Constant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Referents are always </a:t>
            </a:r>
            <a:r>
              <a:rPr lang="en-US" b="1" dirty="0"/>
              <a:t>noun phrases </a:t>
            </a:r>
            <a:r>
              <a:rPr lang="en-US" dirty="0"/>
              <a:t>– i.e. people and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Definition: </a:t>
            </a:r>
            <a:r>
              <a:rPr lang="en-US" dirty="0" smtClean="0"/>
              <a:t>‘Any expression used in an utterance to refer to </a:t>
            </a:r>
            <a:r>
              <a:rPr lang="en-US" b="1" dirty="0" smtClean="0"/>
              <a:t>something</a:t>
            </a:r>
            <a:r>
              <a:rPr lang="en-US" dirty="0" smtClean="0"/>
              <a:t> or </a:t>
            </a:r>
            <a:r>
              <a:rPr lang="en-US" b="1" dirty="0" smtClean="0"/>
              <a:t>someone</a:t>
            </a:r>
            <a:r>
              <a:rPr lang="en-US" dirty="0" smtClean="0"/>
              <a:t>, i.e. used with a particular referent in mind’ </a:t>
            </a:r>
            <a:r>
              <a:rPr lang="en-US" dirty="0" err="1" smtClean="0"/>
              <a:t>Hurford</a:t>
            </a:r>
            <a:r>
              <a:rPr lang="en-US" dirty="0" smtClean="0"/>
              <a:t> and </a:t>
            </a:r>
            <a:r>
              <a:rPr lang="en-US" dirty="0" err="1" smtClean="0"/>
              <a:t>Heasley</a:t>
            </a:r>
            <a:r>
              <a:rPr lang="en-US" dirty="0" smtClean="0"/>
              <a:t> 1987</a:t>
            </a:r>
          </a:p>
          <a:p>
            <a:r>
              <a:rPr lang="en-US" dirty="0" smtClean="0"/>
              <a:t>Refers to a particular</a:t>
            </a:r>
            <a:r>
              <a:rPr lang="en-US" b="1" dirty="0" smtClean="0"/>
              <a:t> referent </a:t>
            </a:r>
            <a:r>
              <a:rPr lang="en-US" dirty="0" smtClean="0"/>
              <a:t>on a particular occasion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Examples. Could the following be used as referring expressions? </a:t>
            </a:r>
            <a:endParaRPr lang="en-US" dirty="0" smtClean="0"/>
          </a:p>
          <a:p>
            <a:pPr lvl="0"/>
            <a:r>
              <a:rPr lang="en-US" i="1" dirty="0" err="1" smtClean="0"/>
              <a:t>Sibonelo</a:t>
            </a:r>
            <a:endParaRPr lang="en-US" dirty="0"/>
          </a:p>
          <a:p>
            <a:pPr lvl="0"/>
            <a:r>
              <a:rPr lang="en-US" i="1" dirty="0" smtClean="0"/>
              <a:t>My son</a:t>
            </a:r>
            <a:endParaRPr lang="en-US" dirty="0"/>
          </a:p>
          <a:p>
            <a:pPr lvl="0"/>
            <a:r>
              <a:rPr lang="en-US" i="1" dirty="0" smtClean="0"/>
              <a:t>love</a:t>
            </a:r>
            <a:endParaRPr lang="en-US" dirty="0"/>
          </a:p>
          <a:p>
            <a:pPr lvl="0"/>
            <a:r>
              <a:rPr lang="en-US" i="1" dirty="0" smtClean="0"/>
              <a:t>The </a:t>
            </a:r>
            <a:r>
              <a:rPr lang="en-US" i="1" dirty="0"/>
              <a:t>man sitting by the </a:t>
            </a:r>
            <a:r>
              <a:rPr lang="en-US" i="1" dirty="0" smtClean="0"/>
              <a:t>window</a:t>
            </a:r>
            <a:endParaRPr lang="en-US" dirty="0"/>
          </a:p>
          <a:p>
            <a:pPr lvl="0"/>
            <a:r>
              <a:rPr lang="en-US" i="1" dirty="0" smtClean="0"/>
              <a:t>go</a:t>
            </a:r>
            <a:endParaRPr lang="en-US" dirty="0"/>
          </a:p>
          <a:p>
            <a:pPr lvl="0"/>
            <a:r>
              <a:rPr lang="en-US" i="1" dirty="0" smtClean="0"/>
              <a:t>anger</a:t>
            </a:r>
          </a:p>
          <a:p>
            <a:pPr lvl="0"/>
            <a:r>
              <a:rPr lang="en-US" i="1" dirty="0" smtClean="0"/>
              <a:t>a 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“Fred </a:t>
            </a:r>
            <a:r>
              <a:rPr lang="en-US" dirty="0"/>
              <a:t>hit me”</a:t>
            </a:r>
            <a:r>
              <a:rPr lang="en-US" i="1" dirty="0"/>
              <a:t>  </a:t>
            </a:r>
            <a:r>
              <a:rPr lang="en-US" dirty="0"/>
              <a:t>The speaker has a particular person in mind when he/she says </a:t>
            </a:r>
            <a:r>
              <a:rPr lang="en-US" i="1" dirty="0"/>
              <a:t>“Fred”</a:t>
            </a:r>
            <a:r>
              <a:rPr lang="en-US" b="1" dirty="0"/>
              <a:t> Referring </a:t>
            </a:r>
            <a:r>
              <a:rPr lang="en-US" b="1" dirty="0" smtClean="0"/>
              <a:t>expression</a:t>
            </a:r>
          </a:p>
          <a:p>
            <a:pPr lvl="0"/>
            <a:r>
              <a:rPr lang="en-US" i="1" dirty="0"/>
              <a:t>“</a:t>
            </a:r>
            <a:r>
              <a:rPr lang="en-US" dirty="0"/>
              <a:t>There is no</a:t>
            </a:r>
            <a:r>
              <a:rPr lang="en-US" i="1" dirty="0"/>
              <a:t> Fred </a:t>
            </a:r>
            <a:r>
              <a:rPr lang="en-US" dirty="0"/>
              <a:t>in this room” Here the speaker is </a:t>
            </a:r>
            <a:r>
              <a:rPr lang="en-US" b="1" dirty="0"/>
              <a:t>not referring</a:t>
            </a:r>
            <a:r>
              <a:rPr lang="en-US" dirty="0"/>
              <a:t> to any particular person through the expression </a:t>
            </a:r>
            <a:r>
              <a:rPr lang="en-US" i="1" dirty="0"/>
              <a:t>“Fred”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2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Referring expressions</a:t>
            </a:r>
            <a:r>
              <a:rPr lang="en-US" dirty="0"/>
              <a:t> and </a:t>
            </a:r>
            <a:r>
              <a:rPr lang="en-US" b="1" dirty="0"/>
              <a:t>utterances</a:t>
            </a:r>
            <a:r>
              <a:rPr lang="en-US" dirty="0"/>
              <a:t> both operate in </a:t>
            </a:r>
            <a:r>
              <a:rPr lang="en-US" b="1" dirty="0"/>
              <a:t>real circumstances</a:t>
            </a:r>
            <a:r>
              <a:rPr lang="en-US" b="1" dirty="0" smtClean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4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same expression can be a referring expression or not depending on the </a:t>
            </a:r>
            <a:r>
              <a:rPr lang="en-US" dirty="0" smtClean="0"/>
              <a:t>context</a:t>
            </a:r>
          </a:p>
          <a:p>
            <a:pPr lvl="0"/>
            <a:r>
              <a:rPr lang="en-US" dirty="0" err="1" smtClean="0"/>
              <a:t>E.g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(a) When a speaker says, “John knocked down </a:t>
            </a:r>
            <a:r>
              <a:rPr lang="en-US" i="1" dirty="0" smtClean="0"/>
              <a:t>a man</a:t>
            </a:r>
            <a:r>
              <a:rPr lang="en-US" dirty="0" smtClean="0"/>
              <a:t> this morning, who lay by the roadside until he was collected by the ambulance .“  Is </a:t>
            </a:r>
            <a:r>
              <a:rPr lang="en-US" i="1" dirty="0" smtClean="0"/>
              <a:t>a man </a:t>
            </a:r>
            <a:r>
              <a:rPr lang="en-US" dirty="0" smtClean="0"/>
              <a:t>a referring expression?</a:t>
            </a:r>
          </a:p>
          <a:p>
            <a:pPr lvl="1"/>
            <a:r>
              <a:rPr lang="en-US" dirty="0" smtClean="0"/>
              <a:t>(b) When a speaker says, “</a:t>
            </a:r>
            <a:r>
              <a:rPr lang="en-US" i="1" dirty="0"/>
              <a:t>A</a:t>
            </a:r>
            <a:r>
              <a:rPr lang="en-US" i="1" dirty="0" smtClean="0"/>
              <a:t> man </a:t>
            </a:r>
            <a:r>
              <a:rPr lang="en-US" i="1" dirty="0"/>
              <a:t> </a:t>
            </a:r>
            <a:r>
              <a:rPr lang="en-US" dirty="0" smtClean="0"/>
              <a:t>enjoys</a:t>
            </a:r>
            <a:r>
              <a:rPr lang="en-US" i="1" dirty="0" smtClean="0"/>
              <a:t>  </a:t>
            </a:r>
            <a:r>
              <a:rPr lang="en-US" dirty="0" smtClean="0"/>
              <a:t>his beer </a:t>
            </a:r>
            <a:r>
              <a:rPr lang="en-US" i="1" dirty="0" smtClean="0"/>
              <a:t>with </a:t>
            </a:r>
            <a:r>
              <a:rPr lang="en-US" i="1" dirty="0" err="1" smtClean="0"/>
              <a:t>wors</a:t>
            </a:r>
            <a:r>
              <a:rPr lang="en-US" i="1" dirty="0" smtClean="0"/>
              <a:t>.”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 a man </a:t>
            </a:r>
            <a:r>
              <a:rPr lang="en-US" dirty="0" smtClean="0"/>
              <a:t>a referring  expression?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articles ‘a’, and ‘the’  not necessarily a guide to the presence or absence of a referring expression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The whale </a:t>
            </a:r>
            <a:r>
              <a:rPr lang="en-US" dirty="0" smtClean="0"/>
              <a:t>is a mammal” is not a referring expression in spite of the definite article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8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 speaker indicates</a:t>
            </a:r>
            <a:r>
              <a:rPr lang="en-US" dirty="0"/>
              <a:t> which things in the world are being talked about </a:t>
            </a:r>
            <a:r>
              <a:rPr lang="en-US" u="sng" dirty="0"/>
              <a:t>by means of </a:t>
            </a:r>
            <a:r>
              <a:rPr lang="en-US" u="sng" dirty="0" smtClean="0"/>
              <a:t>reference</a:t>
            </a:r>
          </a:p>
          <a:p>
            <a:pPr lvl="0"/>
            <a:r>
              <a:rPr lang="en-US" dirty="0"/>
              <a:t>Reference deals with the relationship between </a:t>
            </a:r>
            <a:r>
              <a:rPr lang="en-US" b="1" dirty="0"/>
              <a:t>language </a:t>
            </a:r>
            <a:r>
              <a:rPr lang="en-US" dirty="0"/>
              <a:t>and </a:t>
            </a:r>
            <a:r>
              <a:rPr lang="en-US" b="1" dirty="0"/>
              <a:t>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8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Referring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underlined referring expressions or not?</a:t>
            </a:r>
          </a:p>
          <a:p>
            <a:r>
              <a:rPr lang="en-US" i="1" dirty="0" smtClean="0"/>
              <a:t>He  married </a:t>
            </a:r>
            <a:r>
              <a:rPr lang="en-US" i="1" u="sng" dirty="0" smtClean="0"/>
              <a:t>a South African.</a:t>
            </a:r>
          </a:p>
          <a:p>
            <a:r>
              <a:rPr lang="en-US" i="1" dirty="0" smtClean="0"/>
              <a:t>He wanted to hire </a:t>
            </a:r>
            <a:r>
              <a:rPr lang="en-US" i="1" u="sng" dirty="0" smtClean="0"/>
              <a:t>a South African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She bought </a:t>
            </a:r>
            <a:r>
              <a:rPr lang="en-US" i="1" u="sng" dirty="0" smtClean="0"/>
              <a:t>a house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endParaRPr lang="en-US" i="1" u="sng" dirty="0" smtClean="0"/>
          </a:p>
          <a:p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2959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Deixis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 err="1"/>
              <a:t>Deixis</a:t>
            </a:r>
            <a:r>
              <a:rPr lang="en-ZA" dirty="0"/>
              <a:t> is borrowed from Greek and it means </a:t>
            </a:r>
            <a:r>
              <a:rPr lang="en-ZA" dirty="0" smtClean="0"/>
              <a:t>pointing</a:t>
            </a:r>
          </a:p>
          <a:p>
            <a:pPr lvl="0"/>
            <a:r>
              <a:rPr lang="en-ZA" dirty="0"/>
              <a:t>Deictic expressions are words which ‘take some element of their meaning from the </a:t>
            </a:r>
            <a:r>
              <a:rPr lang="en-ZA" u="sng" dirty="0"/>
              <a:t>situation </a:t>
            </a:r>
            <a:r>
              <a:rPr lang="en-ZA" dirty="0" smtClean="0"/>
              <a:t> </a:t>
            </a:r>
            <a:r>
              <a:rPr lang="en-ZA" u="sng" dirty="0"/>
              <a:t>(</a:t>
            </a:r>
            <a:r>
              <a:rPr lang="en-ZA" dirty="0"/>
              <a:t>i.e. the </a:t>
            </a:r>
            <a:r>
              <a:rPr lang="en-ZA" b="1" dirty="0"/>
              <a:t>speaker</a:t>
            </a:r>
            <a:r>
              <a:rPr lang="en-ZA" dirty="0"/>
              <a:t>, </a:t>
            </a:r>
            <a:r>
              <a:rPr lang="en-ZA" b="1" dirty="0"/>
              <a:t>the addressee, time </a:t>
            </a:r>
            <a:r>
              <a:rPr lang="en-ZA" dirty="0"/>
              <a:t>and </a:t>
            </a:r>
            <a:r>
              <a:rPr lang="en-ZA" b="1" dirty="0"/>
              <a:t>place</a:t>
            </a:r>
            <a:r>
              <a:rPr lang="en-ZA" u="sng" dirty="0" smtClean="0"/>
              <a:t>)</a:t>
            </a:r>
            <a:r>
              <a:rPr lang="en-ZA" dirty="0" smtClean="0"/>
              <a:t> of </a:t>
            </a:r>
            <a:r>
              <a:rPr lang="en-ZA" dirty="0"/>
              <a:t>the utterance’ </a:t>
            </a:r>
            <a:r>
              <a:rPr lang="en-ZA" dirty="0" err="1"/>
              <a:t>Hurford</a:t>
            </a:r>
            <a:r>
              <a:rPr lang="en-ZA" dirty="0"/>
              <a:t>  &amp; </a:t>
            </a:r>
            <a:r>
              <a:rPr lang="en-ZA" dirty="0" err="1" smtClean="0"/>
              <a:t>Heaslop</a:t>
            </a:r>
            <a:r>
              <a:rPr lang="en-ZA" dirty="0" smtClean="0"/>
              <a:t>, 1987:63</a:t>
            </a:r>
            <a:endParaRPr lang="en-ZA" dirty="0"/>
          </a:p>
          <a:p>
            <a:r>
              <a:rPr lang="en-ZA" dirty="0" smtClean="0"/>
              <a:t>Deictic </a:t>
            </a:r>
            <a:r>
              <a:rPr lang="en-ZA" dirty="0"/>
              <a:t>expressions ‘vary in meaning depending upon who is using them, where they are being uttered and when they are being uttered’ Carter et al 2010 </a:t>
            </a:r>
            <a:r>
              <a:rPr lang="en-ZA" dirty="0" smtClean="0"/>
              <a:t>p11</a:t>
            </a:r>
          </a:p>
          <a:p>
            <a:pPr lvl="0"/>
            <a:r>
              <a:rPr lang="en-ZA" dirty="0"/>
              <a:t>Help hearer to identify the referent of a referring expression e.g. </a:t>
            </a:r>
            <a:r>
              <a:rPr lang="en-ZA" i="1" dirty="0"/>
              <a:t>this river, that house</a:t>
            </a:r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pPr lvl="0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303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Deixis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ZA" dirty="0" smtClean="0"/>
              <a:t>Are the following words deictic:</a:t>
            </a:r>
          </a:p>
          <a:p>
            <a:pPr lvl="0"/>
            <a:r>
              <a:rPr lang="en-ZA" i="1" dirty="0"/>
              <a:t>t</a:t>
            </a:r>
            <a:r>
              <a:rPr lang="en-ZA" i="1" dirty="0" smtClean="0"/>
              <a:t>here</a:t>
            </a:r>
          </a:p>
          <a:p>
            <a:pPr lvl="0"/>
            <a:r>
              <a:rPr lang="en-ZA" i="1" dirty="0"/>
              <a:t>n</a:t>
            </a:r>
            <a:r>
              <a:rPr lang="en-ZA" i="1" dirty="0" smtClean="0"/>
              <a:t>ext week</a:t>
            </a:r>
          </a:p>
          <a:p>
            <a:pPr lvl="0"/>
            <a:r>
              <a:rPr lang="en-ZA" i="1" dirty="0" smtClean="0"/>
              <a:t>Place</a:t>
            </a:r>
          </a:p>
          <a:p>
            <a:pPr lvl="0"/>
            <a:r>
              <a:rPr lang="en-ZA" i="1" dirty="0" smtClean="0"/>
              <a:t>front</a:t>
            </a:r>
          </a:p>
          <a:p>
            <a:pPr lvl="0"/>
            <a:r>
              <a:rPr lang="en-ZA" i="1" dirty="0" smtClean="0"/>
              <a:t>today?</a:t>
            </a:r>
          </a:p>
          <a:p>
            <a:r>
              <a:rPr lang="en-ZA" dirty="0"/>
              <a:t>Can be grouped into </a:t>
            </a:r>
            <a:r>
              <a:rPr lang="en-ZA" dirty="0" smtClean="0"/>
              <a:t>sub-types:</a:t>
            </a:r>
          </a:p>
          <a:p>
            <a:r>
              <a:rPr lang="en-ZA" b="1" dirty="0" smtClean="0"/>
              <a:t>Personal </a:t>
            </a:r>
            <a:r>
              <a:rPr lang="en-ZA" dirty="0" smtClean="0"/>
              <a:t>e.g. </a:t>
            </a:r>
            <a:r>
              <a:rPr lang="en-ZA" i="1" dirty="0"/>
              <a:t>I, You, She, </a:t>
            </a:r>
            <a:r>
              <a:rPr lang="en-ZA" i="1" dirty="0" err="1"/>
              <a:t>etc</a:t>
            </a:r>
            <a:endParaRPr lang="en-ZA" b="1" dirty="0" smtClean="0"/>
          </a:p>
          <a:p>
            <a:endParaRPr lang="en-ZA" dirty="0"/>
          </a:p>
          <a:p>
            <a:pPr lvl="0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633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Deixis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/>
              <a:t>Demonstratives </a:t>
            </a:r>
            <a:r>
              <a:rPr lang="en-ZA" dirty="0" smtClean="0"/>
              <a:t>e.g. </a:t>
            </a:r>
          </a:p>
          <a:p>
            <a:r>
              <a:rPr lang="en-ZA" i="1" dirty="0" smtClean="0"/>
              <a:t>this  </a:t>
            </a:r>
          </a:p>
          <a:p>
            <a:r>
              <a:rPr lang="en-ZA" i="1" dirty="0" smtClean="0"/>
              <a:t>that,</a:t>
            </a:r>
          </a:p>
          <a:p>
            <a:r>
              <a:rPr lang="en-ZA" i="1" dirty="0" smtClean="0"/>
              <a:t> </a:t>
            </a:r>
            <a:r>
              <a:rPr lang="en-ZA" i="1" dirty="0"/>
              <a:t>those</a:t>
            </a:r>
            <a:r>
              <a:rPr lang="en-ZA" b="1" dirty="0" smtClean="0"/>
              <a:t> </a:t>
            </a:r>
          </a:p>
          <a:p>
            <a:r>
              <a:rPr lang="en-ZA" b="1" dirty="0" err="1" smtClean="0"/>
              <a:t>Spatia</a:t>
            </a:r>
            <a:r>
              <a:rPr lang="en-ZA" b="1" dirty="0" smtClean="0"/>
              <a:t> l/Place </a:t>
            </a:r>
            <a:r>
              <a:rPr lang="en-ZA" dirty="0" smtClean="0"/>
              <a:t>e.g.</a:t>
            </a:r>
          </a:p>
          <a:p>
            <a:r>
              <a:rPr lang="en-ZA" dirty="0" smtClean="0"/>
              <a:t> </a:t>
            </a:r>
            <a:r>
              <a:rPr lang="en-ZA" i="1" dirty="0"/>
              <a:t>here, </a:t>
            </a:r>
            <a:endParaRPr lang="en-ZA" i="1" dirty="0" smtClean="0"/>
          </a:p>
          <a:p>
            <a:r>
              <a:rPr lang="en-ZA" i="1" dirty="0" smtClean="0"/>
              <a:t>there</a:t>
            </a:r>
            <a:r>
              <a:rPr lang="en-ZA" i="1" dirty="0"/>
              <a:t>, </a:t>
            </a:r>
            <a:endParaRPr lang="en-ZA" i="1" dirty="0" smtClean="0"/>
          </a:p>
          <a:p>
            <a:r>
              <a:rPr lang="en-ZA" i="1" dirty="0" smtClean="0"/>
              <a:t>that </a:t>
            </a:r>
            <a:r>
              <a:rPr lang="en-ZA" i="1" dirty="0"/>
              <a:t>river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9292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Deixis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/>
              <a:t>Temporal/Time </a:t>
            </a:r>
            <a:r>
              <a:rPr lang="en-ZA" dirty="0"/>
              <a:t>e.g.</a:t>
            </a:r>
            <a:r>
              <a:rPr lang="en-ZA" i="1" dirty="0"/>
              <a:t> </a:t>
            </a:r>
            <a:endParaRPr lang="en-ZA" i="1" dirty="0" smtClean="0"/>
          </a:p>
          <a:p>
            <a:r>
              <a:rPr lang="en-ZA" i="1" dirty="0" smtClean="0"/>
              <a:t>today</a:t>
            </a:r>
            <a:r>
              <a:rPr lang="en-ZA" i="1" dirty="0"/>
              <a:t>, </a:t>
            </a:r>
            <a:endParaRPr lang="en-ZA" i="1" dirty="0" smtClean="0"/>
          </a:p>
          <a:p>
            <a:r>
              <a:rPr lang="en-ZA" i="1" dirty="0" smtClean="0"/>
              <a:t>tomorrow</a:t>
            </a:r>
            <a:r>
              <a:rPr lang="en-ZA" i="1" dirty="0"/>
              <a:t>, </a:t>
            </a:r>
            <a:endParaRPr lang="en-ZA" i="1" dirty="0" smtClean="0"/>
          </a:p>
          <a:p>
            <a:r>
              <a:rPr lang="en-ZA" i="1" dirty="0" smtClean="0"/>
              <a:t>etc.</a:t>
            </a:r>
          </a:p>
          <a:p>
            <a:r>
              <a:rPr lang="en-ZA" b="1" dirty="0" smtClean="0"/>
              <a:t>Verbs </a:t>
            </a:r>
            <a:r>
              <a:rPr lang="en-ZA" dirty="0"/>
              <a:t>can also have deictic function e.g. </a:t>
            </a:r>
            <a:r>
              <a:rPr lang="en-ZA" i="1" dirty="0"/>
              <a:t>come,</a:t>
            </a:r>
            <a:r>
              <a:rPr lang="en-ZA" dirty="0"/>
              <a:t> (towards the speaker</a:t>
            </a:r>
            <a:r>
              <a:rPr lang="en-ZA" dirty="0" smtClean="0"/>
              <a:t>)</a:t>
            </a:r>
          </a:p>
          <a:p>
            <a:r>
              <a:rPr lang="en-ZA" i="1" dirty="0" smtClean="0"/>
              <a:t>bring (towards the speaker)</a:t>
            </a:r>
          </a:p>
          <a:p>
            <a:r>
              <a:rPr lang="en-ZA" i="1" dirty="0"/>
              <a:t>g</a:t>
            </a:r>
            <a:r>
              <a:rPr lang="en-ZA" i="1" dirty="0" smtClean="0"/>
              <a:t>o (away from the speaker)</a:t>
            </a:r>
          </a:p>
          <a:p>
            <a:r>
              <a:rPr lang="en-ZA" i="1" dirty="0" smtClean="0"/>
              <a:t>take </a:t>
            </a:r>
          </a:p>
          <a:p>
            <a:endParaRPr lang="en-ZA" i="1" dirty="0" smtClean="0"/>
          </a:p>
          <a:p>
            <a:endParaRPr lang="en-ZA" i="1" dirty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0456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/>
              <a:t>Deixis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 smtClean="0"/>
              <a:t>Tense</a:t>
            </a:r>
            <a:r>
              <a:rPr lang="en-ZA" dirty="0" smtClean="0"/>
              <a:t> the present, past and the future are defined by reference to the time of utterance</a:t>
            </a:r>
          </a:p>
          <a:p>
            <a:r>
              <a:rPr lang="en-ZA" i="1" dirty="0" smtClean="0"/>
              <a:t>‘He </a:t>
            </a:r>
            <a:r>
              <a:rPr lang="en-ZA" i="1" u="sng" dirty="0" smtClean="0"/>
              <a:t>went</a:t>
            </a:r>
            <a:r>
              <a:rPr lang="en-ZA" i="1" dirty="0" smtClean="0"/>
              <a:t> home.’ Did he go home </a:t>
            </a:r>
            <a:r>
              <a:rPr lang="en-ZA" b="1" i="1" dirty="0" smtClean="0"/>
              <a:t>before</a:t>
            </a:r>
            <a:r>
              <a:rPr lang="en-ZA" i="1" dirty="0" smtClean="0"/>
              <a:t>, </a:t>
            </a:r>
            <a:r>
              <a:rPr lang="en-ZA" b="1" i="1" dirty="0" smtClean="0"/>
              <a:t>at</a:t>
            </a:r>
            <a:r>
              <a:rPr lang="en-ZA" i="1" dirty="0" smtClean="0"/>
              <a:t>, or </a:t>
            </a:r>
            <a:r>
              <a:rPr lang="en-ZA" b="1" i="1" dirty="0" smtClean="0"/>
              <a:t>after </a:t>
            </a:r>
            <a:r>
              <a:rPr lang="en-ZA" i="1" dirty="0" smtClean="0"/>
              <a:t>the time of the utterance?</a:t>
            </a:r>
          </a:p>
          <a:p>
            <a:r>
              <a:rPr lang="en-ZA" i="1" dirty="0" smtClean="0"/>
              <a:t>‘He is going home’ ?</a:t>
            </a:r>
          </a:p>
          <a:p>
            <a:r>
              <a:rPr lang="en-ZA" b="1" dirty="0" smtClean="0"/>
              <a:t>Reported speech </a:t>
            </a:r>
            <a:r>
              <a:rPr lang="en-ZA" dirty="0" smtClean="0"/>
              <a:t>deictic words in original utterance have to be changed to preserve the original referent</a:t>
            </a:r>
          </a:p>
          <a:p>
            <a:r>
              <a:rPr lang="en-ZA" dirty="0" smtClean="0"/>
              <a:t>‘I will sell this house as I no longer want to live here.’ becomes</a:t>
            </a:r>
          </a:p>
          <a:p>
            <a:r>
              <a:rPr lang="en-ZA" u="sng" dirty="0" smtClean="0"/>
              <a:t>‘He </a:t>
            </a:r>
            <a:r>
              <a:rPr lang="en-ZA" dirty="0" smtClean="0"/>
              <a:t>said he wanted to sell </a:t>
            </a:r>
            <a:r>
              <a:rPr lang="en-ZA" u="sng" dirty="0" smtClean="0"/>
              <a:t>that</a:t>
            </a:r>
            <a:r>
              <a:rPr lang="en-ZA" dirty="0" smtClean="0"/>
              <a:t> house as he no longer wanted to live </a:t>
            </a:r>
            <a:r>
              <a:rPr lang="en-ZA" u="sng" dirty="0" smtClean="0"/>
              <a:t>there </a:t>
            </a:r>
            <a:r>
              <a:rPr lang="en-ZA" dirty="0" smtClean="0"/>
              <a:t>.’</a:t>
            </a:r>
            <a:endParaRPr lang="en-ZA" u="sng" dirty="0" smtClean="0"/>
          </a:p>
          <a:p>
            <a:endParaRPr lang="en-ZA" i="1" dirty="0" smtClean="0"/>
          </a:p>
        </p:txBody>
      </p:sp>
    </p:spTree>
    <p:extLst>
      <p:ext uri="{BB962C8B-B14F-4D97-AF65-F5344CB8AC3E}">
        <p14:creationId xmlns:p14="http://schemas.microsoft.com/office/powerpoint/2010/main" val="108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Relationships inside the language</a:t>
            </a:r>
          </a:p>
          <a:p>
            <a:r>
              <a:rPr lang="en-US" b="1" dirty="0" smtClean="0"/>
              <a:t>Definition: </a:t>
            </a:r>
            <a:r>
              <a:rPr lang="en-US" dirty="0"/>
              <a:t>‘Sense of an expression is its place in a system of </a:t>
            </a:r>
            <a:r>
              <a:rPr lang="en-US" b="1" dirty="0"/>
              <a:t>semantic relationships</a:t>
            </a:r>
            <a:r>
              <a:rPr lang="en-US" dirty="0"/>
              <a:t> with other expressions in the language’ </a:t>
            </a:r>
            <a:r>
              <a:rPr lang="en-US" dirty="0" err="1"/>
              <a:t>Hurford</a:t>
            </a:r>
            <a:r>
              <a:rPr lang="en-US" dirty="0"/>
              <a:t> J.R &amp; </a:t>
            </a:r>
            <a:r>
              <a:rPr lang="en-US" dirty="0" err="1"/>
              <a:t>Heasley</a:t>
            </a:r>
            <a:r>
              <a:rPr lang="en-US" dirty="0"/>
              <a:t> </a:t>
            </a:r>
            <a:r>
              <a:rPr lang="en-US" dirty="0" smtClean="0"/>
              <a:t>, 1987:28</a:t>
            </a:r>
          </a:p>
          <a:p>
            <a:pPr lvl="0"/>
            <a:r>
              <a:rPr lang="en-US" dirty="0"/>
              <a:t>There are different sense relations; </a:t>
            </a:r>
            <a:r>
              <a:rPr lang="en-US" i="1" dirty="0"/>
              <a:t>sameness of meaning, ambiguity, contradiction, etc.</a:t>
            </a:r>
            <a:endParaRPr lang="en-US" dirty="0"/>
          </a:p>
          <a:p>
            <a:pPr lvl="0"/>
            <a:r>
              <a:rPr lang="en-US" dirty="0"/>
              <a:t>Sense relations at word and expression level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89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Semantic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dirty="0"/>
              <a:t>several kinds of relations between </a:t>
            </a:r>
            <a:r>
              <a:rPr lang="en-US" dirty="0" smtClean="0"/>
              <a:t>lexemes/words </a:t>
            </a:r>
          </a:p>
          <a:p>
            <a:r>
              <a:rPr lang="en-US" dirty="0" smtClean="0"/>
              <a:t>Some of the relations result </a:t>
            </a:r>
            <a:r>
              <a:rPr lang="en-US" dirty="0"/>
              <a:t>from the way lexemes occur in sequence (syntagmatic </a:t>
            </a:r>
            <a:r>
              <a:rPr lang="en-US" dirty="0" smtClean="0"/>
              <a:t>relations)</a:t>
            </a:r>
          </a:p>
          <a:p>
            <a:r>
              <a:rPr lang="en-US" dirty="0" smtClean="0"/>
              <a:t>Others from the way in which </a:t>
            </a:r>
            <a:r>
              <a:rPr lang="en-US" dirty="0"/>
              <a:t>lexemes can substitute for each other (paradigmatic </a:t>
            </a:r>
            <a:r>
              <a:rPr lang="en-US" dirty="0" smtClean="0"/>
              <a:t>relations).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SENSE RELATIONS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Syntagmatic </a:t>
            </a:r>
            <a:r>
              <a:rPr lang="en-US" dirty="0" smtClean="0"/>
              <a:t>– refers to the way  lexemes or words are arranged in an expression or sentence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She </a:t>
            </a:r>
            <a:r>
              <a:rPr lang="en-US" i="1" u="sng" dirty="0" smtClean="0"/>
              <a:t>spurned</a:t>
            </a:r>
            <a:r>
              <a:rPr lang="en-US" i="1" dirty="0" smtClean="0"/>
              <a:t> him</a:t>
            </a:r>
          </a:p>
          <a:p>
            <a:pPr marL="457200" lvl="1" indent="0">
              <a:buNone/>
            </a:pPr>
            <a:r>
              <a:rPr lang="en-US" dirty="0" smtClean="0"/>
              <a:t>-</a:t>
            </a:r>
            <a:r>
              <a:rPr lang="en-US" i="1" dirty="0" smtClean="0"/>
              <a:t>           </a:t>
            </a:r>
            <a:r>
              <a:rPr lang="en-US" i="1" u="sng" dirty="0"/>
              <a:t>r</a:t>
            </a:r>
            <a:r>
              <a:rPr lang="en-US" i="1" u="sng" dirty="0" smtClean="0"/>
              <a:t>ejected</a:t>
            </a:r>
          </a:p>
          <a:p>
            <a:pPr marL="457200" lvl="1" indent="0">
              <a:buNone/>
            </a:pPr>
            <a:r>
              <a:rPr lang="en-US" u="sng" dirty="0" smtClean="0"/>
              <a:t>   </a:t>
            </a:r>
            <a:r>
              <a:rPr lang="en-US" dirty="0" smtClean="0"/>
              <a:t>         </a:t>
            </a:r>
            <a:r>
              <a:rPr lang="en-US" u="sng" dirty="0" smtClean="0"/>
              <a:t>rebuffed      </a:t>
            </a:r>
            <a:r>
              <a:rPr lang="en-US" dirty="0" smtClean="0"/>
              <a:t>   </a:t>
            </a:r>
            <a:r>
              <a:rPr lang="en-US" u="sng" dirty="0" smtClean="0"/>
              <a:t> </a:t>
            </a:r>
            <a:r>
              <a:rPr lang="en-US" b="1" dirty="0" smtClean="0"/>
              <a:t>paradigmatic</a:t>
            </a:r>
            <a:r>
              <a:rPr lang="en-US" b="1" u="sng" dirty="0" smtClean="0"/>
              <a:t>  </a:t>
            </a:r>
            <a:r>
              <a:rPr lang="en-US" u="sng" dirty="0" smtClean="0"/>
              <a:t>       </a:t>
            </a:r>
          </a:p>
          <a:p>
            <a:pPr lvl="1"/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3581400" y="3886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Paradigmatic: </a:t>
            </a:r>
            <a:r>
              <a:rPr lang="en-US" dirty="0" smtClean="0"/>
              <a:t> a relationship where lexemes can substitute each other</a:t>
            </a:r>
          </a:p>
          <a:p>
            <a:pPr lvl="1"/>
            <a:r>
              <a:rPr lang="en-US" i="1" dirty="0" smtClean="0"/>
              <a:t>“She </a:t>
            </a:r>
            <a:r>
              <a:rPr lang="en-US" i="1" u="sng" dirty="0" smtClean="0"/>
              <a:t>spurned</a:t>
            </a:r>
            <a:r>
              <a:rPr lang="en-US" i="1" dirty="0" smtClean="0"/>
              <a:t> him”</a:t>
            </a:r>
          </a:p>
          <a:p>
            <a:pPr lvl="1"/>
            <a:r>
              <a:rPr lang="en-US" i="1" dirty="0" smtClean="0"/>
              <a:t>        </a:t>
            </a:r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       </a:t>
            </a:r>
            <a:r>
              <a:rPr lang="en-US" i="1" u="sng" dirty="0" smtClean="0"/>
              <a:t> rejected      </a:t>
            </a:r>
          </a:p>
          <a:p>
            <a:pPr lvl="1"/>
            <a:r>
              <a:rPr lang="en-US" i="1" dirty="0" smtClean="0"/>
              <a:t>                                </a:t>
            </a:r>
            <a:r>
              <a:rPr lang="en-US" dirty="0" smtClean="0"/>
              <a:t>paradigmatic</a:t>
            </a:r>
            <a:endParaRPr lang="en-US" i="1" dirty="0" smtClean="0"/>
          </a:p>
          <a:p>
            <a:pPr lvl="1"/>
            <a:r>
              <a:rPr lang="en-US" i="1" dirty="0" smtClean="0"/>
              <a:t>           </a:t>
            </a:r>
            <a:r>
              <a:rPr lang="en-US" i="1" u="sng" dirty="0" smtClean="0"/>
              <a:t>rebuffed</a:t>
            </a:r>
            <a:endParaRPr lang="en-US" i="1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3581400" y="38862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1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/>
              <a:t>This laptop </a:t>
            </a:r>
            <a:r>
              <a:rPr lang="en-US" dirty="0" smtClean="0"/>
              <a:t>is on </a:t>
            </a:r>
            <a:r>
              <a:rPr lang="en-US" u="sng" dirty="0" smtClean="0"/>
              <a:t>the table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 smtClean="0"/>
              <a:t>This laptop </a:t>
            </a:r>
            <a:r>
              <a:rPr lang="en-US" dirty="0" smtClean="0"/>
              <a:t>(identifies a thing) </a:t>
            </a:r>
            <a:r>
              <a:rPr lang="en-US" dirty="0"/>
              <a:t>is </a:t>
            </a:r>
            <a:r>
              <a:rPr lang="en-US" dirty="0" smtClean="0"/>
              <a:t>on </a:t>
            </a:r>
            <a:r>
              <a:rPr lang="en-US" u="sng" dirty="0"/>
              <a:t>the </a:t>
            </a:r>
            <a:r>
              <a:rPr lang="en-US" u="sng" dirty="0" smtClean="0"/>
              <a:t>table </a:t>
            </a:r>
            <a:r>
              <a:rPr lang="en-US" dirty="0" smtClean="0"/>
              <a:t>(identifies </a:t>
            </a:r>
            <a:r>
              <a:rPr lang="en-US" dirty="0"/>
              <a:t>the thing</a:t>
            </a:r>
            <a:r>
              <a:rPr lang="en-US" dirty="0" smtClean="0"/>
              <a:t>)</a:t>
            </a:r>
          </a:p>
          <a:p>
            <a:pPr lvl="0"/>
            <a:r>
              <a:rPr lang="en-US" u="sng" dirty="0"/>
              <a:t>The black dog </a:t>
            </a:r>
            <a:r>
              <a:rPr lang="en-US" dirty="0"/>
              <a:t>(identifies the thing) killed </a:t>
            </a:r>
            <a:r>
              <a:rPr lang="en-US" u="sng" dirty="0"/>
              <a:t>a cat</a:t>
            </a:r>
            <a:r>
              <a:rPr lang="en-US" dirty="0"/>
              <a:t>. (identifies the </a:t>
            </a:r>
            <a:r>
              <a:rPr lang="en-US" dirty="0" smtClean="0"/>
              <a:t>thing)</a:t>
            </a:r>
          </a:p>
          <a:p>
            <a:pPr lvl="0"/>
            <a:r>
              <a:rPr lang="en-US" i="1" u="sng" dirty="0" smtClean="0"/>
              <a:t>That </a:t>
            </a:r>
            <a:r>
              <a:rPr lang="en-US" i="1" u="sng" dirty="0"/>
              <a:t>girl </a:t>
            </a:r>
            <a:r>
              <a:rPr lang="en-US" i="1" dirty="0"/>
              <a:t>(identifies person) stole </a:t>
            </a:r>
            <a:r>
              <a:rPr lang="en-US" i="1" u="sng" dirty="0"/>
              <a:t>the umbrella.</a:t>
            </a:r>
            <a:r>
              <a:rPr lang="en-US" i="1" dirty="0"/>
              <a:t>(identifies thing</a:t>
            </a:r>
            <a:r>
              <a:rPr lang="en-US" i="1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lexeme can also be contrasted with another</a:t>
            </a:r>
          </a:p>
          <a:p>
            <a:r>
              <a:rPr lang="en-US" dirty="0" smtClean="0"/>
              <a:t> </a:t>
            </a:r>
            <a:r>
              <a:rPr lang="en-US" b="1" i="1" dirty="0"/>
              <a:t>Is he a </a:t>
            </a:r>
            <a:r>
              <a:rPr lang="en-US" b="1" i="1" u="sng" dirty="0"/>
              <a:t>new</a:t>
            </a:r>
            <a:r>
              <a:rPr lang="en-US" b="1" i="1" dirty="0"/>
              <a:t>  teacher? No he is an </a:t>
            </a:r>
            <a:r>
              <a:rPr lang="en-US" b="1" i="1" u="sng" dirty="0"/>
              <a:t>old</a:t>
            </a:r>
            <a:r>
              <a:rPr lang="en-US" b="1" i="1" dirty="0"/>
              <a:t> teacher </a:t>
            </a:r>
            <a:endParaRPr lang="en-US" b="1" i="1" dirty="0" smtClean="0"/>
          </a:p>
          <a:p>
            <a:r>
              <a:rPr lang="en-US" dirty="0" smtClean="0"/>
              <a:t>Will focus on paradigmatic relations – relations of sameness, difference, contradiction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9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SAMENESS: SYNONYMY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relationship of ‘sameness’ of </a:t>
            </a:r>
            <a:r>
              <a:rPr lang="en-US" dirty="0" smtClean="0"/>
              <a:t>sense</a:t>
            </a:r>
          </a:p>
          <a:p>
            <a:r>
              <a:rPr lang="en-US" dirty="0"/>
              <a:t>synonym is a word which has the same</a:t>
            </a:r>
            <a:r>
              <a:rPr lang="en-US" dirty="0" smtClean="0"/>
              <a:t>, </a:t>
            </a:r>
            <a:r>
              <a:rPr lang="en-US" dirty="0"/>
              <a:t>or nearly the same </a:t>
            </a:r>
            <a:r>
              <a:rPr lang="en-US" dirty="0" smtClean="0"/>
              <a:t>sense </a:t>
            </a:r>
            <a:r>
              <a:rPr lang="en-US" dirty="0"/>
              <a:t>as another </a:t>
            </a:r>
            <a:r>
              <a:rPr lang="en-US" dirty="0" smtClean="0"/>
              <a:t>word</a:t>
            </a:r>
          </a:p>
          <a:p>
            <a:r>
              <a:rPr lang="en-US" b="1" dirty="0"/>
              <a:t>s</a:t>
            </a:r>
            <a:r>
              <a:rPr lang="en-US" b="1" dirty="0" smtClean="0"/>
              <a:t>ynonymy </a:t>
            </a:r>
            <a:r>
              <a:rPr lang="en-US" dirty="0" smtClean="0"/>
              <a:t>is the relationship between  two words/predicates that have the same meaning</a:t>
            </a:r>
          </a:p>
          <a:p>
            <a:r>
              <a:rPr lang="en-US" dirty="0"/>
              <a:t>1.  Hide /conceal</a:t>
            </a:r>
          </a:p>
          <a:p>
            <a:r>
              <a:rPr lang="en-US" dirty="0"/>
              <a:t>2.  He hid the money</a:t>
            </a:r>
          </a:p>
          <a:p>
            <a:r>
              <a:rPr lang="en-US" dirty="0"/>
              <a:t>3.  He concealed the money</a:t>
            </a:r>
          </a:p>
          <a:p>
            <a:r>
              <a:rPr lang="en-US" dirty="0"/>
              <a:t>4.  Almost/nearly</a:t>
            </a:r>
          </a:p>
          <a:p>
            <a:r>
              <a:rPr lang="en-US" dirty="0"/>
              <a:t>5.  Probable/likely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42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SAMENESS: SYNONYMY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there </a:t>
            </a:r>
            <a:r>
              <a:rPr lang="en-US" dirty="0"/>
              <a:t>are no real synonyms in the sense that lexemes rarely (if ever) have same meaning. </a:t>
            </a:r>
            <a:endParaRPr lang="en-US" dirty="0" smtClean="0"/>
          </a:p>
          <a:p>
            <a:r>
              <a:rPr lang="en-US" dirty="0" smtClean="0"/>
              <a:t>Synonymy not similarity of meaning but rather sameness of sense</a:t>
            </a:r>
          </a:p>
          <a:p>
            <a:r>
              <a:rPr lang="en-US" dirty="0" smtClean="0"/>
              <a:t>A lexeme/word can have more than one sense </a:t>
            </a:r>
            <a:r>
              <a:rPr lang="en-US" dirty="0" err="1" smtClean="0"/>
              <a:t>e.g</a:t>
            </a:r>
            <a:r>
              <a:rPr lang="en-US" b="1" dirty="0"/>
              <a:t> </a:t>
            </a:r>
            <a:r>
              <a:rPr lang="en-US" b="1" dirty="0" smtClean="0"/>
              <a:t>coach </a:t>
            </a:r>
            <a:r>
              <a:rPr lang="en-US" dirty="0" smtClean="0"/>
              <a:t>(verb) and </a:t>
            </a:r>
            <a:r>
              <a:rPr lang="en-US" b="1" dirty="0" smtClean="0"/>
              <a:t>coach </a:t>
            </a:r>
            <a:r>
              <a:rPr lang="en-US" dirty="0" smtClean="0"/>
              <a:t>(noun)</a:t>
            </a:r>
          </a:p>
          <a:p>
            <a:r>
              <a:rPr lang="en-US" dirty="0" smtClean="0"/>
              <a:t>Thus the sense of a word will come from its use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SAMENESS: SYNONYMY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Ways in which possible synonyms will differ:</a:t>
            </a:r>
          </a:p>
          <a:p>
            <a:pPr lvl="0"/>
            <a:r>
              <a:rPr lang="en-US" dirty="0" smtClean="0"/>
              <a:t>(a) </a:t>
            </a:r>
            <a:r>
              <a:rPr lang="en-US" u="sng" dirty="0"/>
              <a:t>Regional differences</a:t>
            </a:r>
            <a:r>
              <a:rPr lang="en-US" dirty="0"/>
              <a:t>:  Some sets synonyms belong to two different dialects of the same language.eg. </a:t>
            </a:r>
            <a:r>
              <a:rPr lang="en-US" b="1" i="1" dirty="0"/>
              <a:t>apartment/flat</a:t>
            </a:r>
            <a:r>
              <a:rPr lang="en-US" dirty="0"/>
              <a:t>; </a:t>
            </a:r>
            <a:r>
              <a:rPr lang="en-US" b="1" i="1" dirty="0"/>
              <a:t>autumn/fall</a:t>
            </a:r>
            <a:r>
              <a:rPr lang="en-US" dirty="0"/>
              <a:t>; </a:t>
            </a:r>
            <a:r>
              <a:rPr lang="en-US" b="1" i="1" dirty="0"/>
              <a:t>sidewalk, </a:t>
            </a:r>
            <a:r>
              <a:rPr lang="en-US" b="1" i="1" dirty="0" smtClean="0"/>
              <a:t>pavement</a:t>
            </a:r>
          </a:p>
          <a:p>
            <a:r>
              <a:rPr lang="en-US" dirty="0" smtClean="0"/>
              <a:t>(b)</a:t>
            </a:r>
            <a:r>
              <a:rPr lang="en-US" dirty="0"/>
              <a:t> </a:t>
            </a:r>
            <a:r>
              <a:rPr lang="en-US" u="sng" dirty="0"/>
              <a:t>Stylistic differences:  </a:t>
            </a:r>
            <a:r>
              <a:rPr lang="en-US" dirty="0"/>
              <a:t>Brought about due to style i.e. whether formal, colloquial or familiar, etc. e.g. </a:t>
            </a:r>
            <a:r>
              <a:rPr lang="en-US" b="1" i="1" dirty="0"/>
              <a:t>pass away, die</a:t>
            </a:r>
            <a:r>
              <a:rPr lang="en-US" b="1" dirty="0" smtClean="0"/>
              <a:t>. Kids/children</a:t>
            </a:r>
          </a:p>
          <a:p>
            <a:pPr lvl="0"/>
            <a:r>
              <a:rPr lang="en-US" u="sng" dirty="0"/>
              <a:t>Emotional differences: </a:t>
            </a:r>
            <a:r>
              <a:rPr lang="en-US" dirty="0"/>
              <a:t>brought about due to emotive meanings or evaluative meanings. </a:t>
            </a:r>
            <a:r>
              <a:rPr lang="en-US" b="1" i="1" dirty="0"/>
              <a:t>gentlemen/man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713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SAMENESS: SYNONYMY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(d) </a:t>
            </a:r>
            <a:r>
              <a:rPr lang="en-US" u="sng" dirty="0"/>
              <a:t>Collocation/context</a:t>
            </a:r>
            <a:r>
              <a:rPr lang="en-US" dirty="0"/>
              <a:t>- The occurrence, e.g. range and selection in the sentences. What a </a:t>
            </a:r>
            <a:r>
              <a:rPr lang="en-US" dirty="0" err="1"/>
              <a:t>nice_____of</a:t>
            </a:r>
            <a:r>
              <a:rPr lang="en-US" dirty="0"/>
              <a:t> cars. There is the mountain___________.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SAMENESS: SYNONYMY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</a:t>
            </a:r>
            <a:r>
              <a:rPr lang="en-US" dirty="0" smtClean="0"/>
              <a:t>way of </a:t>
            </a:r>
            <a:r>
              <a:rPr lang="en-US" dirty="0"/>
              <a:t>testing synonymy is </a:t>
            </a:r>
            <a:r>
              <a:rPr lang="en-US" dirty="0" smtClean="0"/>
              <a:t>substituting one </a:t>
            </a:r>
            <a:r>
              <a:rPr lang="en-US" dirty="0"/>
              <a:t>word </a:t>
            </a:r>
            <a:r>
              <a:rPr lang="en-US" dirty="0" smtClean="0"/>
              <a:t>for </a:t>
            </a:r>
            <a:r>
              <a:rPr lang="en-US" dirty="0"/>
              <a:t>another</a:t>
            </a:r>
            <a:r>
              <a:rPr lang="en-US" dirty="0" smtClean="0"/>
              <a:t>. e.g.</a:t>
            </a:r>
          </a:p>
          <a:p>
            <a:r>
              <a:rPr lang="en-US" i="1" dirty="0" smtClean="0"/>
              <a:t>Her decision was </a:t>
            </a:r>
            <a:r>
              <a:rPr lang="en-US" i="1" u="sng" dirty="0" smtClean="0"/>
              <a:t>questionable</a:t>
            </a:r>
            <a:r>
              <a:rPr lang="en-US" i="1" dirty="0" smtClean="0"/>
              <a:t>/</a:t>
            </a:r>
            <a:r>
              <a:rPr lang="en-US" i="1" u="sng" dirty="0" smtClean="0"/>
              <a:t>debatable</a:t>
            </a:r>
            <a:r>
              <a:rPr lang="en-US" i="1" dirty="0" smtClean="0"/>
              <a:t>/</a:t>
            </a:r>
            <a:r>
              <a:rPr lang="en-US" i="1" u="sng" dirty="0" smtClean="0"/>
              <a:t>dubious</a:t>
            </a:r>
          </a:p>
          <a:p>
            <a:r>
              <a:rPr lang="en-US" dirty="0" smtClean="0"/>
              <a:t>Some </a:t>
            </a:r>
            <a:r>
              <a:rPr lang="en-US" dirty="0"/>
              <a:t>words are interchangeable in a certain environment only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Certain </a:t>
            </a:r>
            <a:r>
              <a:rPr lang="en-US" dirty="0" smtClean="0"/>
              <a:t>has the same sense as </a:t>
            </a:r>
            <a:r>
              <a:rPr lang="en-US" i="1" dirty="0" smtClean="0"/>
              <a:t>definite, sure, obvious, clear, determined </a:t>
            </a:r>
            <a:r>
              <a:rPr lang="en-US" dirty="0" smtClean="0"/>
              <a:t> but which word to use from the list will depend on the context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3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SAMENESS: SYNONYMY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Deep/profound sympathy</a:t>
            </a:r>
            <a:endParaRPr lang="en-US" i="1" dirty="0"/>
          </a:p>
          <a:p>
            <a:r>
              <a:rPr lang="en-US" i="1" dirty="0" smtClean="0"/>
              <a:t>Deep river but </a:t>
            </a:r>
            <a:r>
              <a:rPr lang="en-US" b="1" i="1" dirty="0" smtClean="0"/>
              <a:t>not </a:t>
            </a:r>
            <a:r>
              <a:rPr lang="en-US" i="1" dirty="0" smtClean="0"/>
              <a:t>profound river</a:t>
            </a:r>
          </a:p>
          <a:p>
            <a:r>
              <a:rPr lang="en-US" i="1" dirty="0" smtClean="0"/>
              <a:t>I need a wide/broad ribbon</a:t>
            </a:r>
            <a:endParaRPr lang="en-US" i="1" dirty="0"/>
          </a:p>
          <a:p>
            <a:r>
              <a:rPr lang="en-US" i="1" dirty="0" smtClean="0"/>
              <a:t>A wide skirt but </a:t>
            </a:r>
            <a:r>
              <a:rPr lang="en-US" b="1" i="1" dirty="0" smtClean="0"/>
              <a:t>not</a:t>
            </a:r>
            <a:r>
              <a:rPr lang="en-US" i="1" dirty="0" smtClean="0"/>
              <a:t> a broad skirt</a:t>
            </a:r>
          </a:p>
          <a:p>
            <a:r>
              <a:rPr lang="en-US" i="1" dirty="0" smtClean="0"/>
              <a:t>Fill the pot with earth/soil:</a:t>
            </a:r>
          </a:p>
          <a:p>
            <a:r>
              <a:rPr lang="en-US" i="1" dirty="0" smtClean="0"/>
              <a:t>But The earth is round and not the soil is round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3045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SYNONYMY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Paraphrase </a:t>
            </a:r>
            <a:r>
              <a:rPr lang="en-US" dirty="0" smtClean="0"/>
              <a:t>– a sentence that expresses the same proposition as another sentence is a paraphrase of that sentence </a:t>
            </a:r>
          </a:p>
          <a:p>
            <a:r>
              <a:rPr lang="en-US" i="1" dirty="0" err="1" smtClean="0"/>
              <a:t>Cele</a:t>
            </a:r>
            <a:r>
              <a:rPr lang="en-US" i="1" dirty="0" smtClean="0"/>
              <a:t> bought the red sports car. </a:t>
            </a:r>
            <a:r>
              <a:rPr lang="en-US" dirty="0" smtClean="0"/>
              <a:t>is a paraphrase of </a:t>
            </a:r>
            <a:r>
              <a:rPr lang="en-US" i="1" dirty="0" smtClean="0"/>
              <a:t>The red sports car was bought by </a:t>
            </a:r>
            <a:r>
              <a:rPr lang="en-US" i="1" dirty="0" err="1" smtClean="0"/>
              <a:t>Cele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(a) </a:t>
            </a:r>
            <a:r>
              <a:rPr lang="en-US" i="1" dirty="0" smtClean="0"/>
              <a:t>The fly was on the wall </a:t>
            </a:r>
            <a:r>
              <a:rPr lang="en-US" dirty="0" smtClean="0"/>
              <a:t>and (b) </a:t>
            </a:r>
            <a:r>
              <a:rPr lang="en-US" i="1" dirty="0" smtClean="0"/>
              <a:t>The wall was under the fly</a:t>
            </a:r>
          </a:p>
          <a:p>
            <a:r>
              <a:rPr lang="en-US" dirty="0" smtClean="0"/>
              <a:t>(a) </a:t>
            </a:r>
            <a:r>
              <a:rPr lang="en-US" i="1" dirty="0" smtClean="0"/>
              <a:t>Some people love oranges</a:t>
            </a:r>
            <a:r>
              <a:rPr lang="en-US" dirty="0" smtClean="0"/>
              <a:t> and (b) </a:t>
            </a:r>
            <a:r>
              <a:rPr lang="en-US" i="1" dirty="0" smtClean="0"/>
              <a:t>Not all people love oranges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HYPNONYMY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sense relation between words or longer phrases such that the meaning of one word or phrase is included in the meaning of the other</a:t>
            </a:r>
          </a:p>
          <a:p>
            <a:r>
              <a:rPr lang="en-US" dirty="0" smtClean="0"/>
              <a:t>Meaning of a word/phrase is included in the meaning of others</a:t>
            </a:r>
          </a:p>
          <a:p>
            <a:r>
              <a:rPr lang="en-US" dirty="0"/>
              <a:t>hyponymy is a matter of class membership.</a:t>
            </a:r>
            <a:endParaRPr lang="en-US" dirty="0" smtClean="0"/>
          </a:p>
          <a:p>
            <a:r>
              <a:rPr lang="en-US" dirty="0" smtClean="0"/>
              <a:t>Inclusion of the sense of one item in the sense of another</a:t>
            </a:r>
          </a:p>
          <a:p>
            <a:r>
              <a:rPr lang="en-US" i="1" dirty="0" smtClean="0"/>
              <a:t>Emotion</a:t>
            </a:r>
            <a:r>
              <a:rPr lang="en-US" dirty="0" smtClean="0"/>
              <a:t> includes </a:t>
            </a:r>
            <a:r>
              <a:rPr lang="en-US" i="1" dirty="0" smtClean="0"/>
              <a:t>fear, love, hatred, happiness, etc.</a:t>
            </a:r>
          </a:p>
          <a:p>
            <a:r>
              <a:rPr lang="en-US" i="1" dirty="0" smtClean="0"/>
              <a:t>Dog </a:t>
            </a:r>
            <a:r>
              <a:rPr lang="en-US" dirty="0" smtClean="0"/>
              <a:t>includes </a:t>
            </a:r>
            <a:r>
              <a:rPr lang="en-US" i="1" dirty="0" smtClean="0"/>
              <a:t>-----------, --------------,---------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HYPNONYMY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uperordinate </a:t>
            </a:r>
            <a:r>
              <a:rPr lang="en-US" dirty="0" smtClean="0"/>
              <a:t>is the class name or a general term  that includes different words or entities representing narrower categories</a:t>
            </a:r>
          </a:p>
          <a:p>
            <a:r>
              <a:rPr lang="en-US" b="1" dirty="0"/>
              <a:t>h</a:t>
            </a:r>
            <a:r>
              <a:rPr lang="en-US" b="1" dirty="0" smtClean="0"/>
              <a:t>yponyms </a:t>
            </a:r>
            <a:r>
              <a:rPr lang="en-US" dirty="0" smtClean="0"/>
              <a:t>are the lower members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i="1" dirty="0" smtClean="0"/>
              <a:t>emotion, dog </a:t>
            </a:r>
            <a:r>
              <a:rPr lang="en-US" dirty="0" smtClean="0"/>
              <a:t>are superordinate terms</a:t>
            </a:r>
          </a:p>
          <a:p>
            <a:r>
              <a:rPr lang="en-US" dirty="0"/>
              <a:t>e</a:t>
            </a:r>
            <a:r>
              <a:rPr lang="en-US" dirty="0" smtClean="0"/>
              <a:t>xamples -------------,-------------------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“this laptop” </a:t>
            </a:r>
            <a:r>
              <a:rPr lang="en-US" dirty="0"/>
              <a:t>is a noun phrase. It is part of the English language.</a:t>
            </a:r>
          </a:p>
          <a:p>
            <a:pPr lvl="0"/>
            <a:r>
              <a:rPr lang="en-US" dirty="0" smtClean="0"/>
              <a:t>“this laptop” </a:t>
            </a:r>
            <a:r>
              <a:rPr lang="en-US" dirty="0"/>
              <a:t>identifies a </a:t>
            </a:r>
            <a:r>
              <a:rPr lang="en-US" dirty="0" smtClean="0"/>
              <a:t>laptop a </a:t>
            </a:r>
            <a:r>
              <a:rPr lang="en-US" dirty="0"/>
              <a:t>particular </a:t>
            </a:r>
            <a:r>
              <a:rPr lang="en-US" dirty="0" smtClean="0"/>
              <a:t>laptop which </a:t>
            </a:r>
            <a:r>
              <a:rPr lang="en-US" dirty="0"/>
              <a:t>can be </a:t>
            </a:r>
            <a:r>
              <a:rPr lang="en-US" dirty="0" smtClean="0"/>
              <a:t>switched on and off, or </a:t>
            </a:r>
            <a:r>
              <a:rPr lang="en-US" dirty="0"/>
              <a:t>pointed at. It is part of the world.</a:t>
            </a:r>
          </a:p>
          <a:p>
            <a:r>
              <a:rPr lang="en-US" dirty="0"/>
              <a:t>The noun phrase </a:t>
            </a:r>
            <a:r>
              <a:rPr lang="en-US" dirty="0" smtClean="0"/>
              <a:t>this laptop is </a:t>
            </a:r>
            <a:r>
              <a:rPr lang="en-US" dirty="0"/>
              <a:t>part of the language. But </a:t>
            </a:r>
            <a:r>
              <a:rPr lang="en-US" dirty="0" smtClean="0"/>
              <a:t>this laptop- </a:t>
            </a:r>
            <a:r>
              <a:rPr lang="en-US" dirty="0"/>
              <a:t>a </a:t>
            </a:r>
            <a:r>
              <a:rPr lang="en-US" dirty="0" smtClean="0"/>
              <a:t>type of computer- </a:t>
            </a:r>
            <a:r>
              <a:rPr lang="en-US" dirty="0"/>
              <a:t>is not part of the language because language is not made up of </a:t>
            </a:r>
            <a:r>
              <a:rPr lang="en-US" dirty="0" smtClean="0"/>
              <a:t>laptops.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8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OPPOSITENESS: ANTONYMY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Oppositeness of meaning or senses</a:t>
            </a:r>
          </a:p>
          <a:p>
            <a:r>
              <a:rPr lang="en-US" dirty="0" smtClean="0"/>
              <a:t>Words can be opposite in meaning in different ways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Binary Antonyms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which work in pairs and between them exhaust all relevant possibilities</a:t>
            </a:r>
          </a:p>
          <a:p>
            <a:r>
              <a:rPr lang="en-US" i="1" dirty="0"/>
              <a:t>t</a:t>
            </a:r>
            <a:r>
              <a:rPr lang="en-US" i="1" dirty="0" smtClean="0"/>
              <a:t>rue </a:t>
            </a:r>
            <a:r>
              <a:rPr lang="en-US" dirty="0" smtClean="0"/>
              <a:t>and </a:t>
            </a:r>
            <a:r>
              <a:rPr lang="en-US" i="1" dirty="0" smtClean="0"/>
              <a:t>false. </a:t>
            </a:r>
            <a:r>
              <a:rPr lang="en-US" dirty="0" smtClean="0"/>
              <a:t>If something is true it can not be false</a:t>
            </a:r>
          </a:p>
          <a:p>
            <a:r>
              <a:rPr lang="en-US" i="1" dirty="0" smtClean="0"/>
              <a:t>male </a:t>
            </a:r>
            <a:r>
              <a:rPr lang="en-US" dirty="0" smtClean="0"/>
              <a:t>and </a:t>
            </a:r>
            <a:r>
              <a:rPr lang="en-US" i="1" dirty="0" smtClean="0"/>
              <a:t>female</a:t>
            </a:r>
            <a:r>
              <a:rPr lang="en-US" dirty="0" smtClean="0"/>
              <a:t>?</a:t>
            </a:r>
          </a:p>
          <a:p>
            <a:r>
              <a:rPr lang="en-US" i="1" dirty="0"/>
              <a:t>s</a:t>
            </a:r>
            <a:r>
              <a:rPr lang="en-US" i="1" dirty="0" smtClean="0"/>
              <a:t>ame </a:t>
            </a:r>
            <a:r>
              <a:rPr lang="en-US" dirty="0" smtClean="0"/>
              <a:t>and </a:t>
            </a:r>
            <a:r>
              <a:rPr lang="en-US" i="1" dirty="0" smtClean="0"/>
              <a:t>different</a:t>
            </a:r>
          </a:p>
          <a:p>
            <a:r>
              <a:rPr lang="en-US" i="1" dirty="0"/>
              <a:t>b</a:t>
            </a:r>
            <a:r>
              <a:rPr lang="en-US" i="1" dirty="0" smtClean="0"/>
              <a:t>uy </a:t>
            </a:r>
            <a:r>
              <a:rPr lang="en-US" dirty="0" smtClean="0"/>
              <a:t>and </a:t>
            </a:r>
            <a:r>
              <a:rPr lang="en-US" i="1" dirty="0" smtClean="0"/>
              <a:t>sell </a:t>
            </a:r>
          </a:p>
          <a:p>
            <a:r>
              <a:rPr lang="en-US" i="1" dirty="0"/>
              <a:t>o</a:t>
            </a:r>
            <a:r>
              <a:rPr lang="en-US" i="1" dirty="0" smtClean="0"/>
              <a:t>ther examples -----------,----------------,-----------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8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Converses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two way contrasts that are interdependent such as </a:t>
            </a:r>
            <a:r>
              <a:rPr lang="en-US" dirty="0" smtClean="0"/>
              <a:t> </a:t>
            </a:r>
            <a:r>
              <a:rPr lang="en-US" b="1" i="1" dirty="0" smtClean="0"/>
              <a:t>buy/sell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i="1" dirty="0"/>
              <a:t>parent/child</a:t>
            </a:r>
            <a:r>
              <a:rPr lang="en-US" dirty="0"/>
              <a:t>: One member of presupposes </a:t>
            </a:r>
            <a:r>
              <a:rPr lang="en-US" dirty="0" smtClean="0"/>
              <a:t>another.</a:t>
            </a:r>
          </a:p>
          <a:p>
            <a:r>
              <a:rPr lang="en-US" b="1" dirty="0" smtClean="0"/>
              <a:t>converses</a:t>
            </a:r>
            <a:r>
              <a:rPr lang="en-US" dirty="0" smtClean="0"/>
              <a:t>  are </a:t>
            </a:r>
            <a:r>
              <a:rPr lang="en-US" dirty="0"/>
              <a:t>pairs of words that refer to a relationship from opposite points of </a:t>
            </a:r>
            <a:r>
              <a:rPr lang="en-US" dirty="0" smtClean="0"/>
              <a:t>view</a:t>
            </a:r>
          </a:p>
          <a:p>
            <a:r>
              <a:rPr lang="en-US" dirty="0" smtClean="0"/>
              <a:t>e.g. if X is the </a:t>
            </a:r>
            <a:r>
              <a:rPr lang="en-US" i="1" dirty="0" smtClean="0"/>
              <a:t>husband</a:t>
            </a:r>
            <a:r>
              <a:rPr lang="en-US" dirty="0" smtClean="0"/>
              <a:t> of Y then Y has to be the </a:t>
            </a:r>
            <a:r>
              <a:rPr lang="en-US" i="1" dirty="0" smtClean="0"/>
              <a:t>wife</a:t>
            </a:r>
            <a:r>
              <a:rPr lang="en-US" dirty="0" smtClean="0"/>
              <a:t> of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Converses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</a:t>
            </a:r>
            <a:r>
              <a:rPr lang="en-US" i="1" dirty="0" smtClean="0"/>
              <a:t>on – father</a:t>
            </a:r>
          </a:p>
          <a:p>
            <a:r>
              <a:rPr lang="en-US" i="1" dirty="0"/>
              <a:t>l</a:t>
            </a:r>
            <a:r>
              <a:rPr lang="en-US" i="1" dirty="0" smtClean="0"/>
              <a:t>ove – hate No</a:t>
            </a:r>
          </a:p>
          <a:p>
            <a:r>
              <a:rPr lang="en-US" i="1" dirty="0"/>
              <a:t>b</a:t>
            </a:r>
            <a:r>
              <a:rPr lang="en-US" i="1" dirty="0" smtClean="0"/>
              <a:t>igger than – smaller than</a:t>
            </a:r>
          </a:p>
          <a:p>
            <a:r>
              <a:rPr lang="en-US" i="1" dirty="0" smtClean="0"/>
              <a:t>give – take  No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041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Gradable Antonyms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or predicates are gradable if they are at opposite ends of a continuous scale</a:t>
            </a:r>
          </a:p>
          <a:p>
            <a:r>
              <a:rPr lang="en-US" dirty="0" smtClean="0"/>
              <a:t>they </a:t>
            </a:r>
            <a:r>
              <a:rPr lang="en-US" dirty="0"/>
              <a:t>permit the expression of </a:t>
            </a:r>
            <a:r>
              <a:rPr lang="en-US" dirty="0" smtClean="0"/>
              <a:t>degree or range  and do </a:t>
            </a:r>
            <a:r>
              <a:rPr lang="en-US" dirty="0"/>
              <a:t>not correspond to absolute </a:t>
            </a:r>
            <a:r>
              <a:rPr lang="en-US" dirty="0" smtClean="0"/>
              <a:t>properties </a:t>
            </a:r>
            <a:r>
              <a:rPr lang="en-US" i="1" dirty="0" smtClean="0"/>
              <a:t>e.g. 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all – short</a:t>
            </a:r>
          </a:p>
          <a:p>
            <a:r>
              <a:rPr lang="en-US" dirty="0"/>
              <a:t>b</a:t>
            </a:r>
            <a:r>
              <a:rPr lang="en-US" dirty="0" smtClean="0"/>
              <a:t>ig – small</a:t>
            </a:r>
          </a:p>
          <a:p>
            <a:r>
              <a:rPr lang="en-US" dirty="0"/>
              <a:t>h</a:t>
            </a:r>
            <a:r>
              <a:rPr lang="en-US" dirty="0" smtClean="0"/>
              <a:t>ot - cold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Gradable Antonyms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est for </a:t>
            </a:r>
            <a:r>
              <a:rPr lang="en-US" dirty="0" err="1" smtClean="0"/>
              <a:t>gradability</a:t>
            </a:r>
            <a:r>
              <a:rPr lang="en-US" dirty="0" smtClean="0"/>
              <a:t> is to check whether a word can take </a:t>
            </a:r>
            <a:r>
              <a:rPr lang="en-US" i="1" dirty="0" smtClean="0"/>
              <a:t>very,  very much, how, how much</a:t>
            </a:r>
          </a:p>
          <a:p>
            <a:r>
              <a:rPr lang="en-US" i="1" dirty="0"/>
              <a:t>h</a:t>
            </a:r>
            <a:r>
              <a:rPr lang="en-US" i="1" dirty="0" smtClean="0"/>
              <a:t>ow cold? How hot?</a:t>
            </a:r>
          </a:p>
          <a:p>
            <a:r>
              <a:rPr lang="en-US" i="1" dirty="0" smtClean="0"/>
              <a:t>Are the following words gradable or not?</a:t>
            </a:r>
          </a:p>
          <a:p>
            <a:r>
              <a:rPr lang="en-US" i="1" dirty="0"/>
              <a:t>e</a:t>
            </a:r>
            <a:r>
              <a:rPr lang="en-US" i="1" dirty="0" smtClean="0"/>
              <a:t>asy – difficult</a:t>
            </a:r>
          </a:p>
          <a:p>
            <a:r>
              <a:rPr lang="en-US" i="1" dirty="0"/>
              <a:t>n</a:t>
            </a:r>
            <a:r>
              <a:rPr lang="en-US" i="1" dirty="0" smtClean="0"/>
              <a:t>ear – far</a:t>
            </a:r>
          </a:p>
          <a:p>
            <a:r>
              <a:rPr lang="en-US" i="1" dirty="0"/>
              <a:t>u</a:t>
            </a:r>
            <a:r>
              <a:rPr lang="en-US" i="1" dirty="0" smtClean="0"/>
              <a:t>gly – beautiful</a:t>
            </a:r>
          </a:p>
          <a:p>
            <a:r>
              <a:rPr lang="en-US" i="1" dirty="0" smtClean="0"/>
              <a:t>urban - rural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4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Incompatibility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‘Under </a:t>
            </a:r>
            <a:r>
              <a:rPr lang="en-US" dirty="0"/>
              <a:t>this heading are grouped sets of lexemes that are mutually exclusive members of the same </a:t>
            </a:r>
            <a:r>
              <a:rPr lang="en-US" dirty="0" smtClean="0"/>
              <a:t>superordinate category’ Crystal (1987) 105</a:t>
            </a:r>
          </a:p>
          <a:p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red</a:t>
            </a:r>
            <a:r>
              <a:rPr lang="en-US" i="1" dirty="0"/>
              <a:t>, green, </a:t>
            </a:r>
            <a:r>
              <a:rPr lang="en-US" dirty="0"/>
              <a:t>etc. are incompatible lexemes within the </a:t>
            </a:r>
            <a:r>
              <a:rPr lang="en-US" dirty="0" smtClean="0"/>
              <a:t>category </a:t>
            </a:r>
            <a:r>
              <a:rPr lang="en-US" u="sng" dirty="0" err="1" smtClean="0"/>
              <a:t>colour</a:t>
            </a:r>
            <a:r>
              <a:rPr lang="en-US" u="sng" dirty="0" smtClean="0"/>
              <a:t> </a:t>
            </a:r>
            <a:r>
              <a:rPr lang="en-US" dirty="0" smtClean="0"/>
              <a:t>(superordinate)</a:t>
            </a:r>
          </a:p>
          <a:p>
            <a:r>
              <a:rPr lang="en-US" i="1" dirty="0" smtClean="0"/>
              <a:t>Monday, Tuesday, Wednesday, etc. under </a:t>
            </a:r>
            <a:r>
              <a:rPr lang="en-US" i="1" u="sng" dirty="0" smtClean="0"/>
              <a:t>Days of the week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54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 Incompatibility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efers to many members of a system each of which stands in opposition to the others so as to define itself</a:t>
            </a:r>
          </a:p>
          <a:p>
            <a:r>
              <a:rPr lang="en-US" dirty="0"/>
              <a:t> sets of items containing more than two members, each with </a:t>
            </a:r>
            <a:r>
              <a:rPr lang="en-US" i="1" dirty="0"/>
              <a:t>the same point of similarity, </a:t>
            </a:r>
            <a:r>
              <a:rPr lang="en-US" dirty="0"/>
              <a:t>each with </a:t>
            </a:r>
            <a:r>
              <a:rPr lang="en-US" i="1" dirty="0"/>
              <a:t>the distinguishing characteristics</a:t>
            </a:r>
            <a:endParaRPr lang="en-US" i="1" dirty="0" smtClean="0"/>
          </a:p>
          <a:p>
            <a:r>
              <a:rPr lang="en-US" dirty="0" smtClean="0"/>
              <a:t>e.g. playing cards </a:t>
            </a:r>
            <a:r>
              <a:rPr lang="en-US" i="1" dirty="0" smtClean="0"/>
              <a:t>( hearts, spades, diamonds and clubs)</a:t>
            </a:r>
          </a:p>
          <a:p>
            <a:r>
              <a:rPr lang="en-US" dirty="0"/>
              <a:t>p</a:t>
            </a:r>
            <a:r>
              <a:rPr lang="en-US" dirty="0" smtClean="0"/>
              <a:t>hysical state (</a:t>
            </a:r>
            <a:r>
              <a:rPr lang="en-US" i="1" dirty="0" smtClean="0"/>
              <a:t>air, liquid and solid)</a:t>
            </a:r>
          </a:p>
          <a:p>
            <a:r>
              <a:rPr lang="en-US" dirty="0" smtClean="0"/>
              <a:t>members of the system cover all the relevant areas. e.g. days of the week – 7 </a:t>
            </a:r>
          </a:p>
          <a:p>
            <a:r>
              <a:rPr lang="en-US" dirty="0" smtClean="0"/>
              <a:t>Also open-ended systems of multiple incompatibility </a:t>
            </a:r>
            <a:r>
              <a:rPr lang="en-US" i="1" dirty="0" smtClean="0"/>
              <a:t>e.g. names of trees in English,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5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Hyponymy/Multiple incompatibility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Which of the following describes Hyponymy (H)</a:t>
            </a:r>
          </a:p>
          <a:p>
            <a:r>
              <a:rPr lang="en-ZA" dirty="0" smtClean="0"/>
              <a:t>sense of inclusion H/M?</a:t>
            </a:r>
          </a:p>
          <a:p>
            <a:r>
              <a:rPr lang="en-ZA" dirty="0" smtClean="0"/>
              <a:t>exclusion H/M?</a:t>
            </a:r>
          </a:p>
          <a:p>
            <a:r>
              <a:rPr lang="en-ZA" smtClean="0"/>
              <a:t>meaning </a:t>
            </a:r>
            <a:r>
              <a:rPr lang="en-ZA" dirty="0" smtClean="0"/>
              <a:t>of one in the </a:t>
            </a:r>
            <a:r>
              <a:rPr lang="en-ZA" smtClean="0"/>
              <a:t>other H/M?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054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Revision exercise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the following pairs as binary (B), converses (C), multiple incompatibles (M) or gradable antonyms (G).</a:t>
            </a:r>
          </a:p>
          <a:p>
            <a:r>
              <a:rPr lang="en-US" dirty="0" smtClean="0"/>
              <a:t>honesty – patience    </a:t>
            </a:r>
          </a:p>
          <a:p>
            <a:r>
              <a:rPr lang="en-US" dirty="0" smtClean="0"/>
              <a:t>love – hate</a:t>
            </a:r>
          </a:p>
          <a:p>
            <a:r>
              <a:rPr lang="en-US" dirty="0" smtClean="0"/>
              <a:t>below – above</a:t>
            </a:r>
          </a:p>
          <a:p>
            <a:r>
              <a:rPr lang="en-US" dirty="0" smtClean="0"/>
              <a:t>spring – winter</a:t>
            </a:r>
          </a:p>
          <a:p>
            <a:r>
              <a:rPr lang="en-US" dirty="0" smtClean="0"/>
              <a:t>good – evil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laptop” </a:t>
            </a:r>
            <a:r>
              <a:rPr lang="en-US" dirty="0"/>
              <a:t>- the noun phrase, refers to this </a:t>
            </a:r>
            <a:r>
              <a:rPr lang="en-US" dirty="0" smtClean="0"/>
              <a:t>laptop </a:t>
            </a:r>
            <a:r>
              <a:rPr lang="en-US" dirty="0"/>
              <a:t>– </a:t>
            </a:r>
            <a:r>
              <a:rPr lang="en-US" dirty="0" smtClean="0"/>
              <a:t>a type of computer. </a:t>
            </a:r>
            <a:endParaRPr lang="en-US" dirty="0"/>
          </a:p>
          <a:p>
            <a:r>
              <a:rPr lang="en-US" dirty="0"/>
              <a:t>This </a:t>
            </a:r>
            <a:r>
              <a:rPr lang="en-US" dirty="0" smtClean="0"/>
              <a:t>laptop” a computer is </a:t>
            </a:r>
            <a:r>
              <a:rPr lang="en-US" dirty="0"/>
              <a:t>the </a:t>
            </a:r>
            <a:r>
              <a:rPr lang="en-US" b="1" dirty="0"/>
              <a:t>referent</a:t>
            </a:r>
            <a:r>
              <a:rPr lang="en-US" dirty="0"/>
              <a:t> of this </a:t>
            </a:r>
            <a:r>
              <a:rPr lang="en-US" dirty="0" smtClean="0"/>
              <a:t>laptop </a:t>
            </a:r>
            <a:r>
              <a:rPr lang="en-US" dirty="0"/>
              <a:t>– the noun phrase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Referent </a:t>
            </a:r>
            <a:r>
              <a:rPr lang="en-US" dirty="0"/>
              <a:t>is </a:t>
            </a:r>
            <a:r>
              <a:rPr lang="en-US" b="1" dirty="0"/>
              <a:t>the thing,</a:t>
            </a:r>
            <a:r>
              <a:rPr lang="en-US" dirty="0"/>
              <a:t> </a:t>
            </a:r>
            <a:r>
              <a:rPr lang="en-US" b="1" dirty="0"/>
              <a:t>a thing</a:t>
            </a:r>
            <a:r>
              <a:rPr lang="en-US" dirty="0"/>
              <a:t>, </a:t>
            </a:r>
            <a:r>
              <a:rPr lang="en-US" b="1" dirty="0"/>
              <a:t>person </a:t>
            </a:r>
            <a:r>
              <a:rPr lang="en-US" dirty="0"/>
              <a:t>in the world being referred to.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3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Contradictoriness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elationship between sentences</a:t>
            </a:r>
          </a:p>
          <a:p>
            <a:r>
              <a:rPr lang="en-US" dirty="0"/>
              <a:t>a</a:t>
            </a:r>
            <a:r>
              <a:rPr lang="en-US" dirty="0" smtClean="0"/>
              <a:t> proposition is a </a:t>
            </a:r>
            <a:r>
              <a:rPr lang="en-US" b="1" dirty="0" smtClean="0"/>
              <a:t>contradictory </a:t>
            </a:r>
            <a:r>
              <a:rPr lang="en-US" dirty="0" smtClean="0"/>
              <a:t>of another proposition if it is impossible for them both to be true at the same time and of the same circumstances</a:t>
            </a:r>
          </a:p>
          <a:p>
            <a:r>
              <a:rPr lang="en-US" dirty="0" smtClean="0"/>
              <a:t>e.g. </a:t>
            </a:r>
            <a:r>
              <a:rPr lang="en-US" i="1" dirty="0" smtClean="0"/>
              <a:t>This room is painted white </a:t>
            </a:r>
            <a:r>
              <a:rPr lang="en-US" dirty="0" smtClean="0"/>
              <a:t>is a contradictory of </a:t>
            </a:r>
            <a:r>
              <a:rPr lang="en-US" i="1" dirty="0" smtClean="0"/>
              <a:t>This room is not painted </a:t>
            </a:r>
          </a:p>
          <a:p>
            <a:r>
              <a:rPr lang="en-US" i="1" dirty="0"/>
              <a:t>e</a:t>
            </a:r>
            <a:r>
              <a:rPr lang="en-US" i="1" dirty="0" smtClean="0"/>
              <a:t>.g.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5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AMBIGUITY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word or sentence </a:t>
            </a:r>
            <a:r>
              <a:rPr lang="en-US" dirty="0" smtClean="0"/>
              <a:t>is ambiguous if it has more than </a:t>
            </a:r>
            <a:r>
              <a:rPr lang="en-US" b="1" dirty="0" smtClean="0"/>
              <a:t>one sense</a:t>
            </a:r>
          </a:p>
          <a:p>
            <a:r>
              <a:rPr lang="en-US" b="1" dirty="0" smtClean="0"/>
              <a:t>Sentence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ambiguous if it has two or more paraphrases which are not themselves paraphrases of each other</a:t>
            </a:r>
          </a:p>
          <a:p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The turkey is ready to eat (</a:t>
            </a:r>
            <a:r>
              <a:rPr lang="en-US" dirty="0" smtClean="0"/>
              <a:t>The turkey is ready to be eaten </a:t>
            </a:r>
            <a:r>
              <a:rPr lang="en-US" b="1" dirty="0" smtClean="0"/>
              <a:t>paraphrase 1</a:t>
            </a:r>
            <a:r>
              <a:rPr lang="en-US" dirty="0" smtClean="0"/>
              <a:t> And  The turkey is ready to eat some food </a:t>
            </a:r>
            <a:r>
              <a:rPr lang="en-US" b="1" dirty="0" smtClean="0"/>
              <a:t>paraphrase 2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We laughed at the </a:t>
            </a:r>
            <a:r>
              <a:rPr lang="en-US" i="1" dirty="0" err="1" smtClean="0"/>
              <a:t>colourful</a:t>
            </a:r>
            <a:r>
              <a:rPr lang="en-US" i="1" dirty="0" smtClean="0"/>
              <a:t> ball </a:t>
            </a:r>
            <a:r>
              <a:rPr lang="en-US" b="1" dirty="0" smtClean="0"/>
              <a:t>Paraphrase 1 </a:t>
            </a:r>
            <a:r>
              <a:rPr lang="en-US" dirty="0" smtClean="0"/>
              <a:t>We laughed at the dance </a:t>
            </a:r>
            <a:r>
              <a:rPr lang="en-US" b="1" dirty="0" smtClean="0"/>
              <a:t>paraphrase 2 </a:t>
            </a:r>
            <a:r>
              <a:rPr lang="en-US" dirty="0" smtClean="0"/>
              <a:t>We laughed at the ball which had so many </a:t>
            </a:r>
            <a:r>
              <a:rPr lang="en-US" dirty="0" err="1" smtClean="0"/>
              <a:t>colours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5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i="1" dirty="0" smtClean="0"/>
              <a:t>He said he would file it on Monday </a:t>
            </a:r>
            <a:r>
              <a:rPr lang="en-US" b="1" dirty="0" smtClean="0"/>
              <a:t>Paraphrase 1--------------------------- Paraphrase 2 ----------------------------------------------------------------------------</a:t>
            </a:r>
          </a:p>
          <a:p>
            <a:r>
              <a:rPr lang="en-US" i="1" dirty="0" smtClean="0"/>
              <a:t>John </a:t>
            </a:r>
            <a:r>
              <a:rPr lang="en-US" i="1" dirty="0"/>
              <a:t>and Susan are </a:t>
            </a:r>
            <a:r>
              <a:rPr lang="en-US" i="1" dirty="0" smtClean="0"/>
              <a:t>married.</a:t>
            </a:r>
          </a:p>
          <a:p>
            <a:r>
              <a:rPr lang="en-US" i="1" dirty="0" smtClean="0"/>
              <a:t>The boy saw the man with the telescope.</a:t>
            </a:r>
          </a:p>
          <a:p>
            <a:r>
              <a:rPr lang="en-US" dirty="0" smtClean="0"/>
              <a:t>The following words are ambiguous. Provide synonymous words or phrases to distinguish  them:</a:t>
            </a:r>
          </a:p>
          <a:p>
            <a:r>
              <a:rPr lang="en-US" dirty="0" smtClean="0"/>
              <a:t>coach……………………. vs……………………….</a:t>
            </a:r>
          </a:p>
          <a:p>
            <a:r>
              <a:rPr lang="en-US" dirty="0" smtClean="0"/>
              <a:t>bank………………………. vs …………………….</a:t>
            </a:r>
          </a:p>
          <a:p>
            <a:r>
              <a:rPr lang="en-US" dirty="0" smtClean="0"/>
              <a:t>ear…………………………. vs …………………….</a:t>
            </a:r>
          </a:p>
          <a:p>
            <a:r>
              <a:rPr lang="en-US" dirty="0" smtClean="0"/>
              <a:t>mug……………………….. vs ……………………</a:t>
            </a:r>
            <a:r>
              <a:rPr lang="en-US" dirty="0"/>
              <a:t/>
            </a:r>
            <a:br>
              <a:rPr lang="en-US" dirty="0"/>
            </a:b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i="1" dirty="0" smtClean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72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word/phrase is ambiguous if it has two or more </a:t>
            </a:r>
            <a:r>
              <a:rPr lang="en-US" b="1" dirty="0" smtClean="0"/>
              <a:t>synonyms </a:t>
            </a:r>
            <a:r>
              <a:rPr lang="en-US" dirty="0" smtClean="0"/>
              <a:t>that are not themselves synonyms of each other</a:t>
            </a:r>
          </a:p>
          <a:p>
            <a:r>
              <a:rPr lang="en-US" dirty="0" smtClean="0"/>
              <a:t>e.g. </a:t>
            </a:r>
            <a:r>
              <a:rPr lang="en-US" i="1" dirty="0" smtClean="0"/>
              <a:t>bright (a) </a:t>
            </a:r>
            <a:r>
              <a:rPr lang="en-US" dirty="0" smtClean="0"/>
              <a:t>clever or smart (b) shining</a:t>
            </a:r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   coach </a:t>
            </a:r>
            <a:r>
              <a:rPr lang="en-US" dirty="0" smtClean="0"/>
              <a:t>(a) trainer (b) bus</a:t>
            </a:r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   bat (a) </a:t>
            </a:r>
            <a:r>
              <a:rPr lang="en-US" dirty="0" smtClean="0"/>
              <a:t>a piece of equipment used in cricket (b) bird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784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Homonymy </a:t>
            </a:r>
            <a:r>
              <a:rPr lang="en-US" dirty="0" smtClean="0"/>
              <a:t>is a case of an ambiguous word whose distinct senses are apart from each other and not really relate to each other</a:t>
            </a:r>
          </a:p>
          <a:p>
            <a:r>
              <a:rPr lang="en-US" i="1" dirty="0"/>
              <a:t>b</a:t>
            </a:r>
            <a:r>
              <a:rPr lang="en-US" i="1" dirty="0" smtClean="0"/>
              <a:t>at </a:t>
            </a:r>
            <a:r>
              <a:rPr lang="en-US" dirty="0" smtClean="0"/>
              <a:t>–the two meanings are not related</a:t>
            </a:r>
          </a:p>
          <a:p>
            <a:r>
              <a:rPr lang="en-US" i="1" dirty="0"/>
              <a:t>p</a:t>
            </a:r>
            <a:r>
              <a:rPr lang="en-US" i="1" dirty="0" smtClean="0"/>
              <a:t>lot – (a) </a:t>
            </a:r>
            <a:r>
              <a:rPr lang="en-US" dirty="0" smtClean="0"/>
              <a:t>piece of ground &amp; (b) a plan of a literary work. These are not related</a:t>
            </a:r>
          </a:p>
          <a:p>
            <a:r>
              <a:rPr lang="en-US" i="1" dirty="0"/>
              <a:t>b</a:t>
            </a:r>
            <a:r>
              <a:rPr lang="en-US" i="1" dirty="0" smtClean="0"/>
              <a:t>ank – </a:t>
            </a:r>
            <a:r>
              <a:rPr lang="en-US" dirty="0" smtClean="0"/>
              <a:t>the meanings are not related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86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Homonymy vs Homophony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 not confuse homonyms with </a:t>
            </a:r>
            <a:r>
              <a:rPr lang="en-US" dirty="0" smtClean="0"/>
              <a:t>homophones</a:t>
            </a:r>
          </a:p>
          <a:p>
            <a:r>
              <a:rPr lang="en-US" dirty="0"/>
              <a:t>Homophony is a linguistic (phonological) phenomenon where words of different origins become identical in pronunciation only. </a:t>
            </a:r>
            <a:endParaRPr lang="en-US" dirty="0" smtClean="0"/>
          </a:p>
          <a:p>
            <a:r>
              <a:rPr lang="en-US" dirty="0"/>
              <a:t>A homophone is one of a group of words </a:t>
            </a:r>
            <a:r>
              <a:rPr lang="en-US" u="sng" dirty="0"/>
              <a:t>pronounced in exactly the same way,</a:t>
            </a:r>
            <a:r>
              <a:rPr lang="en-US" dirty="0"/>
              <a:t> but </a:t>
            </a:r>
            <a:r>
              <a:rPr lang="en-US" u="sng" dirty="0"/>
              <a:t>differing in spelling and meaning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bear </a:t>
            </a:r>
            <a:r>
              <a:rPr lang="en-US" dirty="0"/>
              <a:t>and bare</a:t>
            </a:r>
            <a:endParaRPr lang="en-ZA" dirty="0"/>
          </a:p>
          <a:p>
            <a:r>
              <a:rPr lang="en-US" dirty="0" smtClean="0"/>
              <a:t>dear </a:t>
            </a:r>
            <a:r>
              <a:rPr lang="en-US" dirty="0"/>
              <a:t>and </a:t>
            </a:r>
            <a:r>
              <a:rPr lang="en-US" dirty="0" smtClean="0"/>
              <a:t>deer</a:t>
            </a:r>
          </a:p>
          <a:p>
            <a:r>
              <a:rPr lang="en-US" dirty="0" smtClean="0"/>
              <a:t>two, to and too</a:t>
            </a:r>
          </a:p>
          <a:p>
            <a:r>
              <a:rPr lang="en-US" smtClean="0"/>
              <a:t>meet </a:t>
            </a:r>
            <a:r>
              <a:rPr lang="en-US" dirty="0" smtClean="0"/>
              <a:t>and meat</a:t>
            </a:r>
            <a:endParaRPr lang="en-ZA" dirty="0"/>
          </a:p>
          <a:p>
            <a:endParaRPr lang="en-US" u="sng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41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Polysemy </a:t>
            </a:r>
            <a:r>
              <a:rPr lang="en-US" dirty="0" smtClean="0"/>
              <a:t>occurs where a word has two or more related senses</a:t>
            </a:r>
          </a:p>
          <a:p>
            <a:r>
              <a:rPr lang="en-US" i="1" dirty="0" smtClean="0"/>
              <a:t>bright </a:t>
            </a:r>
            <a:r>
              <a:rPr lang="en-US" dirty="0" smtClean="0"/>
              <a:t>(intelligent &amp; shining)</a:t>
            </a:r>
            <a:endParaRPr lang="en-US" i="1" dirty="0" smtClean="0"/>
          </a:p>
          <a:p>
            <a:r>
              <a:rPr lang="en-US" i="1" dirty="0"/>
              <a:t>c</a:t>
            </a:r>
            <a:r>
              <a:rPr lang="en-US" i="1" dirty="0" smtClean="0"/>
              <a:t>eiling </a:t>
            </a:r>
            <a:r>
              <a:rPr lang="en-US" dirty="0" smtClean="0"/>
              <a:t>(upper limit &amp; top inner surface of a room)</a:t>
            </a:r>
          </a:p>
          <a:p>
            <a:r>
              <a:rPr lang="en-US" i="1" dirty="0"/>
              <a:t>f</a:t>
            </a:r>
            <a:r>
              <a:rPr lang="en-US" i="1" dirty="0" smtClean="0"/>
              <a:t>ork </a:t>
            </a:r>
            <a:r>
              <a:rPr lang="en-US" dirty="0" smtClean="0"/>
              <a:t>(instrument for eating &amp; bend in a road)</a:t>
            </a:r>
            <a:endParaRPr lang="en-US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29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Structural ambiguity </a:t>
            </a:r>
            <a:r>
              <a:rPr lang="en-US" dirty="0" smtClean="0"/>
              <a:t>is where a sentence is ambiguous because its words relate to each other in different ways, even though none of the individual words are ambiguous</a:t>
            </a:r>
          </a:p>
          <a:p>
            <a:r>
              <a:rPr lang="en-US" i="1" dirty="0" smtClean="0"/>
              <a:t>The turkey is ready to eat</a:t>
            </a:r>
          </a:p>
          <a:p>
            <a:r>
              <a:rPr lang="en-US" i="1" dirty="0"/>
              <a:t>w</a:t>
            </a:r>
            <a:r>
              <a:rPr lang="en-US" i="1" dirty="0" smtClean="0"/>
              <a:t>ealthy men and </a:t>
            </a:r>
            <a:r>
              <a:rPr lang="en-US" i="1" smtClean="0"/>
              <a:t>women </a:t>
            </a:r>
            <a:endParaRPr lang="en-US" dirty="0" smtClean="0"/>
          </a:p>
          <a:p>
            <a:r>
              <a:rPr lang="en-US" i="1" dirty="0" err="1" smtClean="0"/>
              <a:t>Sibonelo</a:t>
            </a:r>
            <a:r>
              <a:rPr lang="en-US" i="1" dirty="0" smtClean="0"/>
              <a:t> can see the people with binoculars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537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Lexical ambiguity </a:t>
            </a:r>
            <a:r>
              <a:rPr lang="en-US" dirty="0" smtClean="0"/>
              <a:t>is where the ambiguity results from the ambiguity of a word</a:t>
            </a:r>
          </a:p>
          <a:p>
            <a:r>
              <a:rPr lang="en-US" dirty="0" smtClean="0"/>
              <a:t>Lexical ambiguity a result of polysemy </a:t>
            </a:r>
            <a:r>
              <a:rPr lang="en-US" smtClean="0"/>
              <a:t>and homophony</a:t>
            </a:r>
            <a:endParaRPr lang="en-US" dirty="0" smtClean="0"/>
          </a:p>
          <a:p>
            <a:r>
              <a:rPr lang="en-US" i="1" dirty="0" err="1" smtClean="0"/>
              <a:t>Mandla</a:t>
            </a:r>
            <a:r>
              <a:rPr lang="en-US" i="1" dirty="0" smtClean="0"/>
              <a:t> bought a </a:t>
            </a:r>
            <a:r>
              <a:rPr lang="en-US" i="1" u="sng" dirty="0" smtClean="0"/>
              <a:t>pen</a:t>
            </a:r>
            <a:r>
              <a:rPr lang="en-US" i="1" dirty="0" smtClean="0"/>
              <a:t> </a:t>
            </a:r>
            <a:r>
              <a:rPr lang="en-US" dirty="0" smtClean="0"/>
              <a:t>( writing instrument &amp; a small cage)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ambiguity in the following by giving two different paraphrases</a:t>
            </a:r>
          </a:p>
          <a:p>
            <a:r>
              <a:rPr lang="en-US" i="1" dirty="0" err="1" smtClean="0"/>
              <a:t>Mpho</a:t>
            </a:r>
            <a:r>
              <a:rPr lang="en-US" i="1" dirty="0" smtClean="0"/>
              <a:t> gave her cat food</a:t>
            </a:r>
          </a:p>
          <a:p>
            <a:r>
              <a:rPr lang="en-US" i="1" dirty="0" smtClean="0"/>
              <a:t>Brian hit the old lady with </a:t>
            </a:r>
            <a:r>
              <a:rPr lang="en-US" i="1" smtClean="0"/>
              <a:t>an umbrella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3888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The relationship between them is reference</a:t>
            </a:r>
            <a:r>
              <a:rPr lang="en-US" dirty="0"/>
              <a:t>.</a:t>
            </a:r>
          </a:p>
          <a:p>
            <a:r>
              <a:rPr lang="en-US" b="1" dirty="0" smtClean="0"/>
              <a:t>Definition: </a:t>
            </a:r>
            <a:r>
              <a:rPr lang="en-US" b="1" u="sng" dirty="0"/>
              <a:t>Reference is the relationship between language and things outside language – in the world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901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Referentially versatile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if a phrase can be used to a wide range of different things or persons</a:t>
            </a:r>
          </a:p>
          <a:p>
            <a:r>
              <a:rPr lang="en-US" dirty="0"/>
              <a:t>e</a:t>
            </a:r>
            <a:r>
              <a:rPr lang="en-US" dirty="0" smtClean="0"/>
              <a:t>.g. pronoun </a:t>
            </a:r>
            <a:r>
              <a:rPr lang="en-US" i="1" dirty="0" smtClean="0"/>
              <a:t>she </a:t>
            </a:r>
            <a:r>
              <a:rPr lang="en-US" dirty="0" smtClean="0"/>
              <a:t>or </a:t>
            </a:r>
            <a:r>
              <a:rPr lang="en-US" i="1" dirty="0" smtClean="0"/>
              <a:t>he </a:t>
            </a:r>
            <a:r>
              <a:rPr lang="en-US" dirty="0" smtClean="0"/>
              <a:t>can be used to refer to any female or male person</a:t>
            </a:r>
          </a:p>
          <a:p>
            <a:r>
              <a:rPr lang="en-US" i="1" dirty="0"/>
              <a:t>m</a:t>
            </a:r>
            <a:r>
              <a:rPr lang="en-US" i="1" dirty="0" smtClean="0"/>
              <a:t>other, sister, aunt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REFERENTIAL VAGUENESS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happens when the reference is unclear</a:t>
            </a:r>
          </a:p>
          <a:p>
            <a:r>
              <a:rPr lang="en-US" dirty="0" smtClean="0"/>
              <a:t>Occurs when some </a:t>
            </a:r>
            <a:r>
              <a:rPr lang="en-US" b="1" dirty="0" smtClean="0"/>
              <a:t>gradable nouns </a:t>
            </a:r>
            <a:r>
              <a:rPr lang="en-US" dirty="0" smtClean="0"/>
              <a:t>or </a:t>
            </a:r>
            <a:r>
              <a:rPr lang="en-US" b="1" dirty="0" smtClean="0"/>
              <a:t>adjectives</a:t>
            </a:r>
            <a:r>
              <a:rPr lang="en-US" dirty="0" smtClean="0"/>
              <a:t> are used as they do not have </a:t>
            </a:r>
            <a:r>
              <a:rPr lang="en-US" u="sng" dirty="0" smtClean="0"/>
              <a:t>absolute meaning</a:t>
            </a:r>
          </a:p>
          <a:p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far &amp; near</a:t>
            </a:r>
          </a:p>
          <a:p>
            <a:r>
              <a:rPr lang="en-US" i="1" dirty="0" smtClean="0"/>
              <a:t>that hill &amp; that mountain</a:t>
            </a:r>
          </a:p>
          <a:p>
            <a:r>
              <a:rPr lang="en-US" dirty="0"/>
              <a:t>Similarly a tall person in a very small society (pygmies) would be considered short in a society where the normal height is much greater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u="sng" dirty="0"/>
              <a:t>Referential vagueness is not ambiguity</a:t>
            </a:r>
            <a:r>
              <a:rPr lang="en-US" dirty="0"/>
              <a:t>.</a:t>
            </a:r>
            <a:endParaRPr lang="en-ZA" dirty="0"/>
          </a:p>
          <a:p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4459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STRUCTURAL VAGUENESS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about </a:t>
            </a:r>
            <a:r>
              <a:rPr lang="en-US" dirty="0"/>
              <a:t>b</a:t>
            </a:r>
            <a:r>
              <a:rPr lang="en-US" dirty="0" smtClean="0"/>
              <a:t>ecause of word order</a:t>
            </a:r>
          </a:p>
          <a:p>
            <a:r>
              <a:rPr lang="en-US" dirty="0" smtClean="0"/>
              <a:t>a question of what </a:t>
            </a:r>
            <a:r>
              <a:rPr lang="en-US" dirty="0"/>
              <a:t>goes with what grammatically.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 smtClean="0"/>
              <a:t>ripe apples and pears ( are they both ripe? Are apples only ripe?)</a:t>
            </a:r>
          </a:p>
          <a:p>
            <a:r>
              <a:rPr lang="en-US" i="1" dirty="0"/>
              <a:t>c</a:t>
            </a:r>
            <a:r>
              <a:rPr lang="en-US" i="1" dirty="0" smtClean="0"/>
              <a:t>ooked bacon and egg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6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ANOMALOUS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case of semantic oddness</a:t>
            </a:r>
          </a:p>
          <a:p>
            <a:r>
              <a:rPr lang="en-US" dirty="0" smtClean="0"/>
              <a:t>It normally involves a word or predicate not used in a literal sense</a:t>
            </a:r>
          </a:p>
          <a:p>
            <a:r>
              <a:rPr lang="en-US" dirty="0" smtClean="0"/>
              <a:t>Usually refers to metaphorical use of words</a:t>
            </a:r>
          </a:p>
          <a:p>
            <a:r>
              <a:rPr lang="en-US" i="1" dirty="0"/>
              <a:t>e</a:t>
            </a:r>
            <a:r>
              <a:rPr lang="en-US" i="1" dirty="0" smtClean="0"/>
              <a:t>.g. </a:t>
            </a:r>
            <a:r>
              <a:rPr lang="en-US" i="1" u="sng" dirty="0" smtClean="0"/>
              <a:t>His ideas </a:t>
            </a:r>
            <a:r>
              <a:rPr lang="en-US" i="1" dirty="0" smtClean="0"/>
              <a:t>were </a:t>
            </a:r>
            <a:r>
              <a:rPr lang="en-US" i="1" u="sng" dirty="0" smtClean="0"/>
              <a:t>green</a:t>
            </a:r>
          </a:p>
          <a:p>
            <a:r>
              <a:rPr lang="en-US" i="1" dirty="0" err="1" smtClean="0"/>
              <a:t>Mpho</a:t>
            </a:r>
            <a:r>
              <a:rPr lang="en-US" i="1" dirty="0" smtClean="0"/>
              <a:t> </a:t>
            </a:r>
            <a:r>
              <a:rPr lang="en-US" i="1" u="sng" dirty="0" smtClean="0"/>
              <a:t>murdered</a:t>
            </a:r>
            <a:r>
              <a:rPr lang="en-US" i="1" dirty="0" smtClean="0"/>
              <a:t> </a:t>
            </a:r>
            <a:r>
              <a:rPr lang="en-US" i="1" u="sng" dirty="0" smtClean="0"/>
              <a:t>the poem</a:t>
            </a:r>
          </a:p>
          <a:p>
            <a:r>
              <a:rPr lang="en-US" i="1" dirty="0" smtClean="0"/>
              <a:t>He speaks </a:t>
            </a:r>
            <a:r>
              <a:rPr lang="en-US" i="1" u="sng" dirty="0" smtClean="0"/>
              <a:t>broken English </a:t>
            </a:r>
          </a:p>
          <a:p>
            <a:r>
              <a:rPr lang="en-US" i="1" dirty="0" smtClean="0"/>
              <a:t>My shoes are </a:t>
            </a:r>
            <a:r>
              <a:rPr lang="en-US" i="1" u="sng" dirty="0" smtClean="0"/>
              <a:t>killing me</a:t>
            </a:r>
            <a:r>
              <a:rPr lang="en-US" i="1" dirty="0" smtClean="0"/>
              <a:t>.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6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405" y="1597818"/>
            <a:ext cx="4238625" cy="351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9781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Metonymy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Metonyms are cases where a single word is substituted for a whole phrase or an attribute of something is used for the thing </a:t>
            </a:r>
            <a:r>
              <a:rPr lang="en-US" dirty="0" smtClean="0"/>
              <a:t>meant</a:t>
            </a:r>
          </a:p>
          <a:p>
            <a:r>
              <a:rPr lang="en-US" dirty="0" smtClean="0"/>
              <a:t>A metonym is ‘a word that substitutes for an object the name of an attribute or concept associated with that object’ </a:t>
            </a:r>
            <a:r>
              <a:rPr lang="en-US" dirty="0" err="1" smtClean="0"/>
              <a:t>Fromkin</a:t>
            </a:r>
            <a:r>
              <a:rPr lang="en-US" dirty="0" smtClean="0"/>
              <a:t>, V et. al. 2007. p192</a:t>
            </a:r>
          </a:p>
          <a:p>
            <a:r>
              <a:rPr lang="en-US" dirty="0" smtClean="0"/>
              <a:t>Semantic relationship between two words in which one word is metaphorically used in place of the other word </a:t>
            </a:r>
          </a:p>
          <a:p>
            <a:r>
              <a:rPr lang="en-US" dirty="0" smtClean="0"/>
              <a:t>‘brass’ for military officers</a:t>
            </a:r>
          </a:p>
          <a:p>
            <a:r>
              <a:rPr lang="en-US" dirty="0" smtClean="0"/>
              <a:t>‘Number 10 Downing Street’ for the Prime Minister of England</a:t>
            </a:r>
          </a:p>
          <a:p>
            <a:r>
              <a:rPr lang="en-US" dirty="0"/>
              <a:t>“Bottle” for (a bottle) of alcoholic beverage</a:t>
            </a:r>
            <a:r>
              <a:rPr lang="en-US" dirty="0" smtClean="0"/>
              <a:t>. </a:t>
            </a:r>
            <a:r>
              <a:rPr lang="en-US" dirty="0"/>
              <a:t>c.f. “He’s on the bottle” – “He’s drinking a lot</a:t>
            </a:r>
            <a:r>
              <a:rPr lang="en-US" dirty="0" smtClean="0"/>
              <a:t>”.)</a:t>
            </a:r>
          </a:p>
          <a:p>
            <a:r>
              <a:rPr lang="en-US" dirty="0" smtClean="0"/>
              <a:t>pen for written words e.g. ‘the pen is mightier than the sword.’</a:t>
            </a:r>
          </a:p>
          <a:p>
            <a:r>
              <a:rPr lang="en-US" dirty="0" smtClean="0"/>
              <a:t>‘wheels’ for car</a:t>
            </a:r>
          </a:p>
          <a:p>
            <a:endParaRPr lang="en-ZA" dirty="0"/>
          </a:p>
          <a:p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14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Revision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 smtClean="0"/>
              <a:t>Lexical or Structural ambiguity? Give the different paraphrases</a:t>
            </a:r>
          </a:p>
          <a:p>
            <a:r>
              <a:rPr lang="en-ZA" dirty="0" smtClean="0"/>
              <a:t>(a) We can fish.</a:t>
            </a:r>
          </a:p>
          <a:p>
            <a:r>
              <a:rPr lang="en-ZA" dirty="0" smtClean="0"/>
              <a:t>(b) Visiting relations can be boring.</a:t>
            </a:r>
          </a:p>
          <a:p>
            <a:r>
              <a:rPr lang="en-ZA" dirty="0" smtClean="0"/>
              <a:t>(c) We had to decide on the train.</a:t>
            </a:r>
          </a:p>
          <a:p>
            <a:r>
              <a:rPr lang="en-ZA" dirty="0" smtClean="0"/>
              <a:t>(d) He observed </a:t>
            </a:r>
            <a:r>
              <a:rPr lang="en-ZA" dirty="0" err="1" smtClean="0"/>
              <a:t>Mbali</a:t>
            </a:r>
            <a:r>
              <a:rPr lang="en-ZA" dirty="0" smtClean="0"/>
              <a:t> in the garden</a:t>
            </a:r>
          </a:p>
          <a:p>
            <a:r>
              <a:rPr lang="en-ZA" dirty="0" smtClean="0"/>
              <a:t>(e) Look at the spring.</a:t>
            </a:r>
          </a:p>
          <a:p>
            <a:r>
              <a:rPr lang="en-ZA" b="1" dirty="0" smtClean="0"/>
              <a:t>Polysemy or Homonymy?</a:t>
            </a:r>
          </a:p>
          <a:p>
            <a:r>
              <a:rPr lang="en-ZA" dirty="0" smtClean="0"/>
              <a:t>bark</a:t>
            </a:r>
          </a:p>
          <a:p>
            <a:r>
              <a:rPr lang="en-ZA" dirty="0" smtClean="0"/>
              <a:t>mouth</a:t>
            </a:r>
          </a:p>
          <a:p>
            <a:r>
              <a:rPr lang="en-ZA" dirty="0" smtClean="0"/>
              <a:t>cross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2325469"/>
            <a:ext cx="193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ZA" dirty="0" smtClean="0"/>
              <a:t>Go fishing</a:t>
            </a:r>
          </a:p>
          <a:p>
            <a:pPr marL="342900" indent="-342900">
              <a:buAutoNum type="arabicPeriod"/>
            </a:pPr>
            <a:r>
              <a:rPr lang="en-ZA" dirty="0" smtClean="0"/>
              <a:t>Put fish in cans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26302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ZA" dirty="0" smtClean="0"/>
              <a:t>Going to you relatives…</a:t>
            </a:r>
          </a:p>
          <a:p>
            <a:pPr marL="342900" indent="-342900">
              <a:buAutoNum type="arabicPeriod"/>
            </a:pPr>
            <a:r>
              <a:rPr lang="en-ZA" dirty="0" smtClean="0"/>
              <a:t>Relatives coming to visit…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7575" y="3124200"/>
            <a:ext cx="321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ZA" dirty="0" smtClean="0"/>
              <a:t>When inside the train…</a:t>
            </a:r>
          </a:p>
          <a:p>
            <a:pPr marL="342900" indent="-342900">
              <a:buAutoNum type="arabicPeriod"/>
            </a:pPr>
            <a:r>
              <a:rPr lang="en-ZA" dirty="0" smtClean="0"/>
              <a:t>Choose the train.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5852375" y="3581400"/>
            <a:ext cx="321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ZA" dirty="0" err="1" smtClean="0"/>
              <a:t>Mbali</a:t>
            </a:r>
            <a:r>
              <a:rPr lang="en-ZA" dirty="0" smtClean="0"/>
              <a:t> was in the garden.</a:t>
            </a:r>
          </a:p>
          <a:p>
            <a:pPr marL="342900" indent="-342900">
              <a:buAutoNum type="arabicPeriod"/>
            </a:pPr>
            <a:r>
              <a:rPr lang="en-ZA" dirty="0" smtClean="0"/>
              <a:t>The observer in the garden.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4457700" y="3953470"/>
            <a:ext cx="217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ZA" dirty="0" smtClean="0"/>
              <a:t>Coil </a:t>
            </a:r>
          </a:p>
          <a:p>
            <a:pPr marL="342900" indent="-342900">
              <a:buAutoNum type="arabicPeriod"/>
            </a:pPr>
            <a:r>
              <a:rPr lang="en-ZA" dirty="0" smtClean="0"/>
              <a:t>Season </a:t>
            </a:r>
          </a:p>
          <a:p>
            <a:pPr marL="342900" indent="-342900">
              <a:buAutoNum type="arabicPeriod"/>
            </a:pPr>
            <a:r>
              <a:rPr lang="en-ZA" dirty="0" smtClean="0"/>
              <a:t>Water source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4812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homonymy</a:t>
            </a:r>
            <a:endParaRPr lang="en-ZA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5193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Polysemy</a:t>
            </a:r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563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Polysemy / homonymy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9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Revision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Supply co-hyponyms of the following super-ordinates.</a:t>
            </a:r>
          </a:p>
          <a:p>
            <a:r>
              <a:rPr lang="en-ZA" dirty="0" smtClean="0"/>
              <a:t>(a) move</a:t>
            </a:r>
          </a:p>
          <a:p>
            <a:r>
              <a:rPr lang="en-ZA" dirty="0" smtClean="0"/>
              <a:t>(b) vehicles</a:t>
            </a:r>
          </a:p>
          <a:p>
            <a:r>
              <a:rPr lang="en-ZA" dirty="0" smtClean="0"/>
              <a:t>(c) furniture</a:t>
            </a:r>
          </a:p>
          <a:p>
            <a:r>
              <a:rPr lang="en-ZA" dirty="0" smtClean="0"/>
              <a:t>(d) accommodation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458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 ‘proposition X entails a proposition Y if the truth of Y follows necessarily from the truth of X’ </a:t>
            </a:r>
            <a:r>
              <a:rPr lang="en-ZA" dirty="0" err="1" smtClean="0"/>
              <a:t>Hurford</a:t>
            </a:r>
            <a:r>
              <a:rPr lang="en-ZA" dirty="0" smtClean="0"/>
              <a:t>, J. R and </a:t>
            </a:r>
            <a:r>
              <a:rPr lang="en-ZA" dirty="0" err="1" smtClean="0"/>
              <a:t>Heaslop</a:t>
            </a:r>
            <a:r>
              <a:rPr lang="en-ZA" dirty="0" smtClean="0"/>
              <a:t>, B, 1987:107</a:t>
            </a:r>
          </a:p>
          <a:p>
            <a:r>
              <a:rPr lang="en-ZA" dirty="0" smtClean="0"/>
              <a:t>A relation in which the truth of one sentence necessarily implies the truth of another.</a:t>
            </a:r>
          </a:p>
          <a:p>
            <a:r>
              <a:rPr lang="en-ZA" i="1" dirty="0" smtClean="0"/>
              <a:t>(a) The poachers killed a rhino.</a:t>
            </a:r>
          </a:p>
          <a:p>
            <a:r>
              <a:rPr lang="en-ZA" i="1" dirty="0" smtClean="0"/>
              <a:t>(b) A rhino is dead.</a:t>
            </a:r>
          </a:p>
          <a:p>
            <a:endParaRPr lang="en-ZA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648200"/>
            <a:ext cx="3057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If it is true that the poacher</a:t>
            </a:r>
          </a:p>
          <a:p>
            <a:r>
              <a:rPr lang="en-ZA" dirty="0" smtClean="0"/>
              <a:t> killed the rhino, then it is also </a:t>
            </a:r>
          </a:p>
          <a:p>
            <a:r>
              <a:rPr lang="en-ZA" dirty="0" smtClean="0"/>
              <a:t>true that the rhino is dead.</a:t>
            </a:r>
          </a:p>
        </p:txBody>
      </p:sp>
    </p:spTree>
    <p:extLst>
      <p:ext uri="{BB962C8B-B14F-4D97-AF65-F5344CB8AC3E}">
        <p14:creationId xmlns:p14="http://schemas.microsoft.com/office/powerpoint/2010/main" val="36845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i="1" dirty="0"/>
              <a:t>(c) </a:t>
            </a:r>
            <a:r>
              <a:rPr lang="en-ZA" i="1" dirty="0" err="1"/>
              <a:t>Thandeka</a:t>
            </a:r>
            <a:r>
              <a:rPr lang="en-ZA" i="1" dirty="0"/>
              <a:t> killed Winnie.</a:t>
            </a:r>
          </a:p>
          <a:p>
            <a:r>
              <a:rPr lang="en-ZA" i="1" dirty="0"/>
              <a:t>(d) Winnie died</a:t>
            </a:r>
            <a:r>
              <a:rPr lang="en-ZA" i="1" dirty="0" smtClean="0"/>
              <a:t>.</a:t>
            </a:r>
          </a:p>
          <a:p>
            <a:r>
              <a:rPr lang="en-US" dirty="0" smtClean="0"/>
              <a:t>Assuming </a:t>
            </a:r>
            <a:r>
              <a:rPr lang="en-US" dirty="0" err="1" smtClean="0"/>
              <a:t>Thandeka</a:t>
            </a:r>
            <a:r>
              <a:rPr lang="en-US" dirty="0" smtClean="0"/>
              <a:t> </a:t>
            </a:r>
            <a:r>
              <a:rPr lang="en-US" dirty="0"/>
              <a:t>and Winnie have the same referents in both sentences and the time referred to by </a:t>
            </a:r>
            <a:r>
              <a:rPr lang="en-US" u="sng" dirty="0"/>
              <a:t>killed</a:t>
            </a:r>
            <a:r>
              <a:rPr lang="en-US" dirty="0"/>
              <a:t> and </a:t>
            </a:r>
            <a:r>
              <a:rPr lang="en-US" u="sng" dirty="0"/>
              <a:t>died </a:t>
            </a:r>
            <a:r>
              <a:rPr lang="en-US" dirty="0"/>
              <a:t>refer to the same hypothetical time of the utterance, then there is a case of entailment in the two sentences above. </a:t>
            </a:r>
            <a:endParaRPr lang="en-US" dirty="0" smtClean="0"/>
          </a:p>
          <a:p>
            <a:r>
              <a:rPr lang="en-US" dirty="0"/>
              <a:t>Note that Winnie died could NOT be true BEFORE </a:t>
            </a:r>
            <a:r>
              <a:rPr lang="en-US" dirty="0" err="1"/>
              <a:t>Thandeka</a:t>
            </a:r>
            <a:r>
              <a:rPr lang="en-US" dirty="0"/>
              <a:t> </a:t>
            </a:r>
            <a:r>
              <a:rPr lang="en-US" dirty="0" smtClean="0"/>
              <a:t>killed </a:t>
            </a:r>
            <a:r>
              <a:rPr lang="en-US" dirty="0"/>
              <a:t>Winnie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Winnie died </a:t>
            </a:r>
            <a:r>
              <a:rPr lang="en-US" dirty="0" smtClean="0"/>
              <a:t>does not entail </a:t>
            </a:r>
            <a:r>
              <a:rPr lang="en-US" i="1" dirty="0" err="1" smtClean="0"/>
              <a:t>Thandeka</a:t>
            </a:r>
            <a:r>
              <a:rPr lang="en-US" i="1" dirty="0" smtClean="0"/>
              <a:t> killed Winnie </a:t>
            </a:r>
            <a:r>
              <a:rPr lang="en-US" dirty="0" smtClean="0"/>
              <a:t>as Winnie could have died of other causes.</a:t>
            </a:r>
            <a:endParaRPr lang="en-ZA" i="1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962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Does the expression </a:t>
            </a:r>
            <a:r>
              <a:rPr lang="en-US" i="1" dirty="0"/>
              <a:t>that girl </a:t>
            </a:r>
            <a:r>
              <a:rPr lang="en-US" dirty="0"/>
              <a:t>always refer to the same girl all the time? What of </a:t>
            </a:r>
            <a:r>
              <a:rPr lang="en-US" i="1" dirty="0"/>
              <a:t>the umbrella</a:t>
            </a:r>
            <a:r>
              <a:rPr lang="en-US" i="1" dirty="0" smtClean="0"/>
              <a:t>?</a:t>
            </a:r>
          </a:p>
          <a:p>
            <a:r>
              <a:rPr lang="en-US" dirty="0" smtClean="0"/>
              <a:t>These expressions </a:t>
            </a:r>
            <a:r>
              <a:rPr lang="en-US" dirty="0"/>
              <a:t>may have as many different referents as there are </a:t>
            </a:r>
            <a:r>
              <a:rPr lang="en-US" dirty="0" smtClean="0"/>
              <a:t>girls and umbrellas </a:t>
            </a:r>
            <a:r>
              <a:rPr lang="en-US" dirty="0"/>
              <a:t>in the world.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7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i="1" dirty="0" smtClean="0"/>
              <a:t>(a) </a:t>
            </a:r>
            <a:r>
              <a:rPr lang="en-ZA" i="1" dirty="0" err="1" smtClean="0"/>
              <a:t>Thandeka</a:t>
            </a:r>
            <a:r>
              <a:rPr lang="en-ZA" i="1" dirty="0" smtClean="0"/>
              <a:t> boiled an egg. </a:t>
            </a:r>
            <a:r>
              <a:rPr lang="en-ZA" dirty="0" smtClean="0"/>
              <a:t>Entails</a:t>
            </a:r>
            <a:endParaRPr lang="en-ZA" i="1" dirty="0" smtClean="0"/>
          </a:p>
          <a:p>
            <a:r>
              <a:rPr lang="en-ZA" i="1" dirty="0" smtClean="0"/>
              <a:t>(b) </a:t>
            </a:r>
            <a:r>
              <a:rPr lang="en-ZA" i="1" dirty="0" err="1" smtClean="0"/>
              <a:t>Thandeka</a:t>
            </a:r>
            <a:r>
              <a:rPr lang="en-ZA" i="1" dirty="0" smtClean="0"/>
              <a:t> cooked an egg.</a:t>
            </a:r>
          </a:p>
          <a:p>
            <a:r>
              <a:rPr lang="en-US" dirty="0"/>
              <a:t>But </a:t>
            </a:r>
            <a:r>
              <a:rPr lang="en-US" i="1" dirty="0" err="1"/>
              <a:t>Thandeka</a:t>
            </a:r>
            <a:r>
              <a:rPr lang="en-US" i="1" dirty="0"/>
              <a:t> cooked an </a:t>
            </a:r>
            <a:r>
              <a:rPr lang="en-US" i="1" dirty="0" smtClean="0"/>
              <a:t>egg </a:t>
            </a:r>
            <a:r>
              <a:rPr lang="en-US" dirty="0"/>
              <a:t>DOES NOT ENTAIL </a:t>
            </a:r>
            <a:r>
              <a:rPr lang="en-US" i="1" dirty="0" err="1"/>
              <a:t>Thandeka</a:t>
            </a:r>
            <a:r>
              <a:rPr lang="en-US" i="1" dirty="0"/>
              <a:t> boiled an egg </a:t>
            </a:r>
            <a:r>
              <a:rPr lang="en-US" dirty="0"/>
              <a:t>because COOKED may mean: roasted, boiled, fried, scrambled, stewed etc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(c) He saw an ostrich. Entails</a:t>
            </a:r>
          </a:p>
          <a:p>
            <a:r>
              <a:rPr lang="en-US" i="1" dirty="0" smtClean="0"/>
              <a:t>(d) He saw a bird.</a:t>
            </a:r>
          </a:p>
          <a:p>
            <a:r>
              <a:rPr lang="en-US" i="1" dirty="0" smtClean="0"/>
              <a:t>But not the other way round.</a:t>
            </a:r>
            <a:endParaRPr lang="en-ZA" i="1" dirty="0"/>
          </a:p>
          <a:p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56638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(e) </a:t>
            </a:r>
            <a:r>
              <a:rPr lang="en-ZA" i="1" dirty="0" smtClean="0"/>
              <a:t>Themba bought a house. </a:t>
            </a:r>
            <a:r>
              <a:rPr lang="en-ZA" dirty="0" smtClean="0"/>
              <a:t>Entails</a:t>
            </a:r>
          </a:p>
          <a:p>
            <a:r>
              <a:rPr lang="en-ZA" dirty="0" smtClean="0"/>
              <a:t>(f) </a:t>
            </a:r>
            <a:r>
              <a:rPr lang="en-ZA" i="1" dirty="0" smtClean="0"/>
              <a:t>Themba bought something.</a:t>
            </a:r>
          </a:p>
          <a:p>
            <a:r>
              <a:rPr lang="en-US" i="1" dirty="0"/>
              <a:t>But not the other way round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endParaRPr lang="en-ZA" i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9901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Entailment can be accumulative </a:t>
            </a:r>
            <a:r>
              <a:rPr lang="en-ZA" i="1" dirty="0" smtClean="0"/>
              <a:t>i.e. </a:t>
            </a:r>
            <a:r>
              <a:rPr lang="en-ZA" dirty="0" smtClean="0"/>
              <a:t>if X entails Y and Y entails Z then X entails Z</a:t>
            </a:r>
          </a:p>
          <a:p>
            <a:r>
              <a:rPr lang="en-ZA" dirty="0" smtClean="0"/>
              <a:t>X, </a:t>
            </a:r>
            <a:r>
              <a:rPr lang="en-US" i="1" dirty="0"/>
              <a:t>The girls run down the </a:t>
            </a:r>
            <a:r>
              <a:rPr lang="en-US" i="1" dirty="0" smtClean="0"/>
              <a:t>hill</a:t>
            </a:r>
            <a:r>
              <a:rPr lang="en-US" i="1" dirty="0"/>
              <a:t> </a:t>
            </a:r>
            <a:r>
              <a:rPr lang="en-US" dirty="0" smtClean="0"/>
              <a:t>entails Y, </a:t>
            </a:r>
            <a:r>
              <a:rPr lang="en-US" i="1" dirty="0"/>
              <a:t>Kids ran down the </a:t>
            </a:r>
            <a:r>
              <a:rPr lang="en-US" i="1" dirty="0" smtClean="0"/>
              <a:t>hill</a:t>
            </a:r>
          </a:p>
          <a:p>
            <a:pPr lvl="0"/>
            <a:r>
              <a:rPr lang="en-US" dirty="0" smtClean="0"/>
              <a:t>Y, </a:t>
            </a:r>
            <a:r>
              <a:rPr lang="en-US" i="1" dirty="0"/>
              <a:t>Kids </a:t>
            </a:r>
            <a:r>
              <a:rPr lang="en-US" i="1" dirty="0" smtClean="0"/>
              <a:t>run </a:t>
            </a:r>
            <a:r>
              <a:rPr lang="en-US" i="1" dirty="0"/>
              <a:t>down the </a:t>
            </a:r>
            <a:r>
              <a:rPr lang="en-US" i="1" dirty="0" smtClean="0"/>
              <a:t>hill </a:t>
            </a:r>
            <a:r>
              <a:rPr lang="en-US" dirty="0" smtClean="0"/>
              <a:t>entails Z, </a:t>
            </a:r>
            <a:r>
              <a:rPr lang="en-US" i="1" dirty="0"/>
              <a:t>The kids </a:t>
            </a:r>
            <a:r>
              <a:rPr lang="en-US" i="1" dirty="0" smtClean="0"/>
              <a:t>went down </a:t>
            </a:r>
            <a:r>
              <a:rPr lang="en-US" i="1" dirty="0"/>
              <a:t>the hill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Thus </a:t>
            </a:r>
            <a:r>
              <a:rPr lang="en-ZA" dirty="0"/>
              <a:t>X, </a:t>
            </a:r>
            <a:r>
              <a:rPr lang="en-US" i="1" dirty="0"/>
              <a:t>The girls run down the hill </a:t>
            </a:r>
            <a:r>
              <a:rPr lang="en-US" dirty="0"/>
              <a:t>entails </a:t>
            </a:r>
            <a:r>
              <a:rPr lang="en-US" dirty="0" smtClean="0"/>
              <a:t>Z, </a:t>
            </a:r>
            <a:r>
              <a:rPr lang="en-US" i="1" dirty="0"/>
              <a:t>The kids went down the hill</a:t>
            </a:r>
            <a:r>
              <a:rPr lang="en-US" i="1" dirty="0" smtClean="0"/>
              <a:t>.</a:t>
            </a:r>
          </a:p>
          <a:p>
            <a:r>
              <a:rPr lang="en-US" dirty="0"/>
              <a:t>The two </a:t>
            </a:r>
            <a:r>
              <a:rPr lang="en-US" dirty="0" smtClean="0"/>
              <a:t>sentences </a:t>
            </a:r>
            <a:r>
              <a:rPr lang="en-US" dirty="0"/>
              <a:t>which have the same entailments are paraphrases of each other.</a:t>
            </a:r>
            <a:endParaRPr lang="en-ZA" dirty="0"/>
          </a:p>
          <a:p>
            <a:pPr marL="0" indent="0">
              <a:buNone/>
            </a:pPr>
            <a:endParaRPr lang="en-US" i="1" dirty="0"/>
          </a:p>
          <a:p>
            <a:pPr lvl="0"/>
            <a:endParaRPr lang="en-ZA" b="1" dirty="0"/>
          </a:p>
          <a:p>
            <a:endParaRPr lang="en-ZA" i="1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1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Paraphrase</a:t>
            </a:r>
            <a:r>
              <a:rPr lang="en-US" dirty="0"/>
              <a:t> is symmetric </a:t>
            </a:r>
            <a:r>
              <a:rPr lang="en-US" dirty="0" smtClean="0"/>
              <a:t> (two-way) entailment. Two sentences are said to be paraphrases of each other if and only if they have the same set of entailments.</a:t>
            </a:r>
          </a:p>
          <a:p>
            <a:pPr lvl="0"/>
            <a:r>
              <a:rPr lang="en-US" dirty="0" smtClean="0"/>
              <a:t>(a) </a:t>
            </a:r>
            <a:r>
              <a:rPr lang="en-US" i="1" dirty="0"/>
              <a:t>Vusi and </a:t>
            </a:r>
            <a:r>
              <a:rPr lang="en-US" i="1" dirty="0" err="1"/>
              <a:t>Thandeka</a:t>
            </a:r>
            <a:r>
              <a:rPr lang="en-US" i="1" dirty="0"/>
              <a:t> are twins </a:t>
            </a:r>
            <a:r>
              <a:rPr lang="en-US" dirty="0"/>
              <a:t>ENTAILS</a:t>
            </a:r>
            <a:endParaRPr lang="en-ZA" dirty="0"/>
          </a:p>
          <a:p>
            <a:r>
              <a:rPr lang="en-ZA" dirty="0" smtClean="0"/>
              <a:t>(b) </a:t>
            </a:r>
            <a:r>
              <a:rPr lang="en-US" i="1" dirty="0" err="1"/>
              <a:t>Thandeka</a:t>
            </a:r>
            <a:r>
              <a:rPr lang="en-US" i="1" dirty="0"/>
              <a:t> and Vusi are twins </a:t>
            </a:r>
            <a:endParaRPr lang="en-US" i="1" dirty="0" smtClean="0"/>
          </a:p>
          <a:p>
            <a:r>
              <a:rPr lang="en-ZA" i="1" dirty="0" smtClean="0"/>
              <a:t>(a) entails (b) and (b) entails (a) –Mutual entailment is symmetrical entailment</a:t>
            </a:r>
          </a:p>
          <a:p>
            <a:r>
              <a:rPr lang="en-US" u="sng" dirty="0"/>
              <a:t>So </a:t>
            </a:r>
            <a:r>
              <a:rPr lang="en-US" u="sng" dirty="0" smtClean="0"/>
              <a:t>entailment </a:t>
            </a:r>
            <a:r>
              <a:rPr lang="en-US" u="sng" dirty="0"/>
              <a:t>is a one way process</a:t>
            </a:r>
            <a:r>
              <a:rPr lang="en-US" u="sng" dirty="0" smtClean="0"/>
              <a:t>.</a:t>
            </a:r>
          </a:p>
          <a:p>
            <a:endParaRPr lang="en-US" u="sng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413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607848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Relation between pairs of sentences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Relation between pairs of words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Not necessarily symmetric (i.e. can be ‘one-way’)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Symmetric (i.e. ‘both ways’)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4569" y="2406134"/>
            <a:ext cx="1206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entailment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2406134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hyponymy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3554569" y="3124200"/>
            <a:ext cx="123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paraphrase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971800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synonymy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267200"/>
            <a:ext cx="463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/>
              <a:t>Taken from </a:t>
            </a:r>
            <a:r>
              <a:rPr lang="en-ZA" b="1" dirty="0" err="1" smtClean="0"/>
              <a:t>Hurford</a:t>
            </a:r>
            <a:r>
              <a:rPr lang="en-ZA" b="1" dirty="0" smtClean="0"/>
              <a:t>, J. &amp; </a:t>
            </a:r>
            <a:r>
              <a:rPr lang="en-ZA" b="1" dirty="0" err="1" smtClean="0"/>
              <a:t>Heaslop</a:t>
            </a:r>
            <a:r>
              <a:rPr lang="en-ZA" b="1" dirty="0" smtClean="0"/>
              <a:t>, B., 1987:109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3299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relationship between the following words?</a:t>
            </a:r>
            <a:endParaRPr lang="en-ZA" dirty="0"/>
          </a:p>
          <a:p>
            <a:pPr lvl="0"/>
            <a:r>
              <a:rPr lang="en-US" dirty="0"/>
              <a:t>Sheep- animal</a:t>
            </a:r>
            <a:endParaRPr lang="en-ZA" dirty="0"/>
          </a:p>
          <a:p>
            <a:pPr lvl="0"/>
            <a:r>
              <a:rPr lang="en-US" dirty="0"/>
              <a:t>Rose – flower</a:t>
            </a:r>
            <a:endParaRPr lang="en-ZA" dirty="0"/>
          </a:p>
          <a:p>
            <a:pPr lvl="0"/>
            <a:r>
              <a:rPr lang="en-US" dirty="0"/>
              <a:t>Copper – </a:t>
            </a:r>
            <a:r>
              <a:rPr lang="en-US" dirty="0" smtClean="0"/>
              <a:t>mineral</a:t>
            </a:r>
          </a:p>
          <a:p>
            <a:pPr lvl="0"/>
            <a:r>
              <a:rPr lang="en-US" dirty="0"/>
              <a:t>The words – </a:t>
            </a:r>
            <a:r>
              <a:rPr lang="en-US" i="1" dirty="0"/>
              <a:t>sheep</a:t>
            </a:r>
            <a:r>
              <a:rPr lang="en-US" dirty="0"/>
              <a:t>, </a:t>
            </a:r>
            <a:r>
              <a:rPr lang="en-US" i="1" dirty="0"/>
              <a:t>rose, copper</a:t>
            </a:r>
            <a:r>
              <a:rPr lang="en-US" dirty="0"/>
              <a:t> </a:t>
            </a:r>
            <a:r>
              <a:rPr lang="en-US" b="1" dirty="0"/>
              <a:t>entail </a:t>
            </a:r>
            <a:r>
              <a:rPr lang="en-US" dirty="0"/>
              <a:t>the words </a:t>
            </a:r>
            <a:r>
              <a:rPr lang="en-US" i="1" dirty="0"/>
              <a:t>animal</a:t>
            </a:r>
            <a:r>
              <a:rPr lang="en-US" dirty="0"/>
              <a:t>, </a:t>
            </a:r>
            <a:r>
              <a:rPr lang="en-US" i="1" dirty="0"/>
              <a:t>flower</a:t>
            </a:r>
            <a:r>
              <a:rPr lang="en-US" dirty="0"/>
              <a:t>, </a:t>
            </a:r>
            <a:r>
              <a:rPr lang="en-US" i="1" dirty="0" smtClean="0"/>
              <a:t>mineral</a:t>
            </a:r>
            <a:r>
              <a:rPr lang="en-US" dirty="0"/>
              <a:t> </a:t>
            </a:r>
            <a:r>
              <a:rPr lang="en-US" dirty="0" smtClean="0"/>
              <a:t>as they </a:t>
            </a:r>
            <a:r>
              <a:rPr lang="en-US" dirty="0"/>
              <a:t>are hyponyms of super-ordinate terms animal, flower, mineral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87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relationship between the following sentences?</a:t>
            </a:r>
            <a:endParaRPr lang="en-ZA" dirty="0"/>
          </a:p>
          <a:p>
            <a:pPr lvl="0"/>
            <a:r>
              <a:rPr lang="en-US" dirty="0"/>
              <a:t>A. </a:t>
            </a:r>
            <a:r>
              <a:rPr lang="en-US" i="1" dirty="0"/>
              <a:t>The child was chewing a biscuit</a:t>
            </a:r>
            <a:endParaRPr lang="en-ZA" i="1" dirty="0"/>
          </a:p>
          <a:p>
            <a:r>
              <a:rPr lang="en-US" i="1" dirty="0"/>
              <a:t>B. The child was chewing something</a:t>
            </a:r>
            <a:r>
              <a:rPr lang="en-US" i="1" dirty="0" smtClean="0"/>
              <a:t>.</a:t>
            </a:r>
          </a:p>
          <a:p>
            <a:pPr lvl="0"/>
            <a:r>
              <a:rPr lang="en-US" i="1" dirty="0"/>
              <a:t>A. </a:t>
            </a:r>
            <a:r>
              <a:rPr lang="en-US" i="1" dirty="0" err="1"/>
              <a:t>Thandeka</a:t>
            </a:r>
            <a:r>
              <a:rPr lang="en-US" i="1" dirty="0"/>
              <a:t> was chased by the dog.</a:t>
            </a:r>
            <a:endParaRPr lang="en-ZA" i="1" dirty="0"/>
          </a:p>
          <a:p>
            <a:r>
              <a:rPr lang="en-US" i="1" dirty="0"/>
              <a:t>B. </a:t>
            </a:r>
            <a:r>
              <a:rPr lang="en-US" i="1" dirty="0" err="1"/>
              <a:t>Thandeka</a:t>
            </a:r>
            <a:r>
              <a:rPr lang="en-US" i="1" dirty="0"/>
              <a:t> was chased by an </a:t>
            </a:r>
            <a:r>
              <a:rPr lang="en-US" i="1" dirty="0" smtClean="0"/>
              <a:t>animal.</a:t>
            </a:r>
          </a:p>
          <a:p>
            <a:endParaRPr lang="en-ZA" i="1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14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Sometimes you have to be more specific and carefully establish the context and check for reference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(a) </a:t>
            </a:r>
            <a:r>
              <a:rPr lang="en-US" i="1" dirty="0" smtClean="0"/>
              <a:t>If </a:t>
            </a:r>
            <a:r>
              <a:rPr lang="en-US" i="1" dirty="0"/>
              <a:t>all </a:t>
            </a:r>
            <a:r>
              <a:rPr lang="en-US" i="1" dirty="0" err="1"/>
              <a:t>Vusi’s</a:t>
            </a:r>
            <a:r>
              <a:rPr lang="en-US" i="1" dirty="0"/>
              <a:t> sheep have foot and mouth</a:t>
            </a:r>
            <a:r>
              <a:rPr lang="en-US" dirty="0"/>
              <a:t>. </a:t>
            </a:r>
            <a:r>
              <a:rPr lang="en-US" b="1" dirty="0"/>
              <a:t>Then</a:t>
            </a:r>
            <a:endParaRPr lang="en-ZA" dirty="0"/>
          </a:p>
          <a:p>
            <a:pPr lvl="0"/>
            <a:r>
              <a:rPr lang="en-US" i="1" dirty="0" smtClean="0"/>
              <a:t>(b) All </a:t>
            </a:r>
            <a:r>
              <a:rPr lang="en-US" i="1" dirty="0" err="1"/>
              <a:t>vusi’s</a:t>
            </a:r>
            <a:r>
              <a:rPr lang="en-US" i="1" dirty="0"/>
              <a:t> animals have foot and mouth</a:t>
            </a:r>
            <a:r>
              <a:rPr lang="en-US" dirty="0"/>
              <a:t>. </a:t>
            </a:r>
            <a:r>
              <a:rPr lang="en-US" b="1" dirty="0"/>
              <a:t>ONLY</a:t>
            </a:r>
            <a:r>
              <a:rPr lang="en-US" dirty="0"/>
              <a:t> if Vusi has only sheep. (His animal </a:t>
            </a:r>
            <a:r>
              <a:rPr lang="en-US" dirty="0" smtClean="0"/>
              <a:t>may </a:t>
            </a:r>
            <a:r>
              <a:rPr lang="en-US" dirty="0"/>
              <a:t>be cows, horses and pigs but no sheep</a:t>
            </a:r>
            <a:r>
              <a:rPr lang="en-US" dirty="0" smtClean="0"/>
              <a:t>.)</a:t>
            </a:r>
          </a:p>
          <a:p>
            <a:r>
              <a:rPr lang="en-US" dirty="0"/>
              <a:t>Conversely: If Vusi only has sheep, then </a:t>
            </a:r>
            <a:r>
              <a:rPr lang="en-US" dirty="0" smtClean="0"/>
              <a:t>if: </a:t>
            </a:r>
            <a:endParaRPr lang="en-ZA" dirty="0"/>
          </a:p>
          <a:p>
            <a:pPr lvl="0"/>
            <a:r>
              <a:rPr lang="en-US" dirty="0" smtClean="0"/>
              <a:t>(a) All </a:t>
            </a:r>
            <a:r>
              <a:rPr lang="en-US" dirty="0" err="1"/>
              <a:t>vusi’s</a:t>
            </a:r>
            <a:r>
              <a:rPr lang="en-US" dirty="0"/>
              <a:t> sheep have foot and mouth. </a:t>
            </a:r>
            <a:r>
              <a:rPr lang="en-US" b="1" dirty="0"/>
              <a:t>Then</a:t>
            </a:r>
            <a:endParaRPr lang="en-ZA" dirty="0"/>
          </a:p>
          <a:p>
            <a:pPr lvl="0"/>
            <a:r>
              <a:rPr lang="en-US" dirty="0" smtClean="0"/>
              <a:t>(b) </a:t>
            </a:r>
            <a:r>
              <a:rPr lang="en-US" dirty="0" err="1" smtClean="0"/>
              <a:t>Vusi’s</a:t>
            </a:r>
            <a:r>
              <a:rPr lang="en-US" dirty="0" smtClean="0"/>
              <a:t> </a:t>
            </a:r>
            <a:r>
              <a:rPr lang="en-US" dirty="0"/>
              <a:t>animals have foot and mouth.</a:t>
            </a:r>
            <a:endParaRPr lang="en-ZA" dirty="0"/>
          </a:p>
          <a:p>
            <a:pPr lvl="0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540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Entailment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Gradable words (adjectives and adverbs) tall/big, cheap etc. create a problem.</a:t>
            </a:r>
            <a:endParaRPr lang="en-ZA" dirty="0"/>
          </a:p>
          <a:p>
            <a:r>
              <a:rPr lang="en-US" dirty="0"/>
              <a:t>If; </a:t>
            </a:r>
            <a:endParaRPr lang="en-ZA" dirty="0"/>
          </a:p>
          <a:p>
            <a:pPr lvl="0"/>
            <a:r>
              <a:rPr lang="en-US" i="1" dirty="0" smtClean="0"/>
              <a:t>(a) I </a:t>
            </a:r>
            <a:r>
              <a:rPr lang="en-US" i="1" dirty="0"/>
              <a:t>saw a big mouse. (Did I see a big animal?)</a:t>
            </a:r>
            <a:endParaRPr lang="en-ZA" i="1" dirty="0"/>
          </a:p>
          <a:p>
            <a:pPr lvl="0"/>
            <a:r>
              <a:rPr lang="en-US" i="1" dirty="0" smtClean="0"/>
              <a:t>(b) I </a:t>
            </a:r>
            <a:r>
              <a:rPr lang="en-US" i="1" dirty="0"/>
              <a:t>saw a big mouse.  DOES not ENTAIL</a:t>
            </a:r>
            <a:endParaRPr lang="en-ZA" i="1" dirty="0"/>
          </a:p>
          <a:p>
            <a:pPr lvl="0"/>
            <a:r>
              <a:rPr lang="en-US" i="1" dirty="0" smtClean="0"/>
              <a:t>(c) I </a:t>
            </a:r>
            <a:r>
              <a:rPr lang="en-US" i="1" dirty="0"/>
              <a:t>saw a big animal. </a:t>
            </a:r>
            <a:r>
              <a:rPr lang="en-US" dirty="0"/>
              <a:t>Since a mouse (even a big </a:t>
            </a:r>
            <a:r>
              <a:rPr lang="en-US" dirty="0" smtClean="0"/>
              <a:t>one) </a:t>
            </a:r>
            <a:r>
              <a:rPr lang="en-US" dirty="0"/>
              <a:t>is not a big animal. The scale is different for referents implied.  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660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Sentences relationships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Paraphrases: </a:t>
            </a:r>
            <a:r>
              <a:rPr lang="en-ZA" dirty="0" smtClean="0"/>
              <a:t>same propositional content</a:t>
            </a:r>
          </a:p>
          <a:p>
            <a:r>
              <a:rPr lang="en-ZA" b="1" dirty="0" smtClean="0"/>
              <a:t>Contradiction: </a:t>
            </a:r>
            <a:r>
              <a:rPr lang="en-US" dirty="0"/>
              <a:t>a proposition </a:t>
            </a:r>
            <a:r>
              <a:rPr lang="en-US" dirty="0" smtClean="0"/>
              <a:t>is </a:t>
            </a:r>
            <a:r>
              <a:rPr lang="en-US" b="1" dirty="0"/>
              <a:t>contradictory </a:t>
            </a:r>
            <a:r>
              <a:rPr lang="en-US" dirty="0"/>
              <a:t>of another proposition if it is impossible for them both to be true at the same time and of the same </a:t>
            </a:r>
            <a:r>
              <a:rPr lang="en-US" dirty="0" smtClean="0"/>
              <a:t>circumstances</a:t>
            </a:r>
          </a:p>
          <a:p>
            <a:r>
              <a:rPr lang="en-US" b="1" dirty="0" smtClean="0"/>
              <a:t>Entailment: </a:t>
            </a:r>
            <a:r>
              <a:rPr lang="en-ZA" dirty="0"/>
              <a:t>A relation in which the truth of one sentence necessarily implies the truth of another.</a:t>
            </a:r>
          </a:p>
          <a:p>
            <a:endParaRPr lang="en-US" b="1" dirty="0" smtClean="0"/>
          </a:p>
          <a:p>
            <a:endParaRPr lang="en-US" dirty="0"/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59198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Same expression can be used to refer to many different things depending 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(1) the </a:t>
            </a:r>
            <a:r>
              <a:rPr lang="en-US" b="1" dirty="0"/>
              <a:t>circumstances </a:t>
            </a:r>
            <a:r>
              <a:rPr lang="en-US" dirty="0"/>
              <a:t>(</a:t>
            </a:r>
            <a:r>
              <a:rPr lang="en-US" b="1" dirty="0"/>
              <a:t>time,</a:t>
            </a:r>
            <a:r>
              <a:rPr lang="en-US" dirty="0"/>
              <a:t> </a:t>
            </a:r>
            <a:r>
              <a:rPr lang="en-US" b="1" dirty="0"/>
              <a:t>place</a:t>
            </a:r>
            <a:r>
              <a:rPr lang="en-US" dirty="0"/>
              <a:t>. Etc.)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(2) </a:t>
            </a:r>
            <a:r>
              <a:rPr lang="en-US" b="1" dirty="0"/>
              <a:t>topic of </a:t>
            </a:r>
            <a:r>
              <a:rPr lang="en-US" b="1" dirty="0" smtClean="0"/>
              <a:t>conversation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e.g. </a:t>
            </a:r>
            <a:r>
              <a:rPr lang="en-US" i="1" dirty="0"/>
              <a:t>The President of South Africa </a:t>
            </a:r>
            <a:r>
              <a:rPr lang="en-US" dirty="0"/>
              <a:t>has changed three times since </a:t>
            </a:r>
            <a:r>
              <a:rPr lang="en-US" dirty="0" smtClean="0"/>
              <a:t>democracy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6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Expressions like </a:t>
            </a:r>
            <a:r>
              <a:rPr lang="en-US" i="1" dirty="0"/>
              <a:t>your head, my car </a:t>
            </a:r>
            <a:r>
              <a:rPr lang="en-US" dirty="0"/>
              <a:t>have variable reference</a:t>
            </a:r>
          </a:p>
          <a:p>
            <a:r>
              <a:rPr lang="en-US" dirty="0"/>
              <a:t>The referent of President of South Africa would be:</a:t>
            </a:r>
          </a:p>
          <a:p>
            <a:r>
              <a:rPr lang="en-US" dirty="0"/>
              <a:t>		In 1995_______________ Nelson Mandela</a:t>
            </a:r>
          </a:p>
          <a:p>
            <a:r>
              <a:rPr lang="en-US" dirty="0"/>
              <a:t>		In 2000________________Thabo Mbeki</a:t>
            </a:r>
          </a:p>
          <a:p>
            <a:r>
              <a:rPr lang="en-US" dirty="0"/>
              <a:t>		2009__________________ Jacob </a:t>
            </a:r>
            <a:r>
              <a:rPr lang="en-US" dirty="0" err="1"/>
              <a:t>Zuma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4060</Words>
  <Application>Microsoft Office PowerPoint</Application>
  <PresentationFormat>On-screen Show (4:3)</PresentationFormat>
  <Paragraphs>478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Office Theme</vt:lpstr>
      <vt:lpstr>REFERENCE, DEIXIS AND SENSE</vt:lpstr>
      <vt:lpstr>REFERENCE</vt:lpstr>
      <vt:lpstr>REFERENCE</vt:lpstr>
      <vt:lpstr>REFERENCE</vt:lpstr>
      <vt:lpstr>REFERENCE</vt:lpstr>
      <vt:lpstr>REFERENCE</vt:lpstr>
      <vt:lpstr>Variable reference</vt:lpstr>
      <vt:lpstr>Variable reference</vt:lpstr>
      <vt:lpstr>Variable reference</vt:lpstr>
      <vt:lpstr>Variable reference</vt:lpstr>
      <vt:lpstr>Constant reference</vt:lpstr>
      <vt:lpstr>Constant reference</vt:lpstr>
      <vt:lpstr>Constant reference</vt:lpstr>
      <vt:lpstr>REFERRING EXPRESSIONS</vt:lpstr>
      <vt:lpstr>Referring expressions</vt:lpstr>
      <vt:lpstr>Referring expressions</vt:lpstr>
      <vt:lpstr>Referring expressions</vt:lpstr>
      <vt:lpstr>Referring expressions</vt:lpstr>
      <vt:lpstr>Referring expressions</vt:lpstr>
      <vt:lpstr>Referring expressions</vt:lpstr>
      <vt:lpstr>Deixis</vt:lpstr>
      <vt:lpstr>Deixis</vt:lpstr>
      <vt:lpstr>Deixis</vt:lpstr>
      <vt:lpstr>Deixis</vt:lpstr>
      <vt:lpstr>Deixis</vt:lpstr>
      <vt:lpstr>SENSE</vt:lpstr>
      <vt:lpstr>Semantic relationships</vt:lpstr>
      <vt:lpstr>SENSE RELATIONS</vt:lpstr>
      <vt:lpstr>Sense</vt:lpstr>
      <vt:lpstr>SENSE</vt:lpstr>
      <vt:lpstr>SAMENESS: SYNONYMY</vt:lpstr>
      <vt:lpstr>SAMENESS: SYNONYMY</vt:lpstr>
      <vt:lpstr>SAMENESS: SYNONYMY</vt:lpstr>
      <vt:lpstr>SAMENESS: SYNONYMY</vt:lpstr>
      <vt:lpstr>SAMENESS: SYNONYMY</vt:lpstr>
      <vt:lpstr>SAMENESS: SYNONYMY</vt:lpstr>
      <vt:lpstr>SYNONYMY</vt:lpstr>
      <vt:lpstr>HYPNONYMY</vt:lpstr>
      <vt:lpstr>HYPNONYMY</vt:lpstr>
      <vt:lpstr>OPPOSITENESS: ANTONYMY</vt:lpstr>
      <vt:lpstr>Binary Antonyms</vt:lpstr>
      <vt:lpstr>Converses</vt:lpstr>
      <vt:lpstr>Converses</vt:lpstr>
      <vt:lpstr>Gradable Antonyms</vt:lpstr>
      <vt:lpstr>Gradable Antonyms</vt:lpstr>
      <vt:lpstr>Incompatibility</vt:lpstr>
      <vt:lpstr>Multiple Incompatibility</vt:lpstr>
      <vt:lpstr>Hyponymy/Multiple incompatibility</vt:lpstr>
      <vt:lpstr>Revision exercise</vt:lpstr>
      <vt:lpstr>Contradictoriness</vt:lpstr>
      <vt:lpstr>AMBIGUITY</vt:lpstr>
      <vt:lpstr>AMBIGUITY</vt:lpstr>
      <vt:lpstr>AMBIGUITY</vt:lpstr>
      <vt:lpstr>AMBIGUITY</vt:lpstr>
      <vt:lpstr>Homonymy vs Homophony</vt:lpstr>
      <vt:lpstr>AMBIGUITY</vt:lpstr>
      <vt:lpstr>AMBIGUITY</vt:lpstr>
      <vt:lpstr>AMBIGUITY</vt:lpstr>
      <vt:lpstr>AMBIGUITY</vt:lpstr>
      <vt:lpstr>Referentially versatile</vt:lpstr>
      <vt:lpstr>REFERENTIAL VAGUENESS</vt:lpstr>
      <vt:lpstr>STRUCTURAL VAGUENESS</vt:lpstr>
      <vt:lpstr>ANOMALOUS SENTENCES</vt:lpstr>
      <vt:lpstr>FORK</vt:lpstr>
      <vt:lpstr>Metonymy</vt:lpstr>
      <vt:lpstr>Revision</vt:lpstr>
      <vt:lpstr>Revision</vt:lpstr>
      <vt:lpstr>Entailment</vt:lpstr>
      <vt:lpstr>Entailment</vt:lpstr>
      <vt:lpstr>Entailment</vt:lpstr>
      <vt:lpstr>Entailment</vt:lpstr>
      <vt:lpstr>Entailment</vt:lpstr>
      <vt:lpstr>Entailment</vt:lpstr>
      <vt:lpstr>Entailment</vt:lpstr>
      <vt:lpstr>Entailment</vt:lpstr>
      <vt:lpstr>PowerPoint Presentation</vt:lpstr>
      <vt:lpstr>Entailment</vt:lpstr>
      <vt:lpstr>Entailment</vt:lpstr>
      <vt:lpstr>Sentences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AND SENSE</dc:title>
  <dc:creator>James Chizanga</dc:creator>
  <cp:lastModifiedBy>Author</cp:lastModifiedBy>
  <cp:revision>160</cp:revision>
  <dcterms:created xsi:type="dcterms:W3CDTF">2014-03-05T08:42:07Z</dcterms:created>
  <dcterms:modified xsi:type="dcterms:W3CDTF">2015-04-07T10:31:01Z</dcterms:modified>
</cp:coreProperties>
</file>