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59" r:id="rId5"/>
    <p:sldId id="260" r:id="rId6"/>
    <p:sldId id="261" r:id="rId7"/>
    <p:sldId id="262"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01C950-DEEE-4F6E-B9ED-F5394C45F83B}" v="1" dt="2024-10-01T07:26:43.2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camisile Majola" userId="2b3d43bf-ab31-41ce-a833-4b9b6400766c" providerId="ADAL" clId="{CA01C950-DEEE-4F6E-B9ED-F5394C45F83B}"/>
    <pc:docChg chg="undo custSel modSld sldOrd">
      <pc:chgData name="Ncamisile Majola" userId="2b3d43bf-ab31-41ce-a833-4b9b6400766c" providerId="ADAL" clId="{CA01C950-DEEE-4F6E-B9ED-F5394C45F83B}" dt="2024-10-01T07:26:44.681" v="37" actId="20577"/>
      <pc:docMkLst>
        <pc:docMk/>
      </pc:docMkLst>
      <pc:sldChg chg="modSp mod ord">
        <pc:chgData name="Ncamisile Majola" userId="2b3d43bf-ab31-41ce-a833-4b9b6400766c" providerId="ADAL" clId="{CA01C950-DEEE-4F6E-B9ED-F5394C45F83B}" dt="2024-10-01T07:26:44.681" v="37" actId="20577"/>
        <pc:sldMkLst>
          <pc:docMk/>
          <pc:sldMk cId="2835719377" sldId="259"/>
        </pc:sldMkLst>
        <pc:spChg chg="mod">
          <ac:chgData name="Ncamisile Majola" userId="2b3d43bf-ab31-41ce-a833-4b9b6400766c" providerId="ADAL" clId="{CA01C950-DEEE-4F6E-B9ED-F5394C45F83B}" dt="2024-09-30T18:59:16.797" v="16" actId="20577"/>
          <ac:spMkLst>
            <pc:docMk/>
            <pc:sldMk cId="2835719377" sldId="259"/>
            <ac:spMk id="3" creationId="{00000000-0000-0000-0000-000000000000}"/>
          </ac:spMkLst>
        </pc:spChg>
        <pc:graphicFrameChg chg="mod modGraphic">
          <ac:chgData name="Ncamisile Majola" userId="2b3d43bf-ab31-41ce-a833-4b9b6400766c" providerId="ADAL" clId="{CA01C950-DEEE-4F6E-B9ED-F5394C45F83B}" dt="2024-10-01T07:26:44.681" v="37" actId="20577"/>
          <ac:graphicFrameMkLst>
            <pc:docMk/>
            <pc:sldMk cId="2835719377" sldId="259"/>
            <ac:graphicFrameMk id="4" creationId="{00000000-0000-0000-0000-000000000000}"/>
          </ac:graphicFrameMkLst>
        </pc:graphicFrameChg>
      </pc:sldChg>
      <pc:sldChg chg="modSp mod">
        <pc:chgData name="Ncamisile Majola" userId="2b3d43bf-ab31-41ce-a833-4b9b6400766c" providerId="ADAL" clId="{CA01C950-DEEE-4F6E-B9ED-F5394C45F83B}" dt="2024-09-30T19:14:34.348" v="21" actId="20577"/>
        <pc:sldMkLst>
          <pc:docMk/>
          <pc:sldMk cId="1410536893" sldId="261"/>
        </pc:sldMkLst>
        <pc:spChg chg="mod">
          <ac:chgData name="Ncamisile Majola" userId="2b3d43bf-ab31-41ce-a833-4b9b6400766c" providerId="ADAL" clId="{CA01C950-DEEE-4F6E-B9ED-F5394C45F83B}" dt="2024-09-30T19:14:34.348" v="21" actId="20577"/>
          <ac:spMkLst>
            <pc:docMk/>
            <pc:sldMk cId="1410536893" sldId="261"/>
            <ac:spMk id="2" creationId="{00000000-0000-0000-0000-000000000000}"/>
          </ac:spMkLst>
        </pc:spChg>
      </pc:sldChg>
      <pc:sldChg chg="modSp mod">
        <pc:chgData name="Ncamisile Majola" userId="2b3d43bf-ab31-41ce-a833-4b9b6400766c" providerId="ADAL" clId="{CA01C950-DEEE-4F6E-B9ED-F5394C45F83B}" dt="2024-09-30T19:14:40.275" v="23" actId="20577"/>
        <pc:sldMkLst>
          <pc:docMk/>
          <pc:sldMk cId="3670058718" sldId="262"/>
        </pc:sldMkLst>
        <pc:spChg chg="mod">
          <ac:chgData name="Ncamisile Majola" userId="2b3d43bf-ab31-41ce-a833-4b9b6400766c" providerId="ADAL" clId="{CA01C950-DEEE-4F6E-B9ED-F5394C45F83B}" dt="2024-09-30T19:14:40.275" v="23" actId="20577"/>
          <ac:spMkLst>
            <pc:docMk/>
            <pc:sldMk cId="3670058718" sldId="262"/>
            <ac:spMk id="2" creationId="{00000000-0000-0000-0000-000000000000}"/>
          </ac:spMkLst>
        </pc:spChg>
      </pc:sldChg>
      <pc:sldChg chg="modSp mod">
        <pc:chgData name="Ncamisile Majola" userId="2b3d43bf-ab31-41ce-a833-4b9b6400766c" providerId="ADAL" clId="{CA01C950-DEEE-4F6E-B9ED-F5394C45F83B}" dt="2024-09-30T19:14:46.680" v="25" actId="20577"/>
        <pc:sldMkLst>
          <pc:docMk/>
          <pc:sldMk cId="198171038" sldId="264"/>
        </pc:sldMkLst>
        <pc:spChg chg="mod">
          <ac:chgData name="Ncamisile Majola" userId="2b3d43bf-ab31-41ce-a833-4b9b6400766c" providerId="ADAL" clId="{CA01C950-DEEE-4F6E-B9ED-F5394C45F83B}" dt="2024-09-30T19:14:46.680" v="25" actId="20577"/>
          <ac:spMkLst>
            <pc:docMk/>
            <pc:sldMk cId="198171038" sldId="264"/>
            <ac:spMk id="2" creationId="{00000000-0000-0000-0000-000000000000}"/>
          </ac:spMkLst>
        </pc:spChg>
      </pc:sldChg>
      <pc:sldChg chg="addSp delSp modSp mod">
        <pc:chgData name="Ncamisile Majola" userId="2b3d43bf-ab31-41ce-a833-4b9b6400766c" providerId="ADAL" clId="{CA01C950-DEEE-4F6E-B9ED-F5394C45F83B}" dt="2024-09-30T19:17:35.267" v="29" actId="22"/>
        <pc:sldMkLst>
          <pc:docMk/>
          <pc:sldMk cId="2573621031" sldId="265"/>
        </pc:sldMkLst>
        <pc:spChg chg="mod">
          <ac:chgData name="Ncamisile Majola" userId="2b3d43bf-ab31-41ce-a833-4b9b6400766c" providerId="ADAL" clId="{CA01C950-DEEE-4F6E-B9ED-F5394C45F83B}" dt="2024-09-30T19:14:55.059" v="27" actId="20577"/>
          <ac:spMkLst>
            <pc:docMk/>
            <pc:sldMk cId="2573621031" sldId="265"/>
            <ac:spMk id="2" creationId="{00000000-0000-0000-0000-000000000000}"/>
          </ac:spMkLst>
        </pc:spChg>
        <pc:spChg chg="add del">
          <ac:chgData name="Ncamisile Majola" userId="2b3d43bf-ab31-41ce-a833-4b9b6400766c" providerId="ADAL" clId="{CA01C950-DEEE-4F6E-B9ED-F5394C45F83B}" dt="2024-09-30T19:17:35.267" v="29" actId="22"/>
          <ac:spMkLst>
            <pc:docMk/>
            <pc:sldMk cId="2573621031" sldId="265"/>
            <ac:spMk id="5" creationId="{663468F5-25A6-B10F-53A0-075033B5328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54215B80-3B4C-4CA2-AB24-0A694B60488C}" type="datetimeFigureOut">
              <a:rPr lang="en-ZA" smtClean="0"/>
              <a:t>2024/09/30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963556-8E0E-47AD-A8F8-DA06877F22AD}" type="slidenum">
              <a:rPr lang="en-ZA" smtClean="0"/>
              <a:t>‹#›</a:t>
            </a:fld>
            <a:endParaRPr lang="en-ZA"/>
          </a:p>
        </p:txBody>
      </p:sp>
    </p:spTree>
    <p:extLst>
      <p:ext uri="{BB962C8B-B14F-4D97-AF65-F5344CB8AC3E}">
        <p14:creationId xmlns:p14="http://schemas.microsoft.com/office/powerpoint/2010/main" val="2685681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54215B80-3B4C-4CA2-AB24-0A694B60488C}" type="datetimeFigureOut">
              <a:rPr lang="en-ZA" smtClean="0"/>
              <a:t>2024/09/30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963556-8E0E-47AD-A8F8-DA06877F22AD}" type="slidenum">
              <a:rPr lang="en-ZA" smtClean="0"/>
              <a:t>‹#›</a:t>
            </a:fld>
            <a:endParaRPr lang="en-ZA"/>
          </a:p>
        </p:txBody>
      </p:sp>
    </p:spTree>
    <p:extLst>
      <p:ext uri="{BB962C8B-B14F-4D97-AF65-F5344CB8AC3E}">
        <p14:creationId xmlns:p14="http://schemas.microsoft.com/office/powerpoint/2010/main" val="4250422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54215B80-3B4C-4CA2-AB24-0A694B60488C}" type="datetimeFigureOut">
              <a:rPr lang="en-ZA" smtClean="0"/>
              <a:t>2024/09/30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963556-8E0E-47AD-A8F8-DA06877F22AD}" type="slidenum">
              <a:rPr lang="en-ZA" smtClean="0"/>
              <a:t>‹#›</a:t>
            </a:fld>
            <a:endParaRPr lang="en-ZA"/>
          </a:p>
        </p:txBody>
      </p:sp>
    </p:spTree>
    <p:extLst>
      <p:ext uri="{BB962C8B-B14F-4D97-AF65-F5344CB8AC3E}">
        <p14:creationId xmlns:p14="http://schemas.microsoft.com/office/powerpoint/2010/main" val="992119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54215B80-3B4C-4CA2-AB24-0A694B60488C}" type="datetimeFigureOut">
              <a:rPr lang="en-ZA" smtClean="0"/>
              <a:t>2024/09/30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963556-8E0E-47AD-A8F8-DA06877F22AD}" type="slidenum">
              <a:rPr lang="en-ZA" smtClean="0"/>
              <a:t>‹#›</a:t>
            </a:fld>
            <a:endParaRPr lang="en-ZA"/>
          </a:p>
        </p:txBody>
      </p:sp>
    </p:spTree>
    <p:extLst>
      <p:ext uri="{BB962C8B-B14F-4D97-AF65-F5344CB8AC3E}">
        <p14:creationId xmlns:p14="http://schemas.microsoft.com/office/powerpoint/2010/main" val="905952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215B80-3B4C-4CA2-AB24-0A694B60488C}" type="datetimeFigureOut">
              <a:rPr lang="en-ZA" smtClean="0"/>
              <a:t>2024/09/30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963556-8E0E-47AD-A8F8-DA06877F22AD}" type="slidenum">
              <a:rPr lang="en-ZA" smtClean="0"/>
              <a:t>‹#›</a:t>
            </a:fld>
            <a:endParaRPr lang="en-ZA"/>
          </a:p>
        </p:txBody>
      </p:sp>
    </p:spTree>
    <p:extLst>
      <p:ext uri="{BB962C8B-B14F-4D97-AF65-F5344CB8AC3E}">
        <p14:creationId xmlns:p14="http://schemas.microsoft.com/office/powerpoint/2010/main" val="54059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54215B80-3B4C-4CA2-AB24-0A694B60488C}" type="datetimeFigureOut">
              <a:rPr lang="en-ZA" smtClean="0"/>
              <a:t>2024/09/30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963556-8E0E-47AD-A8F8-DA06877F22AD}" type="slidenum">
              <a:rPr lang="en-ZA" smtClean="0"/>
              <a:t>‹#›</a:t>
            </a:fld>
            <a:endParaRPr lang="en-ZA"/>
          </a:p>
        </p:txBody>
      </p:sp>
    </p:spTree>
    <p:extLst>
      <p:ext uri="{BB962C8B-B14F-4D97-AF65-F5344CB8AC3E}">
        <p14:creationId xmlns:p14="http://schemas.microsoft.com/office/powerpoint/2010/main" val="412124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54215B80-3B4C-4CA2-AB24-0A694B60488C}" type="datetimeFigureOut">
              <a:rPr lang="en-ZA" smtClean="0"/>
              <a:t>2024/09/30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B5963556-8E0E-47AD-A8F8-DA06877F22AD}" type="slidenum">
              <a:rPr lang="en-ZA" smtClean="0"/>
              <a:t>‹#›</a:t>
            </a:fld>
            <a:endParaRPr lang="en-ZA"/>
          </a:p>
        </p:txBody>
      </p:sp>
    </p:spTree>
    <p:extLst>
      <p:ext uri="{BB962C8B-B14F-4D97-AF65-F5344CB8AC3E}">
        <p14:creationId xmlns:p14="http://schemas.microsoft.com/office/powerpoint/2010/main" val="1449340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54215B80-3B4C-4CA2-AB24-0A694B60488C}" type="datetimeFigureOut">
              <a:rPr lang="en-ZA" smtClean="0"/>
              <a:t>2024/09/30</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B5963556-8E0E-47AD-A8F8-DA06877F22AD}" type="slidenum">
              <a:rPr lang="en-ZA" smtClean="0"/>
              <a:t>‹#›</a:t>
            </a:fld>
            <a:endParaRPr lang="en-ZA"/>
          </a:p>
        </p:txBody>
      </p:sp>
    </p:spTree>
    <p:extLst>
      <p:ext uri="{BB962C8B-B14F-4D97-AF65-F5344CB8AC3E}">
        <p14:creationId xmlns:p14="http://schemas.microsoft.com/office/powerpoint/2010/main" val="2420935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15B80-3B4C-4CA2-AB24-0A694B60488C}" type="datetimeFigureOut">
              <a:rPr lang="en-ZA" smtClean="0"/>
              <a:t>2024/09/30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B5963556-8E0E-47AD-A8F8-DA06877F22AD}" type="slidenum">
              <a:rPr lang="en-ZA" smtClean="0"/>
              <a:t>‹#›</a:t>
            </a:fld>
            <a:endParaRPr lang="en-ZA"/>
          </a:p>
        </p:txBody>
      </p:sp>
    </p:spTree>
    <p:extLst>
      <p:ext uri="{BB962C8B-B14F-4D97-AF65-F5344CB8AC3E}">
        <p14:creationId xmlns:p14="http://schemas.microsoft.com/office/powerpoint/2010/main" val="2126730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215B80-3B4C-4CA2-AB24-0A694B60488C}" type="datetimeFigureOut">
              <a:rPr lang="en-ZA" smtClean="0"/>
              <a:t>2024/09/30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963556-8E0E-47AD-A8F8-DA06877F22AD}" type="slidenum">
              <a:rPr lang="en-ZA" smtClean="0"/>
              <a:t>‹#›</a:t>
            </a:fld>
            <a:endParaRPr lang="en-ZA"/>
          </a:p>
        </p:txBody>
      </p:sp>
    </p:spTree>
    <p:extLst>
      <p:ext uri="{BB962C8B-B14F-4D97-AF65-F5344CB8AC3E}">
        <p14:creationId xmlns:p14="http://schemas.microsoft.com/office/powerpoint/2010/main" val="1858684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215B80-3B4C-4CA2-AB24-0A694B60488C}" type="datetimeFigureOut">
              <a:rPr lang="en-ZA" smtClean="0"/>
              <a:t>2024/09/30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963556-8E0E-47AD-A8F8-DA06877F22AD}" type="slidenum">
              <a:rPr lang="en-ZA" smtClean="0"/>
              <a:t>‹#›</a:t>
            </a:fld>
            <a:endParaRPr lang="en-ZA"/>
          </a:p>
        </p:txBody>
      </p:sp>
    </p:spTree>
    <p:extLst>
      <p:ext uri="{BB962C8B-B14F-4D97-AF65-F5344CB8AC3E}">
        <p14:creationId xmlns:p14="http://schemas.microsoft.com/office/powerpoint/2010/main" val="177002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215B80-3B4C-4CA2-AB24-0A694B60488C}" type="datetimeFigureOut">
              <a:rPr lang="en-ZA" smtClean="0"/>
              <a:t>2024/09/30</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63556-8E0E-47AD-A8F8-DA06877F22AD}" type="slidenum">
              <a:rPr lang="en-ZA" smtClean="0"/>
              <a:t>‹#›</a:t>
            </a:fld>
            <a:endParaRPr lang="en-ZA"/>
          </a:p>
        </p:txBody>
      </p:sp>
    </p:spTree>
    <p:extLst>
      <p:ext uri="{BB962C8B-B14F-4D97-AF65-F5344CB8AC3E}">
        <p14:creationId xmlns:p14="http://schemas.microsoft.com/office/powerpoint/2010/main" val="3715825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ZA" b="1" dirty="0">
                <a:solidFill>
                  <a:srgbClr val="0070C0"/>
                </a:solidFill>
              </a:rPr>
              <a:t>Library Catalogues</a:t>
            </a:r>
          </a:p>
        </p:txBody>
      </p:sp>
      <p:sp>
        <p:nvSpPr>
          <p:cNvPr id="3" name="Subtitle 2"/>
          <p:cNvSpPr>
            <a:spLocks noGrp="1"/>
          </p:cNvSpPr>
          <p:nvPr>
            <p:ph type="subTitle" idx="1"/>
          </p:nvPr>
        </p:nvSpPr>
        <p:spPr/>
        <p:txBody>
          <a:bodyPr/>
          <a:lstStyle/>
          <a:p>
            <a:endParaRPr lang="en-ZA" dirty="0"/>
          </a:p>
        </p:txBody>
      </p:sp>
      <p:pic>
        <p:nvPicPr>
          <p:cNvPr id="1026" name="Picture 2" descr="Image result for university of zululan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21234" y="495345"/>
            <a:ext cx="1149531" cy="1254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2134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B406E-B744-6799-A84C-1AFB8ACEF2C2}"/>
              </a:ext>
            </a:extLst>
          </p:cNvPr>
          <p:cNvSpPr>
            <a:spLocks noGrp="1"/>
          </p:cNvSpPr>
          <p:nvPr>
            <p:ph type="title"/>
          </p:nvPr>
        </p:nvSpPr>
        <p:spPr/>
        <p:txBody>
          <a:bodyPr>
            <a:normAutofit/>
          </a:bodyPr>
          <a:lstStyle/>
          <a:p>
            <a:pPr algn="ctr"/>
            <a:r>
              <a:rPr lang="en-ZA" sz="3200" b="1" dirty="0">
                <a:latin typeface="Arial" panose="020B0604020202020204" pitchFamily="34" charset="0"/>
                <a:cs typeface="Arial" panose="020B0604020202020204" pitchFamily="34" charset="0"/>
              </a:rPr>
              <a:t>1. What is a Library Catalogue?</a:t>
            </a:r>
            <a:endParaRPr lang="en-US" sz="3200" b="1"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84197FAD-729F-F730-0F79-85F96CC2D414}"/>
              </a:ext>
            </a:extLst>
          </p:cNvPr>
          <p:cNvSpPr>
            <a:spLocks noGrp="1"/>
          </p:cNvSpPr>
          <p:nvPr>
            <p:ph sz="half" idx="2"/>
          </p:nvPr>
        </p:nvSpPr>
        <p:spPr>
          <a:xfrm>
            <a:off x="839788" y="1802296"/>
            <a:ext cx="10636595" cy="4387367"/>
          </a:xfrm>
        </p:spPr>
        <p:txBody>
          <a:bodyPr/>
          <a:lstStyle/>
          <a:p>
            <a:pPr marL="0" indent="0" algn="just">
              <a:buNone/>
            </a:pPr>
            <a:endParaRPr lang="en-ZA" dirty="0"/>
          </a:p>
          <a:p>
            <a:pPr algn="just">
              <a:lnSpc>
                <a:spcPct val="100000"/>
              </a:lnSpc>
            </a:pPr>
            <a:r>
              <a:rPr lang="en-ZA" sz="3200" dirty="0">
                <a:latin typeface="Arial" panose="020B0604020202020204" pitchFamily="34" charset="0"/>
                <a:cs typeface="Arial" panose="020B0604020202020204" pitchFamily="34" charset="0"/>
              </a:rPr>
              <a:t>A library catalogue is a systematic list of the information sources which are held in a library collection</a:t>
            </a:r>
            <a:r>
              <a:rPr lang="en-ZA" sz="3200">
                <a:latin typeface="Arial" panose="020B0604020202020204" pitchFamily="34" charset="0"/>
                <a:cs typeface="Arial" panose="020B0604020202020204" pitchFamily="34" charset="0"/>
              </a:rPr>
              <a:t>. </a:t>
            </a:r>
          </a:p>
          <a:p>
            <a:pPr algn="just">
              <a:lnSpc>
                <a:spcPct val="100000"/>
              </a:lnSpc>
            </a:pPr>
            <a:endParaRPr lang="en-ZA" sz="3200" dirty="0">
              <a:latin typeface="Arial" panose="020B0604020202020204" pitchFamily="34" charset="0"/>
              <a:cs typeface="Arial" panose="020B0604020202020204" pitchFamily="34" charset="0"/>
            </a:endParaRPr>
          </a:p>
          <a:p>
            <a:pPr algn="just">
              <a:lnSpc>
                <a:spcPct val="100000"/>
              </a:lnSpc>
            </a:pPr>
            <a:r>
              <a:rPr lang="en-ZA" sz="3200" kern="100" dirty="0">
                <a:effectLst/>
                <a:latin typeface="Arial" panose="020B0604020202020204" pitchFamily="34" charset="0"/>
                <a:ea typeface="Calibri" panose="020F0502020204030204" pitchFamily="34" charset="0"/>
                <a:cs typeface="Arial" panose="020B0604020202020204" pitchFamily="34" charset="0"/>
              </a:rPr>
              <a:t>The catalogue describes each source in sufficient detail to identify it uniquely and indicates where the source can be found in the collection.</a:t>
            </a:r>
            <a:endParaRPr lang="en-US" sz="3200" kern="10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50000"/>
              </a:lnSpc>
              <a:buNone/>
            </a:pPr>
            <a:endParaRPr lang="en-ZA" sz="3200" dirty="0"/>
          </a:p>
          <a:p>
            <a:endParaRPr lang="en-US" dirty="0"/>
          </a:p>
        </p:txBody>
      </p:sp>
    </p:spTree>
    <p:extLst>
      <p:ext uri="{BB962C8B-B14F-4D97-AF65-F5344CB8AC3E}">
        <p14:creationId xmlns:p14="http://schemas.microsoft.com/office/powerpoint/2010/main" val="358517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sz="3600" b="1" dirty="0">
                <a:latin typeface="Arial" panose="020B0604020202020204" pitchFamily="34" charset="0"/>
                <a:cs typeface="Arial" panose="020B0604020202020204" pitchFamily="34" charset="0"/>
              </a:rPr>
              <a:t>2. A bibliographic description includes all, or as many as are relevant, of the following elements: </a:t>
            </a:r>
            <a:br>
              <a:rPr lang="en-ZA" dirty="0">
                <a:latin typeface="Arial" panose="020B0604020202020204" pitchFamily="34" charset="0"/>
                <a:cs typeface="Arial" panose="020B0604020202020204" pitchFamily="34" charset="0"/>
              </a:rPr>
            </a:br>
            <a:endParaRPr lang="en-Z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ZA" dirty="0"/>
              <a:t>Author</a:t>
            </a:r>
          </a:p>
          <a:p>
            <a:r>
              <a:rPr lang="en-ZA" dirty="0"/>
              <a:t>Title</a:t>
            </a:r>
          </a:p>
          <a:p>
            <a:r>
              <a:rPr lang="en-ZA" dirty="0"/>
              <a:t>Edition</a:t>
            </a:r>
          </a:p>
          <a:p>
            <a:r>
              <a:rPr lang="en-ZA" dirty="0"/>
              <a:t>Place of publication</a:t>
            </a:r>
          </a:p>
          <a:p>
            <a:r>
              <a:rPr lang="en-ZA" dirty="0"/>
              <a:t>Publisher</a:t>
            </a:r>
          </a:p>
          <a:p>
            <a:r>
              <a:rPr lang="en-ZA" dirty="0"/>
              <a:t>date of publication</a:t>
            </a:r>
          </a:p>
          <a:p>
            <a:r>
              <a:rPr lang="en-ZA" dirty="0"/>
              <a:t>Pagination</a:t>
            </a:r>
          </a:p>
          <a:p>
            <a:r>
              <a:rPr lang="en-ZA" dirty="0"/>
              <a:t>other details such as physical description, form, series, notes, standard numbers (the ISBN or ISSN)</a:t>
            </a:r>
          </a:p>
        </p:txBody>
      </p:sp>
    </p:spTree>
    <p:extLst>
      <p:ext uri="{BB962C8B-B14F-4D97-AF65-F5344CB8AC3E}">
        <p14:creationId xmlns:p14="http://schemas.microsoft.com/office/powerpoint/2010/main" val="163077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600" b="1" dirty="0">
                <a:latin typeface="Arial" panose="020B0604020202020204" pitchFamily="34" charset="0"/>
                <a:cs typeface="Arial" panose="020B0604020202020204" pitchFamily="34" charset="0"/>
              </a:rPr>
              <a:t>3. Features of a catalogue</a:t>
            </a:r>
          </a:p>
        </p:txBody>
      </p:sp>
      <p:sp>
        <p:nvSpPr>
          <p:cNvPr id="3" name="Content Placeholder 2"/>
          <p:cNvSpPr>
            <a:spLocks noGrp="1"/>
          </p:cNvSpPr>
          <p:nvPr>
            <p:ph idx="1"/>
          </p:nvPr>
        </p:nvSpPr>
        <p:spPr/>
        <p:txBody>
          <a:bodyPr/>
          <a:lstStyle/>
          <a:p>
            <a:r>
              <a:rPr lang="en-ZA" b="1" dirty="0"/>
              <a:t>Inner and outer form</a:t>
            </a:r>
          </a:p>
          <a:p>
            <a:pPr marL="0" indent="0">
              <a:buNone/>
            </a:pPr>
            <a:r>
              <a:rPr lang="en-ZA" b="1" dirty="0"/>
              <a:t>3.1 INNER FORMS</a:t>
            </a:r>
          </a:p>
        </p:txBody>
      </p:sp>
      <p:graphicFrame>
        <p:nvGraphicFramePr>
          <p:cNvPr id="4" name="Table 3"/>
          <p:cNvGraphicFramePr>
            <a:graphicFrameLocks noGrp="1"/>
          </p:cNvGraphicFramePr>
          <p:nvPr>
            <p:extLst>
              <p:ext uri="{D42A27DB-BD31-4B8C-83A1-F6EECF244321}">
                <p14:modId xmlns:p14="http://schemas.microsoft.com/office/powerpoint/2010/main" val="2948010651"/>
              </p:ext>
            </p:extLst>
          </p:nvPr>
        </p:nvGraphicFramePr>
        <p:xfrm>
          <a:off x="973908" y="2888773"/>
          <a:ext cx="10379892" cy="3380846"/>
        </p:xfrm>
        <a:graphic>
          <a:graphicData uri="http://schemas.openxmlformats.org/drawingml/2006/table">
            <a:tbl>
              <a:tblPr firstRow="1" bandRow="1">
                <a:tableStyleId>{C083E6E3-FA7D-4D7B-A595-EF9225AFEA82}</a:tableStyleId>
              </a:tblPr>
              <a:tblGrid>
                <a:gridCol w="2121989">
                  <a:extLst>
                    <a:ext uri="{9D8B030D-6E8A-4147-A177-3AD203B41FA5}">
                      <a16:colId xmlns:a16="http://schemas.microsoft.com/office/drawing/2014/main" val="2978924818"/>
                    </a:ext>
                  </a:extLst>
                </a:gridCol>
                <a:gridCol w="8257903">
                  <a:extLst>
                    <a:ext uri="{9D8B030D-6E8A-4147-A177-3AD203B41FA5}">
                      <a16:colId xmlns:a16="http://schemas.microsoft.com/office/drawing/2014/main" val="2022802349"/>
                    </a:ext>
                  </a:extLst>
                </a:gridCol>
              </a:tblGrid>
              <a:tr h="1096063">
                <a:tc>
                  <a:txBody>
                    <a:bodyPr/>
                    <a:lstStyle/>
                    <a:p>
                      <a:r>
                        <a:rPr lang="en-ZA" b="1" dirty="0"/>
                        <a:t>Author catalogue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b="1" dirty="0"/>
                        <a:t>All the entries are filed alphabetically under the names of the persons or corporate bodies whose intellectual effort has resulted in the physical information source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224791"/>
                  </a:ext>
                </a:extLst>
              </a:tr>
              <a:tr h="1096063">
                <a:tc>
                  <a:txBody>
                    <a:bodyPr/>
                    <a:lstStyle/>
                    <a:p>
                      <a:r>
                        <a:rPr lang="en-ZA" b="1" dirty="0"/>
                        <a:t>Title catalogue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b="1" dirty="0"/>
                        <a:t>All the entries are filed alphabetically under the title of the source.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7634738"/>
                  </a:ext>
                </a:extLst>
              </a:tr>
              <a:tr h="1096063">
                <a:tc>
                  <a:txBody>
                    <a:bodyPr/>
                    <a:lstStyle/>
                    <a:p>
                      <a:r>
                        <a:rPr lang="en-ZA" b="1" dirty="0"/>
                        <a:t>Subject catalogue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b="1" dirty="0"/>
                        <a:t>The entries are filed according to the subject content of the source. The subject can be indicated verbally (by using descriptive words as subject headings) in alphabetical sequence, or systematically according to classification system such as DDC (</a:t>
                      </a:r>
                      <a:r>
                        <a:rPr lang="en-US" sz="1800" b="0" i="0" kern="1200">
                          <a:solidFill>
                            <a:schemeClr val="tx1"/>
                          </a:solidFill>
                          <a:effectLst/>
                          <a:latin typeface="+mn-lt"/>
                          <a:ea typeface="+mn-ea"/>
                          <a:cs typeface="+mn-cs"/>
                        </a:rPr>
                        <a:t>Dewey Decimal Classification)</a:t>
                      </a:r>
                      <a:r>
                        <a:rPr lang="en-ZA" b="1"/>
                        <a:t>.</a:t>
                      </a:r>
                      <a:endParaRPr lang="en-Z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7988611"/>
                  </a:ext>
                </a:extLst>
              </a:tr>
            </a:tbl>
          </a:graphicData>
        </a:graphic>
      </p:graphicFrame>
    </p:spTree>
    <p:extLst>
      <p:ext uri="{BB962C8B-B14F-4D97-AF65-F5344CB8AC3E}">
        <p14:creationId xmlns:p14="http://schemas.microsoft.com/office/powerpoint/2010/main" val="2835719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200" dirty="0"/>
              <a:t>By combining two or more of these inner forms, two additional types of card catalogue can be compiled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01087150"/>
              </p:ext>
            </p:extLst>
          </p:nvPr>
        </p:nvGraphicFramePr>
        <p:xfrm>
          <a:off x="838200" y="1825625"/>
          <a:ext cx="10515600" cy="2184672"/>
        </p:xfrm>
        <a:graphic>
          <a:graphicData uri="http://schemas.openxmlformats.org/drawingml/2006/table">
            <a:tbl>
              <a:tblPr firstRow="1" bandRow="1">
                <a:tableStyleId>{8799B23B-EC83-4686-B30A-512413B5E67A}</a:tableStyleId>
              </a:tblPr>
              <a:tblGrid>
                <a:gridCol w="2545080">
                  <a:extLst>
                    <a:ext uri="{9D8B030D-6E8A-4147-A177-3AD203B41FA5}">
                      <a16:colId xmlns:a16="http://schemas.microsoft.com/office/drawing/2014/main" val="2567708510"/>
                    </a:ext>
                  </a:extLst>
                </a:gridCol>
                <a:gridCol w="7970520">
                  <a:extLst>
                    <a:ext uri="{9D8B030D-6E8A-4147-A177-3AD203B41FA5}">
                      <a16:colId xmlns:a16="http://schemas.microsoft.com/office/drawing/2014/main" val="1429853637"/>
                    </a:ext>
                  </a:extLst>
                </a:gridCol>
              </a:tblGrid>
              <a:tr h="801412">
                <a:tc>
                  <a:txBody>
                    <a:bodyPr/>
                    <a:lstStyle/>
                    <a:p>
                      <a:r>
                        <a:rPr lang="en-ZA" dirty="0"/>
                        <a:t>Author/title catalogue</a:t>
                      </a:r>
                    </a:p>
                  </a:txBody>
                  <a:tcPr/>
                </a:tc>
                <a:tc>
                  <a:txBody>
                    <a:bodyPr/>
                    <a:lstStyle/>
                    <a:p>
                      <a:r>
                        <a:rPr lang="en-ZA" dirty="0"/>
                        <a:t>The author and title entries are interfiled in one alphabetical sequence.</a:t>
                      </a:r>
                    </a:p>
                  </a:txBody>
                  <a:tcPr/>
                </a:tc>
                <a:extLst>
                  <a:ext uri="{0D108BD9-81ED-4DB2-BD59-A6C34878D82A}">
                    <a16:rowId xmlns:a16="http://schemas.microsoft.com/office/drawing/2014/main" val="1715946949"/>
                  </a:ext>
                </a:extLst>
              </a:tr>
              <a:tr h="1383260">
                <a:tc>
                  <a:txBody>
                    <a:bodyPr/>
                    <a:lstStyle/>
                    <a:p>
                      <a:r>
                        <a:rPr lang="en-ZA" b="1" dirty="0"/>
                        <a:t>Dictionary catalogue</a:t>
                      </a:r>
                    </a:p>
                  </a:txBody>
                  <a:tcPr/>
                </a:tc>
                <a:tc>
                  <a:txBody>
                    <a:bodyPr/>
                    <a:lstStyle/>
                    <a:p>
                      <a:r>
                        <a:rPr lang="en-ZA" b="1" dirty="0"/>
                        <a:t>The entries for the author, title and verbal subject headings are interfiled in one alphabetical sequence.</a:t>
                      </a:r>
                    </a:p>
                  </a:txBody>
                  <a:tcPr/>
                </a:tc>
                <a:extLst>
                  <a:ext uri="{0D108BD9-81ED-4DB2-BD59-A6C34878D82A}">
                    <a16:rowId xmlns:a16="http://schemas.microsoft.com/office/drawing/2014/main" val="2619285128"/>
                  </a:ext>
                </a:extLst>
              </a:tr>
            </a:tbl>
          </a:graphicData>
        </a:graphic>
      </p:graphicFrame>
    </p:spTree>
    <p:extLst>
      <p:ext uri="{BB962C8B-B14F-4D97-AF65-F5344CB8AC3E}">
        <p14:creationId xmlns:p14="http://schemas.microsoft.com/office/powerpoint/2010/main" val="1370842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4000" b="1" dirty="0">
                <a:latin typeface="Arial" panose="020B0604020202020204" pitchFamily="34" charset="0"/>
                <a:cs typeface="Arial" panose="020B0604020202020204" pitchFamily="34" charset="0"/>
              </a:rPr>
              <a:t>3.2 Outer forms of catalogues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9234160"/>
              </p:ext>
            </p:extLst>
          </p:nvPr>
        </p:nvGraphicFramePr>
        <p:xfrm>
          <a:off x="838200" y="1873956"/>
          <a:ext cx="10515600" cy="4888087"/>
        </p:xfrm>
        <a:graphic>
          <a:graphicData uri="http://schemas.openxmlformats.org/drawingml/2006/table">
            <a:tbl>
              <a:tblPr firstRow="1" bandRow="1">
                <a:tableStyleId>{F5AB1C69-6EDB-4FF4-983F-18BD219EF322}</a:tableStyleId>
              </a:tblPr>
              <a:tblGrid>
                <a:gridCol w="1225731">
                  <a:extLst>
                    <a:ext uri="{9D8B030D-6E8A-4147-A177-3AD203B41FA5}">
                      <a16:colId xmlns:a16="http://schemas.microsoft.com/office/drawing/2014/main" val="26279515"/>
                    </a:ext>
                  </a:extLst>
                </a:gridCol>
                <a:gridCol w="9289869">
                  <a:extLst>
                    <a:ext uri="{9D8B030D-6E8A-4147-A177-3AD203B41FA5}">
                      <a16:colId xmlns:a16="http://schemas.microsoft.com/office/drawing/2014/main" val="2369794339"/>
                    </a:ext>
                  </a:extLst>
                </a:gridCol>
              </a:tblGrid>
              <a:tr h="2353525">
                <a:tc>
                  <a:txBody>
                    <a:bodyPr/>
                    <a:lstStyle/>
                    <a:p>
                      <a:r>
                        <a:rPr lang="en-ZA" b="1" dirty="0">
                          <a:solidFill>
                            <a:schemeClr val="tx1"/>
                          </a:solidFill>
                        </a:rPr>
                        <a:t>Hardcopy</a:t>
                      </a:r>
                    </a:p>
                  </a:txBody>
                  <a:tcPr/>
                </a:tc>
                <a:tc>
                  <a:txBody>
                    <a:bodyPr/>
                    <a:lstStyle/>
                    <a:p>
                      <a:pPr>
                        <a:lnSpc>
                          <a:spcPct val="150000"/>
                        </a:lnSpc>
                      </a:pPr>
                      <a:r>
                        <a:rPr lang="en-ZA" b="1" dirty="0">
                          <a:solidFill>
                            <a:schemeClr val="tx1"/>
                          </a:solidFill>
                        </a:rPr>
                        <a:t>There are two types of hard copy (i.e. printed) catalogue. First, the traditional card catalogue, in which bibliographic descriptions are printed on cards. The cards are filed vertically in drawers which are held in cabinets. Second, there is the printed book catalogue, in which several entries are printed together on a page. All the pages are then bound together in book form.</a:t>
                      </a:r>
                    </a:p>
                    <a:p>
                      <a:endParaRPr lang="en-ZA" b="1" dirty="0">
                        <a:solidFill>
                          <a:schemeClr val="tx1"/>
                        </a:solidFill>
                      </a:endParaRPr>
                    </a:p>
                  </a:txBody>
                  <a:tcPr/>
                </a:tc>
                <a:extLst>
                  <a:ext uri="{0D108BD9-81ED-4DB2-BD59-A6C34878D82A}">
                    <a16:rowId xmlns:a16="http://schemas.microsoft.com/office/drawing/2014/main" val="2304399710"/>
                  </a:ext>
                </a:extLst>
              </a:tr>
              <a:tr h="1267281">
                <a:tc>
                  <a:txBody>
                    <a:bodyPr/>
                    <a:lstStyle/>
                    <a:p>
                      <a:r>
                        <a:rPr lang="en-ZA" b="1" dirty="0">
                          <a:solidFill>
                            <a:schemeClr val="tx1"/>
                          </a:solidFill>
                        </a:rPr>
                        <a:t>Microform</a:t>
                      </a:r>
                    </a:p>
                  </a:txBody>
                  <a:tcPr/>
                </a:tc>
                <a:tc>
                  <a:txBody>
                    <a:bodyPr/>
                    <a:lstStyle/>
                    <a:p>
                      <a:r>
                        <a:rPr lang="en-ZA" b="1" dirty="0">
                          <a:solidFill>
                            <a:schemeClr val="tx1"/>
                          </a:solidFill>
                        </a:rPr>
                        <a:t>The catalogue which originally appeared in some other form (usually as a hard copy catalogue) is stored either on microfiche or on microfilm.</a:t>
                      </a:r>
                    </a:p>
                  </a:txBody>
                  <a:tcPr/>
                </a:tc>
                <a:extLst>
                  <a:ext uri="{0D108BD9-81ED-4DB2-BD59-A6C34878D82A}">
                    <a16:rowId xmlns:a16="http://schemas.microsoft.com/office/drawing/2014/main" val="2036225646"/>
                  </a:ext>
                </a:extLst>
              </a:tr>
              <a:tr h="1267281">
                <a:tc>
                  <a:txBody>
                    <a:bodyPr/>
                    <a:lstStyle/>
                    <a:p>
                      <a:r>
                        <a:rPr lang="en-ZA" b="1" dirty="0">
                          <a:solidFill>
                            <a:schemeClr val="tx1"/>
                          </a:solidFill>
                        </a:rPr>
                        <a:t>Electronic</a:t>
                      </a:r>
                    </a:p>
                  </a:txBody>
                  <a:tcPr/>
                </a:tc>
                <a:tc>
                  <a:txBody>
                    <a:bodyPr/>
                    <a:lstStyle/>
                    <a:p>
                      <a:r>
                        <a:rPr lang="en-ZA" b="1" dirty="0">
                          <a:solidFill>
                            <a:schemeClr val="tx1"/>
                          </a:solidFill>
                        </a:rPr>
                        <a:t>The bibliographic entries are stored electronically. The electronic catalogue is also often called a computerized catalogue, online catalogue, or an OPAC (Online Public Access Catalogue).</a:t>
                      </a:r>
                    </a:p>
                  </a:txBody>
                  <a:tcPr/>
                </a:tc>
                <a:extLst>
                  <a:ext uri="{0D108BD9-81ED-4DB2-BD59-A6C34878D82A}">
                    <a16:rowId xmlns:a16="http://schemas.microsoft.com/office/drawing/2014/main" val="2230165025"/>
                  </a:ext>
                </a:extLst>
              </a:tr>
            </a:tbl>
          </a:graphicData>
        </a:graphic>
      </p:graphicFrame>
    </p:spTree>
    <p:extLst>
      <p:ext uri="{BB962C8B-B14F-4D97-AF65-F5344CB8AC3E}">
        <p14:creationId xmlns:p14="http://schemas.microsoft.com/office/powerpoint/2010/main" val="1410536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600" b="1" dirty="0">
                <a:latin typeface="Arial" panose="020B0604020202020204" pitchFamily="34" charset="0"/>
                <a:cs typeface="Arial" panose="020B0604020202020204" pitchFamily="34" charset="0"/>
              </a:rPr>
              <a:t>4. Updating library catalogue</a:t>
            </a:r>
          </a:p>
        </p:txBody>
      </p:sp>
      <p:sp>
        <p:nvSpPr>
          <p:cNvPr id="3" name="Content Placeholder 2"/>
          <p:cNvSpPr>
            <a:spLocks noGrp="1"/>
          </p:cNvSpPr>
          <p:nvPr>
            <p:ph idx="1"/>
          </p:nvPr>
        </p:nvSpPr>
        <p:spPr/>
        <p:txBody>
          <a:bodyPr>
            <a:normAutofit fontScale="85000" lnSpcReduction="20000"/>
          </a:bodyPr>
          <a:lstStyle/>
          <a:p>
            <a:r>
              <a:rPr lang="en-ZA" dirty="0"/>
              <a:t>With </a:t>
            </a:r>
            <a:r>
              <a:rPr lang="en-ZA" b="1" dirty="0"/>
              <a:t>card catalogues</a:t>
            </a:r>
            <a:r>
              <a:rPr lang="en-ZA" dirty="0"/>
              <a:t>, the new cards are simply interfiled with the other entries in the catalogue. </a:t>
            </a:r>
          </a:p>
          <a:p>
            <a:r>
              <a:rPr lang="en-ZA" dirty="0"/>
              <a:t>With </a:t>
            </a:r>
            <a:r>
              <a:rPr lang="en-ZA" b="1" dirty="0"/>
              <a:t>electronic catalogues</a:t>
            </a:r>
            <a:r>
              <a:rPr lang="en-ZA" dirty="0"/>
              <a:t>, the bibliographic entries are added to the database: this is done either online one at a time, or several are done offline and the batch is then downloaded to the database.</a:t>
            </a:r>
          </a:p>
          <a:p>
            <a:r>
              <a:rPr lang="en-ZA" b="1" dirty="0"/>
              <a:t>Book form, microform, or on a CD-ROM</a:t>
            </a:r>
            <a:r>
              <a:rPr lang="en-ZA" dirty="0"/>
              <a:t>; the form is closed for further entries.</a:t>
            </a:r>
          </a:p>
          <a:p>
            <a:r>
              <a:rPr lang="en-ZA" dirty="0"/>
              <a:t>Updated through supplement and </a:t>
            </a:r>
            <a:r>
              <a:rPr lang="en-ZA" dirty="0" err="1"/>
              <a:t>cumulation</a:t>
            </a:r>
            <a:r>
              <a:rPr lang="en-ZA" dirty="0"/>
              <a:t>. </a:t>
            </a:r>
          </a:p>
          <a:p>
            <a:r>
              <a:rPr lang="en-ZA" dirty="0"/>
              <a:t>Supplement means to add on to an existing entity / addition to previously published catalogue.</a:t>
            </a:r>
          </a:p>
          <a:p>
            <a:r>
              <a:rPr lang="en-ZA" dirty="0"/>
              <a:t>Cumulate means to collect and add things on successively. </a:t>
            </a:r>
          </a:p>
          <a:p>
            <a:r>
              <a:rPr lang="en-ZA" dirty="0"/>
              <a:t>A </a:t>
            </a:r>
            <a:r>
              <a:rPr lang="en-ZA" dirty="0" err="1"/>
              <a:t>cumulation</a:t>
            </a:r>
            <a:r>
              <a:rPr lang="en-ZA" dirty="0"/>
              <a:t> is thus a collection of separate publication issues of a catalogue which have been reassembled into one sequence.</a:t>
            </a:r>
          </a:p>
          <a:p>
            <a:endParaRPr lang="en-ZA" dirty="0"/>
          </a:p>
        </p:txBody>
      </p:sp>
    </p:spTree>
    <p:extLst>
      <p:ext uri="{BB962C8B-B14F-4D97-AF65-F5344CB8AC3E}">
        <p14:creationId xmlns:p14="http://schemas.microsoft.com/office/powerpoint/2010/main" val="367005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4000" b="1" dirty="0">
                <a:latin typeface="Arial" panose="020B0604020202020204" pitchFamily="34" charset="0"/>
                <a:cs typeface="Arial" panose="020B0604020202020204" pitchFamily="34" charset="0"/>
              </a:rPr>
              <a:t>5. Union catalogues</a:t>
            </a:r>
          </a:p>
        </p:txBody>
      </p:sp>
      <p:sp>
        <p:nvSpPr>
          <p:cNvPr id="3" name="Content Placeholder 2"/>
          <p:cNvSpPr>
            <a:spLocks noGrp="1"/>
          </p:cNvSpPr>
          <p:nvPr>
            <p:ph idx="1"/>
          </p:nvPr>
        </p:nvSpPr>
        <p:spPr/>
        <p:txBody>
          <a:bodyPr>
            <a:normAutofit lnSpcReduction="10000"/>
          </a:bodyPr>
          <a:lstStyle/>
          <a:p>
            <a:r>
              <a:rPr lang="en-ZA" dirty="0"/>
              <a:t>A union catalogue is a list of the combined holdings of two or more collections.</a:t>
            </a:r>
          </a:p>
          <a:p>
            <a:r>
              <a:rPr lang="en-ZA" dirty="0"/>
              <a:t>Does not limit its entries to the holdings of one collection but lists the holdings of two or more collections.</a:t>
            </a:r>
          </a:p>
          <a:p>
            <a:r>
              <a:rPr lang="en-ZA" dirty="0"/>
              <a:t>They cooperate to compile a single list which indicates what sources each library holds.</a:t>
            </a:r>
          </a:p>
          <a:p>
            <a:r>
              <a:rPr lang="en-ZA" dirty="0"/>
              <a:t>A library could contribute entries for all of its holdings, or for only a section.</a:t>
            </a:r>
          </a:p>
          <a:p>
            <a:r>
              <a:rPr lang="en-ZA" dirty="0"/>
              <a:t>Only the online catalogues of these libraries are joined, not their physical collections.</a:t>
            </a:r>
          </a:p>
          <a:p>
            <a:endParaRPr lang="en-ZA" dirty="0"/>
          </a:p>
        </p:txBody>
      </p:sp>
    </p:spTree>
    <p:extLst>
      <p:ext uri="{BB962C8B-B14F-4D97-AF65-F5344CB8AC3E}">
        <p14:creationId xmlns:p14="http://schemas.microsoft.com/office/powerpoint/2010/main" val="19817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600" b="1" dirty="0">
                <a:latin typeface="Arial" panose="020B0604020202020204" pitchFamily="34" charset="0"/>
                <a:cs typeface="Arial" panose="020B0604020202020204" pitchFamily="34" charset="0"/>
              </a:rPr>
              <a:t>6. Parameters of union catalogues</a:t>
            </a:r>
          </a:p>
        </p:txBody>
      </p:sp>
      <p:sp>
        <p:nvSpPr>
          <p:cNvPr id="3" name="Content Placeholder 2"/>
          <p:cNvSpPr>
            <a:spLocks noGrp="1"/>
          </p:cNvSpPr>
          <p:nvPr>
            <p:ph idx="1"/>
          </p:nvPr>
        </p:nvSpPr>
        <p:spPr/>
        <p:txBody>
          <a:bodyPr>
            <a:normAutofit fontScale="85000" lnSpcReduction="10000"/>
          </a:bodyPr>
          <a:lstStyle/>
          <a:p>
            <a:r>
              <a:rPr lang="en-ZA" dirty="0"/>
              <a:t>Parameters could be in institutional, regional, national or international basis.</a:t>
            </a:r>
          </a:p>
          <a:p>
            <a:r>
              <a:rPr lang="en-ZA" dirty="0"/>
              <a:t>An example of an institutional union catalogue would be that of a university which has several different branch libraries, such as a law library, a science library and a business school library, which are separate from the main library. </a:t>
            </a:r>
          </a:p>
          <a:p>
            <a:r>
              <a:rPr lang="en-ZA" dirty="0"/>
              <a:t>These libraries might all be on the same campus, or they might even be in different cities. </a:t>
            </a:r>
          </a:p>
          <a:p>
            <a:r>
              <a:rPr lang="en-ZA" dirty="0"/>
              <a:t>The common factor would be that all the libraries are part of the same institution. </a:t>
            </a:r>
          </a:p>
          <a:p>
            <a:r>
              <a:rPr lang="en-ZA" dirty="0"/>
              <a:t>One catalogue could be used to list the holdings of all these different libraries; the entries in the catalogue would then provide an indication of which of the libraries (</a:t>
            </a:r>
            <a:r>
              <a:rPr lang="en-ZA" dirty="0">
                <a:solidFill>
                  <a:srgbClr val="FF0000"/>
                </a:solidFill>
              </a:rPr>
              <a:t>branch or main) </a:t>
            </a:r>
            <a:r>
              <a:rPr lang="en-ZA" dirty="0"/>
              <a:t>holds the source. </a:t>
            </a:r>
          </a:p>
          <a:p>
            <a:r>
              <a:rPr lang="en-ZA" dirty="0"/>
              <a:t>This single catalogue could then be used at all the various libraries. </a:t>
            </a:r>
          </a:p>
        </p:txBody>
      </p:sp>
    </p:spTree>
    <p:extLst>
      <p:ext uri="{BB962C8B-B14F-4D97-AF65-F5344CB8AC3E}">
        <p14:creationId xmlns:p14="http://schemas.microsoft.com/office/powerpoint/2010/main" val="257362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1060</TotalTime>
  <Words>774</Words>
  <Application>Microsoft Office PowerPoint</Application>
  <PresentationFormat>Widescreen</PresentationFormat>
  <Paragraphs>57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Library Catalogues</vt:lpstr>
      <vt:lpstr>1. What is a Library Catalogue?</vt:lpstr>
      <vt:lpstr>2. A bibliographic description includes all, or as many as are relevant, of the following elements:  </vt:lpstr>
      <vt:lpstr>3. Features of a catalogue</vt:lpstr>
      <vt:lpstr>By combining two or more of these inner forms, two additional types of card catalogue can be compiled</vt:lpstr>
      <vt:lpstr>3.2 Outer forms of catalogues</vt:lpstr>
      <vt:lpstr>4. Updating library catalogue</vt:lpstr>
      <vt:lpstr>5. Union catalogues</vt:lpstr>
      <vt:lpstr>6. Parameters of union catalogues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Catalogues</dc:title>
  <dc:creator>Nkosingiphile Mbusozayo Zungu</dc:creator>
  <cp:lastModifiedBy>Ncamisile Majola</cp:lastModifiedBy>
  <cp:revision>21</cp:revision>
  <dcterms:created xsi:type="dcterms:W3CDTF">2019-08-01T14:33:09Z</dcterms:created>
  <dcterms:modified xsi:type="dcterms:W3CDTF">2024-10-01T07:26:50Z</dcterms:modified>
</cp:coreProperties>
</file>