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EB8CAA-C95A-442E-AE1B-8D7F458D8D3D}" v="2" dt="2024-10-21T12:45:31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9"/>
    <p:restoredTop sz="94622"/>
  </p:normalViewPr>
  <p:slideViewPr>
    <p:cSldViewPr snapToGrid="0" snapToObjects="1">
      <p:cViewPr varScale="1">
        <p:scale>
          <a:sx n="79" d="100"/>
          <a:sy n="79" d="100"/>
        </p:scale>
        <p:origin x="3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 Lucia Nsele" userId="bf190cfd-9846-4e17-9f37-345a22054868" providerId="ADAL" clId="{C6EB8CAA-C95A-442E-AE1B-8D7F458D8D3D}"/>
    <pc:docChg chg="modSld sldOrd">
      <pc:chgData name="Faith Lucia Nsele" userId="bf190cfd-9846-4e17-9f37-345a22054868" providerId="ADAL" clId="{C6EB8CAA-C95A-442E-AE1B-8D7F458D8D3D}" dt="2024-10-21T12:47:35.817" v="17"/>
      <pc:docMkLst>
        <pc:docMk/>
      </pc:docMkLst>
      <pc:sldChg chg="modSp mod ord">
        <pc:chgData name="Faith Lucia Nsele" userId="bf190cfd-9846-4e17-9f37-345a22054868" providerId="ADAL" clId="{C6EB8CAA-C95A-442E-AE1B-8D7F458D8D3D}" dt="2024-10-21T12:47:35.817" v="17"/>
        <pc:sldMkLst>
          <pc:docMk/>
          <pc:sldMk cId="3606555035" sldId="257"/>
        </pc:sldMkLst>
        <pc:spChg chg="mod">
          <ac:chgData name="Faith Lucia Nsele" userId="bf190cfd-9846-4e17-9f37-345a22054868" providerId="ADAL" clId="{C6EB8CAA-C95A-442E-AE1B-8D7F458D8D3D}" dt="2024-10-21T12:44:24.119" v="1" actId="2711"/>
          <ac:spMkLst>
            <pc:docMk/>
            <pc:sldMk cId="3606555035" sldId="257"/>
            <ac:spMk id="4" creationId="{9FF35292-46E9-BCF0-D82A-4D389FFBF171}"/>
          </ac:spMkLst>
        </pc:spChg>
      </pc:sldChg>
      <pc:sldChg chg="modSp mod">
        <pc:chgData name="Faith Lucia Nsele" userId="bf190cfd-9846-4e17-9f37-345a22054868" providerId="ADAL" clId="{C6EB8CAA-C95A-442E-AE1B-8D7F458D8D3D}" dt="2024-10-21T12:46:39.703" v="12" actId="255"/>
        <pc:sldMkLst>
          <pc:docMk/>
          <pc:sldMk cId="2406495907" sldId="258"/>
        </pc:sldMkLst>
        <pc:spChg chg="mod">
          <ac:chgData name="Faith Lucia Nsele" userId="bf190cfd-9846-4e17-9f37-345a22054868" providerId="ADAL" clId="{C6EB8CAA-C95A-442E-AE1B-8D7F458D8D3D}" dt="2024-10-21T12:46:39.703" v="12" actId="255"/>
          <ac:spMkLst>
            <pc:docMk/>
            <pc:sldMk cId="2406495907" sldId="258"/>
            <ac:spMk id="6" creationId="{203F9554-C65E-BFED-3CA5-7D0375A52F2A}"/>
          </ac:spMkLst>
        </pc:spChg>
        <pc:spChg chg="mod">
          <ac:chgData name="Faith Lucia Nsele" userId="bf190cfd-9846-4e17-9f37-345a22054868" providerId="ADAL" clId="{C6EB8CAA-C95A-442E-AE1B-8D7F458D8D3D}" dt="2024-10-21T12:46:12.652" v="9" actId="255"/>
          <ac:spMkLst>
            <pc:docMk/>
            <pc:sldMk cId="2406495907" sldId="258"/>
            <ac:spMk id="7" creationId="{BE674354-ADCE-B2EA-05E9-D0A40A39B816}"/>
          </ac:spMkLst>
        </pc:spChg>
        <pc:spChg chg="mod">
          <ac:chgData name="Faith Lucia Nsele" userId="bf190cfd-9846-4e17-9f37-345a22054868" providerId="ADAL" clId="{C6EB8CAA-C95A-442E-AE1B-8D7F458D8D3D}" dt="2024-10-21T12:46:28.945" v="11" actId="255"/>
          <ac:spMkLst>
            <pc:docMk/>
            <pc:sldMk cId="2406495907" sldId="258"/>
            <ac:spMk id="9" creationId="{9D898AB1-2B3C-5583-3B10-7995F49D0464}"/>
          </ac:spMkLst>
        </pc:spChg>
      </pc:sldChg>
      <pc:sldChg chg="modSp mod">
        <pc:chgData name="Faith Lucia Nsele" userId="bf190cfd-9846-4e17-9f37-345a22054868" providerId="ADAL" clId="{C6EB8CAA-C95A-442E-AE1B-8D7F458D8D3D}" dt="2024-10-21T12:44:36.733" v="2" actId="2711"/>
        <pc:sldMkLst>
          <pc:docMk/>
          <pc:sldMk cId="423419750" sldId="259"/>
        </pc:sldMkLst>
        <pc:spChg chg="mod">
          <ac:chgData name="Faith Lucia Nsele" userId="bf190cfd-9846-4e17-9f37-345a22054868" providerId="ADAL" clId="{C6EB8CAA-C95A-442E-AE1B-8D7F458D8D3D}" dt="2024-10-21T12:44:36.733" v="2" actId="2711"/>
          <ac:spMkLst>
            <pc:docMk/>
            <pc:sldMk cId="423419750" sldId="259"/>
            <ac:spMk id="6" creationId="{2BEC2CF1-93FC-CAA8-803A-CC4C4FAB6DA7}"/>
          </ac:spMkLst>
        </pc:spChg>
      </pc:sldChg>
      <pc:sldChg chg="modSp mod">
        <pc:chgData name="Faith Lucia Nsele" userId="bf190cfd-9846-4e17-9f37-345a22054868" providerId="ADAL" clId="{C6EB8CAA-C95A-442E-AE1B-8D7F458D8D3D}" dt="2024-10-21T12:44:51.279" v="3" actId="2711"/>
        <pc:sldMkLst>
          <pc:docMk/>
          <pc:sldMk cId="4190055611" sldId="260"/>
        </pc:sldMkLst>
        <pc:spChg chg="mod">
          <ac:chgData name="Faith Lucia Nsele" userId="bf190cfd-9846-4e17-9f37-345a22054868" providerId="ADAL" clId="{C6EB8CAA-C95A-442E-AE1B-8D7F458D8D3D}" dt="2024-10-21T12:44:51.279" v="3" actId="2711"/>
          <ac:spMkLst>
            <pc:docMk/>
            <pc:sldMk cId="4190055611" sldId="260"/>
            <ac:spMk id="6" creationId="{AD309435-2A6F-C5C7-265E-AAA37F9EF9B6}"/>
          </ac:spMkLst>
        </pc:spChg>
      </pc:sldChg>
      <pc:sldChg chg="modSp mod">
        <pc:chgData name="Faith Lucia Nsele" userId="bf190cfd-9846-4e17-9f37-345a22054868" providerId="ADAL" clId="{C6EB8CAA-C95A-442E-AE1B-8D7F458D8D3D}" dt="2024-10-21T12:45:04.476" v="4" actId="2711"/>
        <pc:sldMkLst>
          <pc:docMk/>
          <pc:sldMk cId="1231267992" sldId="261"/>
        </pc:sldMkLst>
        <pc:spChg chg="mod">
          <ac:chgData name="Faith Lucia Nsele" userId="bf190cfd-9846-4e17-9f37-345a22054868" providerId="ADAL" clId="{C6EB8CAA-C95A-442E-AE1B-8D7F458D8D3D}" dt="2024-10-21T12:45:04.476" v="4" actId="2711"/>
          <ac:spMkLst>
            <pc:docMk/>
            <pc:sldMk cId="1231267992" sldId="261"/>
            <ac:spMk id="6" creationId="{5A660FF1-3727-A1D3-6AEE-C6D5B1A0C4C2}"/>
          </ac:spMkLst>
        </pc:spChg>
      </pc:sldChg>
      <pc:sldChg chg="modSp mod">
        <pc:chgData name="Faith Lucia Nsele" userId="bf190cfd-9846-4e17-9f37-345a22054868" providerId="ADAL" clId="{C6EB8CAA-C95A-442E-AE1B-8D7F458D8D3D}" dt="2024-10-21T12:47:17.179" v="15" actId="2711"/>
        <pc:sldMkLst>
          <pc:docMk/>
          <pc:sldMk cId="2555167169" sldId="262"/>
        </pc:sldMkLst>
        <pc:spChg chg="mod">
          <ac:chgData name="Faith Lucia Nsele" userId="bf190cfd-9846-4e17-9f37-345a22054868" providerId="ADAL" clId="{C6EB8CAA-C95A-442E-AE1B-8D7F458D8D3D}" dt="2024-10-21T12:47:17.179" v="15" actId="2711"/>
          <ac:spMkLst>
            <pc:docMk/>
            <pc:sldMk cId="2555167169" sldId="262"/>
            <ac:spMk id="2" creationId="{C57B07C4-33A7-C0CD-BB81-8CE139765B4C}"/>
          </ac:spMkLst>
        </pc:spChg>
        <pc:spChg chg="mod">
          <ac:chgData name="Faith Lucia Nsele" userId="bf190cfd-9846-4e17-9f37-345a22054868" providerId="ADAL" clId="{C6EB8CAA-C95A-442E-AE1B-8D7F458D8D3D}" dt="2024-10-21T12:47:06.947" v="14" actId="255"/>
          <ac:spMkLst>
            <pc:docMk/>
            <pc:sldMk cId="2555167169" sldId="262"/>
            <ac:spMk id="3" creationId="{1947528E-B866-5402-01FB-0D06060627B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A3BBD-6242-C249-8516-7B3AA11674CF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CBA47-E15B-4B4D-83D6-853F1EF8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59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6D039-561A-8D4D-9CE6-110D9D3C5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5B7BBE-6B9F-DF40-BC43-2122287B1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1D755-9BF7-1349-A182-93C3619A0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E966B-126B-8A42-8C1C-0CC82A856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CD40C9-6BAE-6C4D-85EC-ED38F169A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04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D0AE-F481-6545-AB45-09D58E669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EA7817-AFDD-1446-8328-6F95B6968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9F010-A982-2D4E-9EB9-AC1F0BA54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0CFA0-68D8-5C4B-970E-0903BBC9F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55B78-4409-074C-A37C-DD3C3A22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6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9BB6B3-AC6E-9949-9F0D-5F5B3B10D7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115E51-0D1F-A641-954D-63B7051C1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908A6-4C54-634F-8DC3-1B720DC10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8FA82-3418-4242-A2CE-15CC44A2F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A26D0-32B3-7E4B-A31F-9B1FB69AC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D1768-6639-7C40-BBDD-5734536D0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3DD76-54DF-FE45-BB67-0B0659DD8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AC8A4-90AC-5449-BBF5-B3FF9D0A5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65E48-637F-6C49-87B7-04D1AF8C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838DA-371B-0747-B901-BFE578F50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6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87EC3-5554-9B44-8879-FBF373079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6629A1-3DDC-5D4A-AA65-E0CA11979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33BC9-9357-294D-9E2F-B079DE208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81EBF-0ED7-7C41-82CE-CA1F58BD0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3CF36-3E4E-2F49-8040-0443ACE19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0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85B78-4778-5D44-AC7D-ECBC17606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FCBC0-30F8-E14C-81B5-8F284267E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29CBF-51D0-6F46-B066-9AF977C2C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0B35A9-7A29-DE4A-B26E-2F7DADBD7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FCD0C-D715-4E46-AED5-CDB09FB5F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6864E-204F-5647-929B-2F89A99E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BAE2A-ACB1-6643-82CF-60F12C991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4020E-A385-F740-9787-3F13E388B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674C5-6CCC-2548-95A9-C9F96E12D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43B50C-115D-C143-8BD7-8F6AF3BC09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286DCF-725B-0D49-B806-FD8186B88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9B3296-5EFA-8C47-98FD-9B8663A39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FED43B-6561-B244-A849-76C8D7BED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4A88DB-CB0C-1545-9279-F8476BD77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3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B2802-A401-FB46-93E1-53F77D2F2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60B142-E80D-2348-9ECB-362EBED9C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58A702-5881-294C-9457-DE30DD64E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1054BC-36F2-F84A-942E-2EF020B1C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1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D98600-F4A5-5A44-91CB-877D5AC03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6CCBBD-E351-C64E-83AC-466A33129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16B46-85FB-C34A-AB45-618FBD673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0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3AD9C-58F0-874A-BF76-5F151A2BB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C1128-E381-6B45-8EEE-8D0F7B123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1289B3-0B85-A04B-8B47-1669EF9AC1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35A86F-D4DE-CE4C-A5C0-40DBCBA59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B4F7D-7F93-644C-B245-3CD5BA1A2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97DDE3-B10A-9B48-9EEA-6B8DC24C7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9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9020C-6CC8-B645-A421-8E3323AE9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3EEA88-C4F2-8C47-9596-22E81F96C4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E8E35A-4149-9947-92D4-37D394499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8A102-7E06-9B4C-B3B5-FA2C1D467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85F82F-01DF-5740-9227-B4B7B2B36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4E7D97-F9BC-0641-A654-DB3FB60B4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23BE33-E3EC-9A4A-87A1-EC7B1797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40EC5-F161-524C-9EB7-DC98F6A53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94E37-679F-FC4D-B6BB-BDF66E6B40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35B26-DA32-FC42-81F9-1E6180DD4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BFC51-2220-294D-AB44-7B6985CC2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6E6B5-F5D5-964E-8D9A-4CCA15574D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8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9428DD7-175C-B449-BE83-FC79C14EC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" y="0"/>
            <a:ext cx="1218895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7F763D8-9400-8941-90AB-0C7DE0843F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t">
              <a:lnSpc>
                <a:spcPct val="100000"/>
              </a:lnSpc>
            </a:pPr>
            <a:r>
              <a:rPr lang="en-US" b="1" dirty="0">
                <a:solidFill>
                  <a:schemeClr val="bg1"/>
                </a:solidFill>
              </a:rPr>
              <a:t>How To Use Library Catalogue Primo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37E48E-872A-9641-BBF1-D29BD06FCE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What is Primo</a:t>
            </a:r>
          </a:p>
        </p:txBody>
      </p:sp>
    </p:spTree>
    <p:extLst>
      <p:ext uri="{BB962C8B-B14F-4D97-AF65-F5344CB8AC3E}">
        <p14:creationId xmlns:p14="http://schemas.microsoft.com/office/powerpoint/2010/main" val="4068380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C8DEA5A-BFDD-8C41-AB75-FC1B77DD9F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714"/>
            <a:ext cx="12191999" cy="6859714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A31D9F-0EE7-2344-905B-20FBB1426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866888" cy="535420"/>
          </a:xfrm>
        </p:spPr>
        <p:txBody>
          <a:bodyPr>
            <a:normAutofit/>
          </a:bodyPr>
          <a:lstStyle/>
          <a:p>
            <a:r>
              <a:rPr lang="en-US" sz="3200" b="1" dirty="0"/>
              <a:t>Introduction to Library Catalogue Primo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FF35292-46E9-BCF0-D82A-4D389FFBF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424" y="851618"/>
            <a:ext cx="11536363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 </a:t>
            </a:r>
            <a:r>
              <a:rPr lang="en-US" altLang="en-US" dirty="0">
                <a:latin typeface="Aptos" panose="020B0004020202020204" pitchFamily="34" charset="0"/>
              </a:rPr>
              <a:t>Primo is a library catalog and discovery tool that helps users find both print and electronic resources in one place.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>
                <a:latin typeface="Aptos" panose="020B0004020202020204" pitchFamily="34" charset="0"/>
              </a:rPr>
              <a:t>Used by many academic institutions for resource management and discovery.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>
                <a:latin typeface="Aptos" panose="020B0004020202020204" pitchFamily="34" charset="0"/>
              </a:rPr>
              <a:t>Search across books, journal articles, e-books, multimedia, and databases.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dirty="0"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dirty="0"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dirty="0"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1800" b="1" dirty="0">
                <a:latin typeface="Aptos" panose="020B0004020202020204" pitchFamily="34" charset="0"/>
              </a:rPr>
              <a:t>Assessing Primo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>
                <a:latin typeface="Aptos" panose="020B0004020202020204" pitchFamily="34" charset="0"/>
              </a:rPr>
              <a:t>One must navigate to any web browser and type https//:library.unizulu.ac.za.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Members of the University of Zululand: </a:t>
            </a:r>
            <a:r>
              <a:rPr lang="en-ZA" sz="1800" b="0" i="0" dirty="0">
                <a:solidFill>
                  <a:srgbClr val="0F4761"/>
                </a:solidFill>
                <a:effectLst/>
                <a:latin typeface="Aptos" panose="020B0004020202020204" pitchFamily="34" charset="0"/>
              </a:rPr>
              <a:t>Click on the Sign</a:t>
            </a:r>
            <a:r>
              <a:rPr lang="en-ZA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in right-hand corner</a:t>
            </a:r>
            <a:endParaRPr lang="en-ZA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For username use the university e-mail address and password to sign in</a:t>
            </a:r>
            <a:endParaRPr lang="en-ZA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b="1" dirty="0"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6555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1F6D75-5AD6-BAE7-3839-4E83758B5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678580C-2E1F-FA58-B3F2-627DB96E52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714"/>
            <a:ext cx="12191999" cy="6859714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2479571-F281-1C04-6364-3C6827FFF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866888" cy="535420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                 </a:t>
            </a:r>
            <a:r>
              <a:rPr lang="en-US" sz="4000" b="1" dirty="0"/>
              <a:t>Primo Interface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E15B944-AA0B-E277-658B-83391D153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424" y="2375109"/>
            <a:ext cx="72756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EC2CF1-93FC-CAA8-803A-CC4C4FAB6DA7}"/>
              </a:ext>
            </a:extLst>
          </p:cNvPr>
          <p:cNvSpPr txBox="1"/>
          <p:nvPr/>
        </p:nvSpPr>
        <p:spPr>
          <a:xfrm>
            <a:off x="600424" y="1209145"/>
            <a:ext cx="990908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ZA" dirty="0">
                <a:latin typeface="Aptos" panose="020B0004020202020204" pitchFamily="34" charset="0"/>
              </a:rPr>
              <a:t>Once you're in the  Library Catalogue Primo, you’ll see a search bar and various options. Let's break down the key areas: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b="1" dirty="0">
                <a:latin typeface="Aptos" panose="020B0004020202020204" pitchFamily="34" charset="0"/>
              </a:rPr>
              <a:t>Search Bar</a:t>
            </a:r>
            <a:r>
              <a:rPr lang="en-ZA" dirty="0">
                <a:latin typeface="Aptos" panose="020B0004020202020204" pitchFamily="34" charset="0"/>
              </a:rPr>
              <a:t>: Where you enter your keywords or specific resource titles.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b="1" dirty="0">
                <a:latin typeface="Aptos" panose="020B0004020202020204" pitchFamily="34" charset="0"/>
              </a:rPr>
              <a:t>Filters</a:t>
            </a:r>
            <a:r>
              <a:rPr lang="en-ZA" dirty="0">
                <a:latin typeface="Aptos" panose="020B0004020202020204" pitchFamily="34" charset="0"/>
              </a:rPr>
              <a:t>: These appear on the  right-side (or after the search), allowing you to narrow your search results based on categories like: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Availability (online, physical)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Resource Type (books, articles, journals, etc.)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Publication Date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Author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b="1" dirty="0">
                <a:latin typeface="Aptos" panose="020B0004020202020204" pitchFamily="34" charset="0"/>
              </a:rPr>
              <a:t>Main Menu</a:t>
            </a:r>
            <a:r>
              <a:rPr lang="en-ZA" dirty="0">
                <a:latin typeface="Aptos" panose="020B0004020202020204" pitchFamily="34" charset="0"/>
              </a:rPr>
              <a:t>: Provides additional search options such as: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Advanced Search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Browse by Course/Subject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Search History</a:t>
            </a:r>
          </a:p>
        </p:txBody>
      </p:sp>
    </p:spTree>
    <p:extLst>
      <p:ext uri="{BB962C8B-B14F-4D97-AF65-F5344CB8AC3E}">
        <p14:creationId xmlns:p14="http://schemas.microsoft.com/office/powerpoint/2010/main" val="423419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294B3F-28EA-418C-DABA-C720E882C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1753999-1F8C-4436-9348-E4DF0D5C6B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714"/>
            <a:ext cx="12191999" cy="6859714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AAEB6B-C7EF-EDB2-9FCF-297B4A9F3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866888" cy="535420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                                </a:t>
            </a:r>
            <a:r>
              <a:rPr lang="en-ZA" sz="3600" b="1" dirty="0"/>
              <a:t>Basic Search</a:t>
            </a:r>
            <a:endParaRPr lang="en-US" sz="3600" b="1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A8E3450-EF78-61BE-65AD-142259DB4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424" y="2375109"/>
            <a:ext cx="111526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309435-2A6F-C5C7-265E-AAA37F9EF9B6}"/>
              </a:ext>
            </a:extLst>
          </p:cNvPr>
          <p:cNvSpPr txBox="1"/>
          <p:nvPr/>
        </p:nvSpPr>
        <p:spPr>
          <a:xfrm>
            <a:off x="1319784" y="1901643"/>
            <a:ext cx="786688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ZA" b="1" dirty="0">
                <a:latin typeface="Aptos" panose="020B0004020202020204" pitchFamily="34" charset="0"/>
              </a:rPr>
              <a:t>Step 1: Use the Search Bar</a:t>
            </a:r>
            <a:endParaRPr lang="en-ZA" dirty="0">
              <a:latin typeface="Aptos" panose="020B00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Enter relevant keywords (e.g., “indigenous knowledge," "digital marketing," etc.).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Press </a:t>
            </a:r>
            <a:r>
              <a:rPr lang="en-ZA" b="1" dirty="0">
                <a:latin typeface="Aptos" panose="020B0004020202020204" pitchFamily="34" charset="0"/>
              </a:rPr>
              <a:t>Enter</a:t>
            </a:r>
            <a:r>
              <a:rPr lang="en-ZA" dirty="0">
                <a:latin typeface="Aptos" panose="020B0004020202020204" pitchFamily="34" charset="0"/>
              </a:rPr>
              <a:t> or click the search button.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b="1" dirty="0">
                <a:latin typeface="Aptos" panose="020B0004020202020204" pitchFamily="34" charset="0"/>
              </a:rPr>
              <a:t>Step 2: Review the Results</a:t>
            </a:r>
            <a:endParaRPr lang="en-ZA" dirty="0">
              <a:latin typeface="Aptos" panose="020B00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A list of resources related to your search terms will appear.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Each result includes the title, author, format (e.g., book, article), and availability.</a:t>
            </a:r>
          </a:p>
        </p:txBody>
      </p:sp>
    </p:spTree>
    <p:extLst>
      <p:ext uri="{BB962C8B-B14F-4D97-AF65-F5344CB8AC3E}">
        <p14:creationId xmlns:p14="http://schemas.microsoft.com/office/powerpoint/2010/main" val="4190055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C7DB2-F246-A265-AC8A-0EB1B9CF3E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7350E4-B8A2-C6C7-32C9-BA7ACEA5BD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714"/>
            <a:ext cx="12191999" cy="6859714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30B911-F657-24F5-3C51-F538EB373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866888" cy="535420"/>
          </a:xfrm>
        </p:spPr>
        <p:txBody>
          <a:bodyPr>
            <a:normAutofit/>
          </a:bodyPr>
          <a:lstStyle/>
          <a:p>
            <a:r>
              <a:rPr lang="en-US" sz="3200" b="1" dirty="0"/>
              <a:t>              Refining Your Search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0DA9B7C-22A3-B99C-D54C-3B7E4E4EF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424" y="2375109"/>
            <a:ext cx="108722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660FF1-3727-A1D3-6AEE-C6D5B1A0C4C2}"/>
              </a:ext>
            </a:extLst>
          </p:cNvPr>
          <p:cNvSpPr txBox="1"/>
          <p:nvPr/>
        </p:nvSpPr>
        <p:spPr>
          <a:xfrm>
            <a:off x="947928" y="1267386"/>
            <a:ext cx="963472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ZA" b="1" dirty="0">
                <a:latin typeface="Aptos" panose="020B0004020202020204" pitchFamily="34" charset="0"/>
              </a:rPr>
              <a:t>Step 1: Use Filters</a:t>
            </a:r>
            <a:endParaRPr lang="en-ZA" dirty="0">
              <a:latin typeface="Aptos" panose="020B00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On the right-hand, you'll find filters to narrow your results.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Examples of filters include: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ZA" b="1" dirty="0">
                <a:latin typeface="Aptos" panose="020B0004020202020204" pitchFamily="34" charset="0"/>
              </a:rPr>
              <a:t>Availability</a:t>
            </a:r>
            <a:r>
              <a:rPr lang="en-ZA" dirty="0">
                <a:latin typeface="Aptos" panose="020B0004020202020204" pitchFamily="34" charset="0"/>
              </a:rPr>
              <a:t> (Available online, available in the library)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ZA" b="1" dirty="0">
                <a:latin typeface="Aptos" panose="020B0004020202020204" pitchFamily="34" charset="0"/>
              </a:rPr>
              <a:t>Resource Type</a:t>
            </a:r>
            <a:r>
              <a:rPr lang="en-ZA" dirty="0">
                <a:latin typeface="Aptos" panose="020B0004020202020204" pitchFamily="34" charset="0"/>
              </a:rPr>
              <a:t> (e.g., books, articles, journals)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ZA" b="1" dirty="0">
                <a:latin typeface="Aptos" panose="020B0004020202020204" pitchFamily="34" charset="0"/>
              </a:rPr>
              <a:t>Subject Area</a:t>
            </a:r>
            <a:endParaRPr lang="en-ZA" dirty="0">
              <a:latin typeface="Aptos" panose="020B0004020202020204" pitchFamily="34" charset="0"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ZA" b="1" dirty="0">
                <a:latin typeface="Aptos" panose="020B0004020202020204" pitchFamily="34" charset="0"/>
              </a:rPr>
              <a:t>Language</a:t>
            </a:r>
            <a:endParaRPr lang="en-ZA" dirty="0">
              <a:latin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ZA" b="1" dirty="0">
                <a:latin typeface="Aptos" panose="020B0004020202020204" pitchFamily="34" charset="0"/>
              </a:rPr>
              <a:t>Step 2: Sort Results</a:t>
            </a:r>
            <a:endParaRPr lang="en-ZA" dirty="0">
              <a:latin typeface="Aptos" panose="020B00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Results can be sorted by relevance, date, author, or title.</a:t>
            </a:r>
          </a:p>
          <a:p>
            <a:pPr lvl="1"/>
            <a:endParaRPr lang="en-ZA" dirty="0">
              <a:latin typeface="Aptos" panose="020B0004020202020204" pitchFamily="34" charset="0"/>
            </a:endParaRPr>
          </a:p>
          <a:p>
            <a:r>
              <a:rPr lang="en-ZA" b="1" dirty="0">
                <a:latin typeface="Aptos" panose="020B0004020202020204" pitchFamily="34" charset="0"/>
              </a:rPr>
              <a:t>Viewing Resource Details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b="1" dirty="0">
                <a:latin typeface="Aptos" panose="020B0004020202020204" pitchFamily="34" charset="0"/>
              </a:rPr>
              <a:t>Step 1: Click on a Resource Title</a:t>
            </a:r>
            <a:endParaRPr lang="en-ZA" dirty="0">
              <a:latin typeface="Aptos" panose="020B00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This opens up detailed information about the resource, such as: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Abstract or summary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Call number (for physical books)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Links to full text (if available online)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ZA" dirty="0">
                <a:latin typeface="Aptos" panose="020B0004020202020204" pitchFamily="34" charset="0"/>
              </a:rPr>
              <a:t>Availability in your institution's library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31267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E46FA7-5FD4-08BF-634D-B373F4838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F86BD3F-558F-7BFD-9C95-A2305D95EF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714"/>
            <a:ext cx="12191999" cy="6859714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8C6CAA-7C82-30E9-C5DA-98D658FC2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866888" cy="535420"/>
          </a:xfrm>
        </p:spPr>
        <p:txBody>
          <a:bodyPr>
            <a:normAutofit/>
          </a:bodyPr>
          <a:lstStyle/>
          <a:p>
            <a:r>
              <a:rPr lang="en-US" sz="3200" b="1" dirty="0"/>
              <a:t>                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06155B3-AFF3-225E-60B9-A79685C6D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424" y="2375109"/>
            <a:ext cx="102016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3F9554-C65E-BFED-3CA5-7D0375A52F2A}"/>
              </a:ext>
            </a:extLst>
          </p:cNvPr>
          <p:cNvSpPr txBox="1"/>
          <p:nvPr/>
        </p:nvSpPr>
        <p:spPr>
          <a:xfrm>
            <a:off x="600424" y="337180"/>
            <a:ext cx="1071375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ZA" b="1" dirty="0"/>
              <a:t>                                            </a:t>
            </a:r>
            <a:r>
              <a:rPr lang="en-ZA" sz="4000" b="1" dirty="0"/>
              <a:t>Accessing Online Resources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sz="1400" dirty="0">
                <a:latin typeface="Aptos" panose="020B0004020202020204" pitchFamily="34" charset="0"/>
              </a:rPr>
              <a:t>If you find an online resource (e.g., an e-book or an article):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1400" b="1" dirty="0">
                <a:latin typeface="Aptos" panose="020B0004020202020204" pitchFamily="34" charset="0"/>
              </a:rPr>
              <a:t>Step 1</a:t>
            </a:r>
            <a:r>
              <a:rPr lang="en-ZA" sz="1400" dirty="0">
                <a:latin typeface="Aptos" panose="020B0004020202020204" pitchFamily="34" charset="0"/>
              </a:rPr>
              <a:t>: Click on the resource title.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1400" b="1" dirty="0">
                <a:latin typeface="Aptos" panose="020B0004020202020204" pitchFamily="34" charset="0"/>
              </a:rPr>
              <a:t>Step 2</a:t>
            </a:r>
            <a:r>
              <a:rPr lang="en-ZA" sz="1400" dirty="0">
                <a:latin typeface="Aptos" panose="020B0004020202020204" pitchFamily="34" charset="0"/>
              </a:rPr>
              <a:t>: Look for links such as </a:t>
            </a:r>
            <a:r>
              <a:rPr lang="en-ZA" sz="1400" b="1" dirty="0">
                <a:latin typeface="Aptos" panose="020B0004020202020204" pitchFamily="34" charset="0"/>
              </a:rPr>
              <a:t>“View Online,” “Full Text Available,”</a:t>
            </a:r>
            <a:r>
              <a:rPr lang="en-ZA" sz="1400" dirty="0">
                <a:latin typeface="Aptos" panose="020B0004020202020204" pitchFamily="34" charset="0"/>
              </a:rPr>
              <a:t> or specific database links.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1400" b="1" dirty="0">
                <a:latin typeface="Aptos" panose="020B0004020202020204" pitchFamily="34" charset="0"/>
              </a:rPr>
              <a:t>Step 3</a:t>
            </a:r>
            <a:r>
              <a:rPr lang="en-ZA" sz="1400" dirty="0">
                <a:latin typeface="Aptos" panose="020B0004020202020204" pitchFamily="34" charset="0"/>
              </a:rPr>
              <a:t>: Follow the link to access the resource.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ZA" sz="1400" dirty="0">
              <a:latin typeface="Aptos" panose="020B00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ZA" dirty="0">
              <a:latin typeface="Aptos" panose="020B00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BE674354-ADCE-B2EA-05E9-D0A40A39B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992" y="2196967"/>
            <a:ext cx="11024616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Reserving or Requesting Physical Resources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If you want to borrow a physical book or other media: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Step 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: Check if the item is available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The system will show whether a book is available in the library, checked out, or on reserve.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Step 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: Click on the “Request” or “Hold” button (this may vary by institution).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Step 3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: Follow the instructions to confirm your request, and you'll receive a notification when the item is ready for pickup.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50BFFB4-3DB0-7DB0-D616-76833E357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17525"/>
            <a:ext cx="12192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D898AB1-2B3C-5583-3B10-7995F49D0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1" y="4353684"/>
            <a:ext cx="9201944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9. Accessing Your Account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Step 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: Click on your account (often shown as your name after signing in or a “My Account” button).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Here, you can view: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Checked-out items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Requested items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Fines or fees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Your search history and saved lists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495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B07C4-33A7-C0CD-BB81-8CE139765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latin typeface="Aptos" panose="020B0004020202020204" pitchFamily="34" charset="0"/>
              </a:rPr>
              <a:t>Saving and Exporting Citations</a:t>
            </a:r>
            <a:br>
              <a:rPr lang="en-ZA" b="1" dirty="0"/>
            </a:b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7528E-B866-5402-01FB-0D0606062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ZA" sz="1800" b="1" dirty="0">
                <a:latin typeface="Aptos" panose="020B0004020202020204" pitchFamily="34" charset="0"/>
              </a:rPr>
              <a:t>Step 1</a:t>
            </a:r>
            <a:r>
              <a:rPr lang="en-ZA" sz="1800" dirty="0">
                <a:latin typeface="Aptos" panose="020B0004020202020204" pitchFamily="34" charset="0"/>
              </a:rPr>
              <a:t>: Select the resources you wish to save or cite.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1800" dirty="0">
                <a:latin typeface="Aptos" panose="020B0004020202020204" pitchFamily="34" charset="0"/>
              </a:rPr>
              <a:t>Primo usually allows you to </a:t>
            </a:r>
            <a:r>
              <a:rPr lang="en-ZA" sz="1800" b="1" dirty="0">
                <a:latin typeface="Aptos" panose="020B0004020202020204" pitchFamily="34" charset="0"/>
              </a:rPr>
              <a:t>pin</a:t>
            </a:r>
            <a:r>
              <a:rPr lang="en-ZA" sz="1800" dirty="0">
                <a:latin typeface="Aptos" panose="020B0004020202020204" pitchFamily="34" charset="0"/>
              </a:rPr>
              <a:t> items to save for later.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sz="1800" b="1" dirty="0">
                <a:latin typeface="Aptos" panose="020B0004020202020204" pitchFamily="34" charset="0"/>
              </a:rPr>
              <a:t>Step 2</a:t>
            </a:r>
            <a:r>
              <a:rPr lang="en-ZA" sz="1800" dirty="0">
                <a:latin typeface="Aptos" panose="020B0004020202020204" pitchFamily="34" charset="0"/>
              </a:rPr>
              <a:t>: Export the citations in your desired format (e.g., APA, MLA, etc.).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1800" dirty="0">
                <a:latin typeface="Aptos" panose="020B0004020202020204" pitchFamily="34" charset="0"/>
              </a:rPr>
              <a:t>You can typically find an </a:t>
            </a:r>
            <a:r>
              <a:rPr lang="en-ZA" sz="1800" b="1" dirty="0">
                <a:latin typeface="Aptos" panose="020B0004020202020204" pitchFamily="34" charset="0"/>
              </a:rPr>
              <a:t>"Export"</a:t>
            </a:r>
            <a:r>
              <a:rPr lang="en-ZA" sz="1800" dirty="0">
                <a:latin typeface="Aptos" panose="020B0004020202020204" pitchFamily="34" charset="0"/>
              </a:rPr>
              <a:t> or </a:t>
            </a:r>
            <a:r>
              <a:rPr lang="en-ZA" sz="1800" b="1" dirty="0">
                <a:latin typeface="Aptos" panose="020B0004020202020204" pitchFamily="34" charset="0"/>
              </a:rPr>
              <a:t>"Cite"</a:t>
            </a:r>
            <a:r>
              <a:rPr lang="en-ZA" sz="1800" dirty="0">
                <a:latin typeface="Aptos" panose="020B0004020202020204" pitchFamily="34" charset="0"/>
              </a:rPr>
              <a:t> option in the resource details page.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55167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3071</TotalTime>
  <Words>678</Words>
  <Application>Microsoft Office PowerPoint</Application>
  <PresentationFormat>Widescreen</PresentationFormat>
  <Paragraphs>76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Office Theme</vt:lpstr>
      <vt:lpstr>How To Use Library Catalogue Primo</vt:lpstr>
      <vt:lpstr>Introduction to Library Catalogue Primo</vt:lpstr>
      <vt:lpstr>                 Primo Interface</vt:lpstr>
      <vt:lpstr>                                Basic Search</vt:lpstr>
      <vt:lpstr>              Refining Your Search</vt:lpstr>
      <vt:lpstr>                 </vt:lpstr>
      <vt:lpstr>Saving and Exporting Citations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goes here</dc:title>
  <dc:creator>Microsoft Office User</dc:creator>
  <cp:lastModifiedBy>Faith Lucia Nsele</cp:lastModifiedBy>
  <cp:revision>2</cp:revision>
  <dcterms:created xsi:type="dcterms:W3CDTF">2022-03-12T12:43:04Z</dcterms:created>
  <dcterms:modified xsi:type="dcterms:W3CDTF">2024-10-21T12:47:38Z</dcterms:modified>
</cp:coreProperties>
</file>