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3A652-7547-441E-BA5D-9BA8E090078F}" type="datetimeFigureOut">
              <a:rPr lang="en-ZA" smtClean="0"/>
              <a:t>2024/08/05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1415-EBD6-46F2-8FAD-9CEE8D559FF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29430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3A652-7547-441E-BA5D-9BA8E090078F}" type="datetimeFigureOut">
              <a:rPr lang="en-ZA" smtClean="0"/>
              <a:t>2024/08/05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1415-EBD6-46F2-8FAD-9CEE8D559FF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530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3A652-7547-441E-BA5D-9BA8E090078F}" type="datetimeFigureOut">
              <a:rPr lang="en-ZA" smtClean="0"/>
              <a:t>2024/08/05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1415-EBD6-46F2-8FAD-9CEE8D559FF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23926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3A652-7547-441E-BA5D-9BA8E090078F}" type="datetimeFigureOut">
              <a:rPr lang="en-ZA" smtClean="0"/>
              <a:t>2024/08/05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1415-EBD6-46F2-8FAD-9CEE8D559FF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79793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3A652-7547-441E-BA5D-9BA8E090078F}" type="datetimeFigureOut">
              <a:rPr lang="en-ZA" smtClean="0"/>
              <a:t>2024/08/05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1415-EBD6-46F2-8FAD-9CEE8D559FF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544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3A652-7547-441E-BA5D-9BA8E090078F}" type="datetimeFigureOut">
              <a:rPr lang="en-ZA" smtClean="0"/>
              <a:t>2024/08/05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1415-EBD6-46F2-8FAD-9CEE8D559FF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941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3A652-7547-441E-BA5D-9BA8E090078F}" type="datetimeFigureOut">
              <a:rPr lang="en-ZA" smtClean="0"/>
              <a:t>2024/08/05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1415-EBD6-46F2-8FAD-9CEE8D559FF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776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3A652-7547-441E-BA5D-9BA8E090078F}" type="datetimeFigureOut">
              <a:rPr lang="en-ZA" smtClean="0"/>
              <a:t>2024/08/05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1415-EBD6-46F2-8FAD-9CEE8D559FF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78136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3A652-7547-441E-BA5D-9BA8E090078F}" type="datetimeFigureOut">
              <a:rPr lang="en-ZA" smtClean="0"/>
              <a:t>2024/08/05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1415-EBD6-46F2-8FAD-9CEE8D559FF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2434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3A652-7547-441E-BA5D-9BA8E090078F}" type="datetimeFigureOut">
              <a:rPr lang="en-ZA" smtClean="0"/>
              <a:t>2024/08/05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1415-EBD6-46F2-8FAD-9CEE8D559FF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412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3A652-7547-441E-BA5D-9BA8E090078F}" type="datetimeFigureOut">
              <a:rPr lang="en-ZA" smtClean="0"/>
              <a:t>2024/08/05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C1415-EBD6-46F2-8FAD-9CEE8D559FF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4423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3A652-7547-441E-BA5D-9BA8E090078F}" type="datetimeFigureOut">
              <a:rPr lang="en-ZA" smtClean="0"/>
              <a:t>2024/08/05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C1415-EBD6-46F2-8FAD-9CEE8D559FF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8054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b="1" dirty="0">
                <a:solidFill>
                  <a:srgbClr val="0070C0"/>
                </a:solidFill>
              </a:rPr>
              <a:t>Encyclopedias</a:t>
            </a:r>
            <a:r>
              <a:rPr lang="en-ZA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4566267"/>
            <a:ext cx="5486400" cy="1540496"/>
          </a:xfrm>
        </p:spPr>
        <p:txBody>
          <a:bodyPr/>
          <a:lstStyle/>
          <a:p>
            <a:endParaRPr lang="en-ZA" dirty="0"/>
          </a:p>
        </p:txBody>
      </p:sp>
      <p:pic>
        <p:nvPicPr>
          <p:cNvPr id="1026" name="Picture 2" descr="https://yiba.co.za/wp-content/uploads/2019/01/Unizulu-logo-300x200-300x1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808" y="444136"/>
            <a:ext cx="3394529" cy="1989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386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rgbClr val="0070C0"/>
                </a:solidFill>
              </a:rPr>
              <a:t>1. What is an encyclopaedia?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8470"/>
            <a:ext cx="10515600" cy="4838493"/>
          </a:xfrm>
        </p:spPr>
        <p:txBody>
          <a:bodyPr/>
          <a:lstStyle/>
          <a:p>
            <a:endParaRPr lang="en-ZA" dirty="0"/>
          </a:p>
          <a:p>
            <a:r>
              <a:rPr lang="en-ZA" dirty="0"/>
              <a:t>A book or set of books giving information on many subjects or on many aspects of one subject and typically arranged alphabetically.</a:t>
            </a:r>
          </a:p>
          <a:p>
            <a:r>
              <a:rPr lang="en-ZA" dirty="0"/>
              <a:t>Contains information on all branches of knowledge, </a:t>
            </a:r>
            <a:r>
              <a:rPr lang="en-ZA" dirty="0">
                <a:solidFill>
                  <a:srgbClr val="FF0000"/>
                </a:solidFill>
              </a:rPr>
              <a:t>example </a:t>
            </a:r>
            <a:r>
              <a:rPr lang="en-US" dirty="0">
                <a:solidFill>
                  <a:srgbClr val="FF0000"/>
                </a:solidFill>
              </a:rPr>
              <a:t>encyclopedias of medicine or philosophy.</a:t>
            </a:r>
            <a:endParaRPr lang="en-ZA" dirty="0">
              <a:solidFill>
                <a:srgbClr val="FF0000"/>
              </a:solidFill>
            </a:endParaRPr>
          </a:p>
          <a:p>
            <a:r>
              <a:rPr lang="en-ZA" dirty="0"/>
              <a:t>Encyclopedia could provide extensive information in a specific discipline or on a limited subject field. 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189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rgbClr val="0070C0"/>
                </a:solidFill>
              </a:rPr>
              <a:t>3. Types of encyclopedias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043" y="1378226"/>
            <a:ext cx="11622157" cy="5114649"/>
          </a:xfrm>
        </p:spPr>
        <p:txBody>
          <a:bodyPr>
            <a:normAutofit fontScale="92500" lnSpcReduction="10000"/>
          </a:bodyPr>
          <a:lstStyle/>
          <a:p>
            <a:r>
              <a:rPr lang="en-ZA" sz="3800" b="1" dirty="0">
                <a:solidFill>
                  <a:srgbClr val="0070C0"/>
                </a:solidFill>
              </a:rPr>
              <a:t>A) General encyclopedias</a:t>
            </a:r>
          </a:p>
          <a:p>
            <a:r>
              <a:rPr lang="en-ZA" dirty="0"/>
              <a:t>The differences between general encyclopedias aimed at </a:t>
            </a:r>
            <a:r>
              <a:rPr lang="en-ZA" b="1" dirty="0"/>
              <a:t>adults </a:t>
            </a:r>
            <a:r>
              <a:rPr lang="en-ZA" dirty="0"/>
              <a:t>and those aimed at </a:t>
            </a:r>
            <a:r>
              <a:rPr lang="en-ZA" b="1" dirty="0"/>
              <a:t>younge</a:t>
            </a:r>
            <a:r>
              <a:rPr lang="en-ZA" dirty="0"/>
              <a:t>r users relate essentially to the level of the language of the text and the contents of the source. </a:t>
            </a:r>
          </a:p>
          <a:p>
            <a:r>
              <a:rPr lang="en-ZA" dirty="0"/>
              <a:t>The contents of a children's or </a:t>
            </a:r>
            <a:r>
              <a:rPr lang="en-ZA" b="1" dirty="0"/>
              <a:t>young adults</a:t>
            </a:r>
            <a:r>
              <a:rPr lang="en-ZA" dirty="0"/>
              <a:t>' encyclopedia is usually determined by subjects likely to be covered in school curricula. </a:t>
            </a:r>
          </a:p>
          <a:p>
            <a:r>
              <a:rPr lang="en-ZA" dirty="0"/>
              <a:t>The level of language, style of writing and method of presenting additional illustrative matter will be suitable for the age group which is the target market. </a:t>
            </a:r>
          </a:p>
          <a:p>
            <a:r>
              <a:rPr lang="en-ZA" dirty="0"/>
              <a:t>Text is easily readable and understandable, and made interesting with simple illustrations, maps, diagrams and photographs. </a:t>
            </a:r>
          </a:p>
          <a:p>
            <a:r>
              <a:rPr lang="en-ZA" dirty="0"/>
              <a:t>Colour is important in a children's encyclopedia, and today the publishers of multimedia encyclopedias know that the more "excitement" they offer (videos, sound and games), the more: attractive their product will be to children. </a:t>
            </a:r>
          </a:p>
        </p:txBody>
      </p:sp>
    </p:spTree>
    <p:extLst>
      <p:ext uri="{BB962C8B-B14F-4D97-AF65-F5344CB8AC3E}">
        <p14:creationId xmlns:p14="http://schemas.microsoft.com/office/powerpoint/2010/main" val="146061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rgbClr val="0070C0"/>
                </a:solidFill>
              </a:rPr>
              <a:t>General encyclopedias cont’d</a:t>
            </a:r>
            <a:br>
              <a:rPr lang="en-ZA" b="1" dirty="0">
                <a:solidFill>
                  <a:srgbClr val="0070C0"/>
                </a:solidFill>
              </a:rPr>
            </a:br>
            <a:endParaRPr lang="en-ZA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1" dirty="0"/>
              <a:t>General adult encyclopedias </a:t>
            </a:r>
            <a:r>
              <a:rPr lang="en-ZA" dirty="0"/>
              <a:t>have a more sophisticated approach in that the style of writing is more advanced. </a:t>
            </a:r>
          </a:p>
          <a:p>
            <a:r>
              <a:rPr lang="en-ZA" dirty="0"/>
              <a:t>Articles are usually written by specialists in a particular subject, and language and terminology demand a fairly good reading ability, supplementary illustrations, photographs, diagrams and maps will also be included (sound, video and other attractions in the multimedia form). </a:t>
            </a:r>
          </a:p>
          <a:p>
            <a:r>
              <a:rPr lang="en-ZA" b="1" dirty="0"/>
              <a:t>An adult encyclopedia </a:t>
            </a:r>
            <a:r>
              <a:rPr lang="en-ZA" dirty="0"/>
              <a:t>covers a broader spectrum of the world's knowledge than a children's encyclopedia needs to.  (global content)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2671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rgbClr val="0070C0"/>
                </a:solidFill>
              </a:rPr>
              <a:t>B) Subject encyclopedias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dirty="0"/>
              <a:t>Provide extensive information relating to one subject field.</a:t>
            </a:r>
          </a:p>
          <a:p>
            <a:r>
              <a:rPr lang="en-ZA" dirty="0"/>
              <a:t>An </a:t>
            </a:r>
            <a:r>
              <a:rPr lang="en-ZA" dirty="0" err="1"/>
              <a:t>encyclopedia</a:t>
            </a:r>
            <a:r>
              <a:rPr lang="en-ZA" dirty="0"/>
              <a:t> which contains information on aspects which are d</a:t>
            </a:r>
            <a:r>
              <a:rPr lang="en-US" dirty="0" err="1"/>
              <a:t>istinctive</a:t>
            </a:r>
            <a:r>
              <a:rPr lang="en-ZA" dirty="0"/>
              <a:t> to a specific country or region would be regarded as a subject </a:t>
            </a:r>
            <a:r>
              <a:rPr lang="en-ZA" dirty="0" err="1"/>
              <a:t>encyclopedia</a:t>
            </a:r>
            <a:r>
              <a:rPr lang="en-ZA" dirty="0"/>
              <a:t> and not a general </a:t>
            </a:r>
            <a:r>
              <a:rPr lang="en-ZA" dirty="0" err="1"/>
              <a:t>encyclopedia</a:t>
            </a:r>
            <a:r>
              <a:rPr lang="en-ZA" dirty="0"/>
              <a:t>.</a:t>
            </a:r>
          </a:p>
          <a:p>
            <a:r>
              <a:rPr lang="en-ZA" b="1" dirty="0" err="1"/>
              <a:t>Paramaters</a:t>
            </a:r>
            <a:r>
              <a:rPr lang="en-ZA" b="1" dirty="0"/>
              <a:t> may include:</a:t>
            </a:r>
          </a:p>
          <a:p>
            <a:pPr marL="514350" indent="-514350">
              <a:buFont typeface="+mj-lt"/>
              <a:buAutoNum type="alphaLcParenR"/>
            </a:pPr>
            <a:r>
              <a:rPr lang="en-ZA" dirty="0"/>
              <a:t>The subject field may be covered internationally, nationally, or on a regional basis.</a:t>
            </a:r>
          </a:p>
          <a:p>
            <a:pPr marL="514350" indent="-514350">
              <a:buFont typeface="+mj-lt"/>
              <a:buAutoNum type="alphaLcParenR"/>
            </a:pPr>
            <a:r>
              <a:rPr lang="en-ZA" dirty="0"/>
              <a:t>Articles may be short and explanatory, or long, with detailed analysis of the topic under consideration.</a:t>
            </a:r>
          </a:p>
          <a:p>
            <a:pPr marL="514350" indent="-514350">
              <a:buFont typeface="+mj-lt"/>
              <a:buAutoNum type="alphaLcParenR"/>
            </a:pPr>
            <a:r>
              <a:rPr lang="en-ZA" dirty="0"/>
              <a:t>Determine the reader audience (e.g. specialist researchers in a particular field, those aimed at the general adult reader, and those written for children).</a:t>
            </a:r>
          </a:p>
          <a:p>
            <a:pPr marL="514350" indent="-514350">
              <a:buFont typeface="+mj-lt"/>
              <a:buAutoNum type="alphaLcParenR"/>
            </a:pPr>
            <a:endParaRPr lang="en-ZA" dirty="0"/>
          </a:p>
          <a:p>
            <a:pPr marL="514350" indent="-514350">
              <a:buFont typeface="+mj-lt"/>
              <a:buAutoNum type="alphaLcParenR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7911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rgbClr val="0070C0"/>
                </a:solidFill>
              </a:rPr>
              <a:t>Subject encyclopedias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Commonly have the word "dictionary" in their title. </a:t>
            </a:r>
          </a:p>
          <a:p>
            <a:r>
              <a:rPr lang="en-ZA" dirty="0"/>
              <a:t>This denotes the alphabetical arrangement within the printed source and does not imply that the source deals with words and their meanings. </a:t>
            </a:r>
          </a:p>
          <a:p>
            <a:r>
              <a:rPr lang="en-ZA" dirty="0"/>
              <a:t>The greatest advantage of a subject encyclopedia is the amount of information which may be found on a topic. </a:t>
            </a:r>
          </a:p>
          <a:p>
            <a:r>
              <a:rPr lang="en-ZA" dirty="0"/>
              <a:t>A topic which might be dealt with in a few brief paragraphs, or not at all, in a general encyclopedia will be covered in far more detail in a subject encyclopedia.</a:t>
            </a:r>
          </a:p>
        </p:txBody>
      </p:sp>
    </p:spTree>
    <p:extLst>
      <p:ext uri="{BB962C8B-B14F-4D97-AF65-F5344CB8AC3E}">
        <p14:creationId xmlns:p14="http://schemas.microsoft.com/office/powerpoint/2010/main" val="20131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rgbClr val="0070C0"/>
                </a:solidFill>
              </a:rPr>
              <a:t>2. Parameters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To limit its parameters, the modern encyclopedia is aimed at a particular readership, a specific field of knowledge, or a combination of these two. </a:t>
            </a:r>
          </a:p>
          <a:p>
            <a:r>
              <a:rPr lang="en-ZA" dirty="0"/>
              <a:t>A general encyclopedia may be aimed at adults, older children or younger children. </a:t>
            </a:r>
          </a:p>
          <a:p>
            <a:r>
              <a:rPr lang="en-ZA" dirty="0"/>
              <a:t>Encyclopedia may specialize by covering only a specific discipline or narrower subject field. </a:t>
            </a:r>
          </a:p>
          <a:p>
            <a:r>
              <a:rPr lang="en-ZA" dirty="0"/>
              <a:t>Encyclopaedia is able to select from the whole body of available knowledge only that which is most relevant to its chosen subject coverage and target reader audience. </a:t>
            </a:r>
          </a:p>
        </p:txBody>
      </p:sp>
    </p:spTree>
    <p:extLst>
      <p:ext uri="{BB962C8B-B14F-4D97-AF65-F5344CB8AC3E}">
        <p14:creationId xmlns:p14="http://schemas.microsoft.com/office/powerpoint/2010/main" val="389660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598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Encyclopedias </vt:lpstr>
      <vt:lpstr>1. What is an encyclopaedia?</vt:lpstr>
      <vt:lpstr>3. Types of encyclopedias</vt:lpstr>
      <vt:lpstr>General encyclopedias cont’d </vt:lpstr>
      <vt:lpstr>B) Subject encyclopedias </vt:lpstr>
      <vt:lpstr>Subject encyclopedias cont’d</vt:lpstr>
      <vt:lpstr>2. Parameters today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Encyclopedias </dc:title>
  <dc:creator>Mpilo Siphamandla Mthembu</dc:creator>
  <cp:lastModifiedBy>Ncamisile Majola</cp:lastModifiedBy>
  <cp:revision>21</cp:revision>
  <dcterms:created xsi:type="dcterms:W3CDTF">2019-08-08T18:06:47Z</dcterms:created>
  <dcterms:modified xsi:type="dcterms:W3CDTF">2024-08-05T14:01:05Z</dcterms:modified>
</cp:coreProperties>
</file>