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74" r:id="rId9"/>
    <p:sldId id="263" r:id="rId10"/>
    <p:sldId id="264" r:id="rId11"/>
    <p:sldId id="272" r:id="rId12"/>
    <p:sldId id="268" r:id="rId13"/>
    <p:sldId id="270" r:id="rId14"/>
    <p:sldId id="271"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94660"/>
  </p:normalViewPr>
  <p:slideViewPr>
    <p:cSldViewPr snapToGrid="0">
      <p:cViewPr varScale="1">
        <p:scale>
          <a:sx n="60" d="100"/>
          <a:sy n="60" d="100"/>
        </p:scale>
        <p:origin x="7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4A32A0B-0C9D-4C5C-A0E3-0727EE191FE4}" type="datetimeFigureOut">
              <a:rPr lang="en-ZA" smtClean="0"/>
              <a:t>2024/08/15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4E7AFE5-5470-4969-AA0C-48C6AAEE8A17}" type="slidenum">
              <a:rPr lang="en-ZA" smtClean="0"/>
              <a:t>‹#›</a:t>
            </a:fld>
            <a:endParaRPr lang="en-ZA"/>
          </a:p>
        </p:txBody>
      </p:sp>
    </p:spTree>
    <p:extLst>
      <p:ext uri="{BB962C8B-B14F-4D97-AF65-F5344CB8AC3E}">
        <p14:creationId xmlns:p14="http://schemas.microsoft.com/office/powerpoint/2010/main" val="3245092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A32A0B-0C9D-4C5C-A0E3-0727EE191FE4}" type="datetimeFigureOut">
              <a:rPr lang="en-ZA" smtClean="0"/>
              <a:t>2024/08/15</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34E7AFE5-5470-4969-AA0C-48C6AAEE8A17}" type="slidenum">
              <a:rPr lang="en-ZA" smtClean="0"/>
              <a:t>‹#›</a:t>
            </a:fld>
            <a:endParaRPr lang="en-ZA"/>
          </a:p>
        </p:txBody>
      </p:sp>
    </p:spTree>
    <p:extLst>
      <p:ext uri="{BB962C8B-B14F-4D97-AF65-F5344CB8AC3E}">
        <p14:creationId xmlns:p14="http://schemas.microsoft.com/office/powerpoint/2010/main" val="346743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4A32A0B-0C9D-4C5C-A0E3-0727EE191FE4}" type="datetimeFigureOut">
              <a:rPr lang="en-ZA" smtClean="0"/>
              <a:t>2024/08/15</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34E7AFE5-5470-4969-AA0C-48C6AAEE8A17}" type="slidenum">
              <a:rPr lang="en-ZA" smtClean="0"/>
              <a:t>‹#›</a:t>
            </a:fld>
            <a:endParaRPr lang="en-ZA"/>
          </a:p>
        </p:txBody>
      </p:sp>
    </p:spTree>
    <p:extLst>
      <p:ext uri="{BB962C8B-B14F-4D97-AF65-F5344CB8AC3E}">
        <p14:creationId xmlns:p14="http://schemas.microsoft.com/office/powerpoint/2010/main" val="1266880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4A32A0B-0C9D-4C5C-A0E3-0727EE191FE4}" type="datetimeFigureOut">
              <a:rPr lang="en-ZA" smtClean="0"/>
              <a:t>2024/08/15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4E7AFE5-5470-4969-AA0C-48C6AAEE8A17}" type="slidenum">
              <a:rPr lang="en-ZA" smtClean="0"/>
              <a:t>‹#›</a:t>
            </a:fld>
            <a:endParaRPr lang="en-ZA"/>
          </a:p>
        </p:txBody>
      </p:sp>
    </p:spTree>
    <p:extLst>
      <p:ext uri="{BB962C8B-B14F-4D97-AF65-F5344CB8AC3E}">
        <p14:creationId xmlns:p14="http://schemas.microsoft.com/office/powerpoint/2010/main" val="3877031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4A32A0B-0C9D-4C5C-A0E3-0727EE191FE4}" type="datetimeFigureOut">
              <a:rPr lang="en-ZA" smtClean="0"/>
              <a:t>2024/08/15</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34E7AFE5-5470-4969-AA0C-48C6AAEE8A17}" type="slidenum">
              <a:rPr lang="en-ZA" smtClean="0"/>
              <a:t>‹#›</a:t>
            </a:fld>
            <a:endParaRPr lang="en-ZA"/>
          </a:p>
        </p:txBody>
      </p:sp>
    </p:spTree>
    <p:extLst>
      <p:ext uri="{BB962C8B-B14F-4D97-AF65-F5344CB8AC3E}">
        <p14:creationId xmlns:p14="http://schemas.microsoft.com/office/powerpoint/2010/main" val="129136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64A32A0B-0C9D-4C5C-A0E3-0727EE191FE4}" type="datetimeFigureOut">
              <a:rPr lang="en-ZA" smtClean="0"/>
              <a:t>2024/08/15</a:t>
            </a:fld>
            <a:endParaRPr lang="en-ZA"/>
          </a:p>
        </p:txBody>
      </p:sp>
      <p:sp>
        <p:nvSpPr>
          <p:cNvPr id="9" name="Footer Placeholder 8"/>
          <p:cNvSpPr>
            <a:spLocks noGrp="1"/>
          </p:cNvSpPr>
          <p:nvPr>
            <p:ph type="ftr" sz="quarter" idx="11"/>
          </p:nvPr>
        </p:nvSpPr>
        <p:spPr/>
        <p:txBody>
          <a:bodyPr/>
          <a:lstStyle/>
          <a:p>
            <a:endParaRPr lang="en-ZA"/>
          </a:p>
        </p:txBody>
      </p:sp>
      <p:sp>
        <p:nvSpPr>
          <p:cNvPr id="10" name="Slide Number Placeholder 9"/>
          <p:cNvSpPr>
            <a:spLocks noGrp="1"/>
          </p:cNvSpPr>
          <p:nvPr>
            <p:ph type="sldNum" sz="quarter" idx="12"/>
          </p:nvPr>
        </p:nvSpPr>
        <p:spPr/>
        <p:txBody>
          <a:bodyPr/>
          <a:lstStyle/>
          <a:p>
            <a:fld id="{34E7AFE5-5470-4969-AA0C-48C6AAEE8A17}" type="slidenum">
              <a:rPr lang="en-ZA" smtClean="0"/>
              <a:t>‹#›</a:t>
            </a:fld>
            <a:endParaRPr lang="en-ZA"/>
          </a:p>
        </p:txBody>
      </p:sp>
    </p:spTree>
    <p:extLst>
      <p:ext uri="{BB962C8B-B14F-4D97-AF65-F5344CB8AC3E}">
        <p14:creationId xmlns:p14="http://schemas.microsoft.com/office/powerpoint/2010/main" val="4193216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64A32A0B-0C9D-4C5C-A0E3-0727EE191FE4}" type="datetimeFigureOut">
              <a:rPr lang="en-ZA" smtClean="0"/>
              <a:t>2024/08/15</a:t>
            </a:fld>
            <a:endParaRPr lang="en-ZA"/>
          </a:p>
        </p:txBody>
      </p:sp>
      <p:sp>
        <p:nvSpPr>
          <p:cNvPr id="11" name="Footer Placeholder 10"/>
          <p:cNvSpPr>
            <a:spLocks noGrp="1"/>
          </p:cNvSpPr>
          <p:nvPr>
            <p:ph type="ftr" sz="quarter" idx="11"/>
          </p:nvPr>
        </p:nvSpPr>
        <p:spPr/>
        <p:txBody>
          <a:bodyPr/>
          <a:lstStyle/>
          <a:p>
            <a:endParaRPr lang="en-ZA"/>
          </a:p>
        </p:txBody>
      </p:sp>
      <p:sp>
        <p:nvSpPr>
          <p:cNvPr id="12" name="Slide Number Placeholder 11"/>
          <p:cNvSpPr>
            <a:spLocks noGrp="1"/>
          </p:cNvSpPr>
          <p:nvPr>
            <p:ph type="sldNum" sz="quarter" idx="12"/>
          </p:nvPr>
        </p:nvSpPr>
        <p:spPr/>
        <p:txBody>
          <a:bodyPr/>
          <a:lstStyle/>
          <a:p>
            <a:fld id="{34E7AFE5-5470-4969-AA0C-48C6AAEE8A17}" type="slidenum">
              <a:rPr lang="en-ZA" smtClean="0"/>
              <a:t>‹#›</a:t>
            </a:fld>
            <a:endParaRPr lang="en-ZA"/>
          </a:p>
        </p:txBody>
      </p:sp>
    </p:spTree>
    <p:extLst>
      <p:ext uri="{BB962C8B-B14F-4D97-AF65-F5344CB8AC3E}">
        <p14:creationId xmlns:p14="http://schemas.microsoft.com/office/powerpoint/2010/main" val="2536153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64A32A0B-0C9D-4C5C-A0E3-0727EE191FE4}" type="datetimeFigureOut">
              <a:rPr lang="en-ZA" smtClean="0"/>
              <a:t>2024/08/15</a:t>
            </a:fld>
            <a:endParaRPr lang="en-ZA"/>
          </a:p>
        </p:txBody>
      </p:sp>
      <p:sp>
        <p:nvSpPr>
          <p:cNvPr id="7" name="Footer Placeholder 6"/>
          <p:cNvSpPr>
            <a:spLocks noGrp="1"/>
          </p:cNvSpPr>
          <p:nvPr>
            <p:ph type="ftr" sz="quarter" idx="11"/>
          </p:nvPr>
        </p:nvSpPr>
        <p:spPr/>
        <p:txBody>
          <a:bodyPr/>
          <a:lstStyle/>
          <a:p>
            <a:endParaRPr lang="en-ZA"/>
          </a:p>
        </p:txBody>
      </p:sp>
      <p:sp>
        <p:nvSpPr>
          <p:cNvPr id="8" name="Slide Number Placeholder 7"/>
          <p:cNvSpPr>
            <a:spLocks noGrp="1"/>
          </p:cNvSpPr>
          <p:nvPr>
            <p:ph type="sldNum" sz="quarter" idx="12"/>
          </p:nvPr>
        </p:nvSpPr>
        <p:spPr/>
        <p:txBody>
          <a:bodyPr/>
          <a:lstStyle/>
          <a:p>
            <a:fld id="{34E7AFE5-5470-4969-AA0C-48C6AAEE8A17}" type="slidenum">
              <a:rPr lang="en-ZA" smtClean="0"/>
              <a:t>‹#›</a:t>
            </a:fld>
            <a:endParaRPr lang="en-ZA"/>
          </a:p>
        </p:txBody>
      </p:sp>
    </p:spTree>
    <p:extLst>
      <p:ext uri="{BB962C8B-B14F-4D97-AF65-F5344CB8AC3E}">
        <p14:creationId xmlns:p14="http://schemas.microsoft.com/office/powerpoint/2010/main" val="1709211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64A32A0B-0C9D-4C5C-A0E3-0727EE191FE4}" type="datetimeFigureOut">
              <a:rPr lang="en-ZA" smtClean="0"/>
              <a:t>2024/08/15</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34E7AFE5-5470-4969-AA0C-48C6AAEE8A17}" type="slidenum">
              <a:rPr lang="en-ZA" smtClean="0"/>
              <a:t>‹#›</a:t>
            </a:fld>
            <a:endParaRPr lang="en-ZA"/>
          </a:p>
        </p:txBody>
      </p:sp>
    </p:spTree>
    <p:extLst>
      <p:ext uri="{BB962C8B-B14F-4D97-AF65-F5344CB8AC3E}">
        <p14:creationId xmlns:p14="http://schemas.microsoft.com/office/powerpoint/2010/main" val="4165833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64A32A0B-0C9D-4C5C-A0E3-0727EE191FE4}" type="datetimeFigureOut">
              <a:rPr lang="en-ZA" smtClean="0"/>
              <a:t>2024/08/15</a:t>
            </a:fld>
            <a:endParaRPr lang="en-ZA"/>
          </a:p>
        </p:txBody>
      </p:sp>
      <p:sp>
        <p:nvSpPr>
          <p:cNvPr id="9" name="Footer Placeholder 8"/>
          <p:cNvSpPr>
            <a:spLocks noGrp="1"/>
          </p:cNvSpPr>
          <p:nvPr>
            <p:ph type="ftr" sz="quarter" idx="11"/>
          </p:nvPr>
        </p:nvSpPr>
        <p:spPr/>
        <p:txBody>
          <a:bodyPr/>
          <a:lstStyle/>
          <a:p>
            <a:endParaRPr lang="en-ZA"/>
          </a:p>
        </p:txBody>
      </p:sp>
      <p:sp>
        <p:nvSpPr>
          <p:cNvPr id="10" name="Slide Number Placeholder 9"/>
          <p:cNvSpPr>
            <a:spLocks noGrp="1"/>
          </p:cNvSpPr>
          <p:nvPr>
            <p:ph type="sldNum" sz="quarter" idx="12"/>
          </p:nvPr>
        </p:nvSpPr>
        <p:spPr/>
        <p:txBody>
          <a:bodyPr/>
          <a:lstStyle/>
          <a:p>
            <a:fld id="{34E7AFE5-5470-4969-AA0C-48C6AAEE8A17}" type="slidenum">
              <a:rPr lang="en-ZA" smtClean="0"/>
              <a:t>‹#›</a:t>
            </a:fld>
            <a:endParaRPr lang="en-ZA"/>
          </a:p>
        </p:txBody>
      </p:sp>
    </p:spTree>
    <p:extLst>
      <p:ext uri="{BB962C8B-B14F-4D97-AF65-F5344CB8AC3E}">
        <p14:creationId xmlns:p14="http://schemas.microsoft.com/office/powerpoint/2010/main" val="1080064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64A32A0B-0C9D-4C5C-A0E3-0727EE191FE4}" type="datetimeFigureOut">
              <a:rPr lang="en-ZA" smtClean="0"/>
              <a:t>2024/08/15</a:t>
            </a:fld>
            <a:endParaRPr lang="en-ZA"/>
          </a:p>
        </p:txBody>
      </p:sp>
      <p:sp>
        <p:nvSpPr>
          <p:cNvPr id="9" name="Footer Placeholder 8"/>
          <p:cNvSpPr>
            <a:spLocks noGrp="1"/>
          </p:cNvSpPr>
          <p:nvPr>
            <p:ph type="ftr" sz="quarter" idx="11"/>
          </p:nvPr>
        </p:nvSpPr>
        <p:spPr>
          <a:xfrm>
            <a:off x="3499101" y="6356350"/>
            <a:ext cx="5911517" cy="365125"/>
          </a:xfrm>
        </p:spPr>
        <p:txBody>
          <a:bodyPr/>
          <a:lstStyle/>
          <a:p>
            <a:endParaRPr lang="en-ZA"/>
          </a:p>
        </p:txBody>
      </p:sp>
      <p:sp>
        <p:nvSpPr>
          <p:cNvPr id="10" name="Slide Number Placeholder 9"/>
          <p:cNvSpPr>
            <a:spLocks noGrp="1"/>
          </p:cNvSpPr>
          <p:nvPr>
            <p:ph type="sldNum" sz="quarter" idx="12"/>
          </p:nvPr>
        </p:nvSpPr>
        <p:spPr/>
        <p:txBody>
          <a:bodyPr/>
          <a:lstStyle/>
          <a:p>
            <a:fld id="{34E7AFE5-5470-4969-AA0C-48C6AAEE8A17}" type="slidenum">
              <a:rPr lang="en-ZA" smtClean="0"/>
              <a:t>‹#›</a:t>
            </a:fld>
            <a:endParaRPr lang="en-ZA"/>
          </a:p>
        </p:txBody>
      </p:sp>
    </p:spTree>
    <p:extLst>
      <p:ext uri="{BB962C8B-B14F-4D97-AF65-F5344CB8AC3E}">
        <p14:creationId xmlns:p14="http://schemas.microsoft.com/office/powerpoint/2010/main" val="1732378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64A32A0B-0C9D-4C5C-A0E3-0727EE191FE4}" type="datetimeFigureOut">
              <a:rPr lang="en-ZA" smtClean="0"/>
              <a:t>2024/08/15</a:t>
            </a:fld>
            <a:endParaRPr lang="en-ZA"/>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ZA"/>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34E7AFE5-5470-4969-AA0C-48C6AAEE8A17}" type="slidenum">
              <a:rPr lang="en-ZA" smtClean="0"/>
              <a:t>‹#›</a:t>
            </a:fld>
            <a:endParaRPr lang="en-ZA"/>
          </a:p>
        </p:txBody>
      </p:sp>
    </p:spTree>
    <p:extLst>
      <p:ext uri="{BB962C8B-B14F-4D97-AF65-F5344CB8AC3E}">
        <p14:creationId xmlns:p14="http://schemas.microsoft.com/office/powerpoint/2010/main" val="39862286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8DBA8E-015C-C695-380A-AAF268FC1C44}"/>
              </a:ext>
            </a:extLst>
          </p:cNvPr>
          <p:cNvSpPr>
            <a:spLocks noGrp="1"/>
          </p:cNvSpPr>
          <p:nvPr>
            <p:ph type="ctrTitle"/>
          </p:nvPr>
        </p:nvSpPr>
        <p:spPr/>
        <p:txBody>
          <a:bodyPr>
            <a:normAutofit/>
          </a:bodyPr>
          <a:lstStyle/>
          <a:p>
            <a:r>
              <a:rPr lang="en-US" sz="4000" dirty="0"/>
              <a:t>Negotiating Insecurity:Agency and Adaptation Among Zimbabwean Migrant Women Working in Informal Sector in South Africa </a:t>
            </a:r>
            <a:endParaRPr lang="en-ZA" sz="4000" dirty="0"/>
          </a:p>
        </p:txBody>
      </p:sp>
      <p:sp>
        <p:nvSpPr>
          <p:cNvPr id="3" name="Subtitle 2">
            <a:extLst>
              <a:ext uri="{FF2B5EF4-FFF2-40B4-BE49-F238E27FC236}">
                <a16:creationId xmlns:a16="http://schemas.microsoft.com/office/drawing/2014/main" id="{71006FEF-95D6-0989-2F62-7AD05E6D25C3}"/>
              </a:ext>
            </a:extLst>
          </p:cNvPr>
          <p:cNvSpPr>
            <a:spLocks noGrp="1"/>
          </p:cNvSpPr>
          <p:nvPr>
            <p:ph type="subTitle" idx="1"/>
          </p:nvPr>
        </p:nvSpPr>
        <p:spPr/>
        <p:txBody>
          <a:bodyPr>
            <a:normAutofit fontScale="70000" lnSpcReduction="20000"/>
          </a:bodyPr>
          <a:lstStyle/>
          <a:p>
            <a:endParaRPr lang="en-US" dirty="0"/>
          </a:p>
          <a:p>
            <a:endParaRPr lang="en-ZA" dirty="0"/>
          </a:p>
          <a:p>
            <a:r>
              <a:rPr lang="en-ZA" dirty="0"/>
              <a:t>    Lecture 7 </a:t>
            </a:r>
          </a:p>
        </p:txBody>
      </p:sp>
    </p:spTree>
    <p:extLst>
      <p:ext uri="{BB962C8B-B14F-4D97-AF65-F5344CB8AC3E}">
        <p14:creationId xmlns:p14="http://schemas.microsoft.com/office/powerpoint/2010/main" val="2428718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CE467-B219-1D54-FBC2-2EA704A85E09}"/>
              </a:ext>
            </a:extLst>
          </p:cNvPr>
          <p:cNvSpPr>
            <a:spLocks noGrp="1"/>
          </p:cNvSpPr>
          <p:nvPr>
            <p:ph type="title"/>
          </p:nvPr>
        </p:nvSpPr>
        <p:spPr/>
        <p:txBody>
          <a:bodyPr/>
          <a:lstStyle/>
          <a:p>
            <a:r>
              <a:rPr lang="en-ZA" dirty="0"/>
              <a:t>ECONOMIC CHALLENGES</a:t>
            </a:r>
            <a:br>
              <a:rPr lang="en-ZA" dirty="0"/>
            </a:br>
            <a:endParaRPr lang="en-ZA" dirty="0"/>
          </a:p>
        </p:txBody>
      </p:sp>
      <p:sp>
        <p:nvSpPr>
          <p:cNvPr id="3" name="Content Placeholder 2">
            <a:extLst>
              <a:ext uri="{FF2B5EF4-FFF2-40B4-BE49-F238E27FC236}">
                <a16:creationId xmlns:a16="http://schemas.microsoft.com/office/drawing/2014/main" id="{AFCCB6D9-ED58-9A1D-9751-CD8AC6BAEA0B}"/>
              </a:ext>
            </a:extLst>
          </p:cNvPr>
          <p:cNvSpPr>
            <a:spLocks noGrp="1"/>
          </p:cNvSpPr>
          <p:nvPr>
            <p:ph idx="1"/>
          </p:nvPr>
        </p:nvSpPr>
        <p:spPr/>
        <p:txBody>
          <a:bodyPr>
            <a:normAutofit/>
          </a:bodyPr>
          <a:lstStyle/>
          <a:p>
            <a:r>
              <a:rPr lang="en-US" dirty="0"/>
              <a:t>Some of the women felt that their economic circumstances improved because they migrated to South Africa, as they could now afford to take care of their needs and those of the families they left home.</a:t>
            </a:r>
          </a:p>
          <a:p>
            <a:r>
              <a:rPr lang="en-US" dirty="0"/>
              <a:t>Some women their expectations of better lives contradicted their experiences, and they found it challenging to attain the security and life-changing opportunities they imagined. </a:t>
            </a:r>
            <a:endParaRPr lang="en-ZA" dirty="0"/>
          </a:p>
        </p:txBody>
      </p:sp>
    </p:spTree>
    <p:extLst>
      <p:ext uri="{BB962C8B-B14F-4D97-AF65-F5344CB8AC3E}">
        <p14:creationId xmlns:p14="http://schemas.microsoft.com/office/powerpoint/2010/main" val="2344909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688751-2D3A-1D27-D856-8D8A36F1BAA9}"/>
              </a:ext>
            </a:extLst>
          </p:cNvPr>
          <p:cNvSpPr>
            <a:spLocks noGrp="1"/>
          </p:cNvSpPr>
          <p:nvPr>
            <p:ph type="title"/>
          </p:nvPr>
        </p:nvSpPr>
        <p:spPr/>
        <p:txBody>
          <a:bodyPr/>
          <a:lstStyle/>
          <a:p>
            <a:r>
              <a:rPr lang="en-US" dirty="0"/>
              <a:t>SEXUAL AND GENDER-BASED VIOLENCE </a:t>
            </a:r>
            <a:endParaRPr lang="en-ZA" dirty="0"/>
          </a:p>
        </p:txBody>
      </p:sp>
      <p:sp>
        <p:nvSpPr>
          <p:cNvPr id="3" name="Content Placeholder 2">
            <a:extLst>
              <a:ext uri="{FF2B5EF4-FFF2-40B4-BE49-F238E27FC236}">
                <a16:creationId xmlns:a16="http://schemas.microsoft.com/office/drawing/2014/main" id="{0C92D762-3190-394B-26DF-63794E7C7686}"/>
              </a:ext>
            </a:extLst>
          </p:cNvPr>
          <p:cNvSpPr>
            <a:spLocks noGrp="1"/>
          </p:cNvSpPr>
          <p:nvPr>
            <p:ph idx="1"/>
          </p:nvPr>
        </p:nvSpPr>
        <p:spPr/>
        <p:txBody>
          <a:bodyPr>
            <a:normAutofit/>
          </a:bodyPr>
          <a:lstStyle/>
          <a:p>
            <a:r>
              <a:rPr lang="en-US" dirty="0"/>
              <a:t>Migrants' women experienced sexual and gender-based violence (SGBV) during their stay in South Africa.</a:t>
            </a:r>
          </a:p>
          <a:p>
            <a:r>
              <a:rPr lang="en-US" dirty="0"/>
              <a:t>  Zimbabwean female migrants experienced IPV more than once, either from their partners whom they migrated with or the ones they met when they arrived in South Africa.</a:t>
            </a:r>
          </a:p>
          <a:p>
            <a:r>
              <a:rPr lang="en-US" dirty="0"/>
              <a:t>Some of the women revealed that they were unable to leave their abusive partners because they economically depended on them. </a:t>
            </a:r>
          </a:p>
          <a:p>
            <a:r>
              <a:rPr lang="en-US" dirty="0"/>
              <a:t>They did not report gender-based violence cases because they feared exposing themselves to deportation. </a:t>
            </a:r>
            <a:endParaRPr lang="en-ZA" dirty="0"/>
          </a:p>
        </p:txBody>
      </p:sp>
    </p:spTree>
    <p:extLst>
      <p:ext uri="{BB962C8B-B14F-4D97-AF65-F5344CB8AC3E}">
        <p14:creationId xmlns:p14="http://schemas.microsoft.com/office/powerpoint/2010/main" val="4408548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849289-929E-5ED1-9BF4-6211F8CC2256}"/>
              </a:ext>
            </a:extLst>
          </p:cNvPr>
          <p:cNvSpPr>
            <a:spLocks noGrp="1"/>
          </p:cNvSpPr>
          <p:nvPr>
            <p:ph type="title"/>
          </p:nvPr>
        </p:nvSpPr>
        <p:spPr/>
        <p:txBody>
          <a:bodyPr/>
          <a:lstStyle/>
          <a:p>
            <a:r>
              <a:rPr lang="en-US" dirty="0"/>
              <a:t>CHALLENGES TO ACCESSING HEALTH CARE </a:t>
            </a:r>
            <a:endParaRPr lang="en-ZA" dirty="0"/>
          </a:p>
        </p:txBody>
      </p:sp>
      <p:sp>
        <p:nvSpPr>
          <p:cNvPr id="3" name="Content Placeholder 2">
            <a:extLst>
              <a:ext uri="{FF2B5EF4-FFF2-40B4-BE49-F238E27FC236}">
                <a16:creationId xmlns:a16="http://schemas.microsoft.com/office/drawing/2014/main" id="{143409AA-24EE-F867-17D4-87D601AFD044}"/>
              </a:ext>
            </a:extLst>
          </p:cNvPr>
          <p:cNvSpPr>
            <a:spLocks noGrp="1"/>
          </p:cNvSpPr>
          <p:nvPr>
            <p:ph idx="1"/>
          </p:nvPr>
        </p:nvSpPr>
        <p:spPr/>
        <p:txBody>
          <a:bodyPr>
            <a:normAutofit/>
          </a:bodyPr>
          <a:lstStyle/>
          <a:p>
            <a:pPr algn="l"/>
            <a:r>
              <a:rPr lang="en-US" sz="2800" b="0" i="0" u="none" strike="noStrike" baseline="0" dirty="0">
                <a:latin typeface="TimesNewRomanPSMT"/>
              </a:rPr>
              <a:t>The lack of legal documentation also negatively impacted </a:t>
            </a:r>
            <a:r>
              <a:rPr lang="en-US" sz="2800" dirty="0">
                <a:latin typeface="TimesNewRomanPSMT"/>
              </a:rPr>
              <a:t>migrants to </a:t>
            </a:r>
            <a:r>
              <a:rPr lang="en-US" sz="2800" b="0" i="0" u="none" strike="noStrike" baseline="0" dirty="0">
                <a:latin typeface="TimesNewRomanPSMT"/>
              </a:rPr>
              <a:t>access to </a:t>
            </a:r>
            <a:r>
              <a:rPr lang="en-ZA" sz="2800" b="0" i="0" u="none" strike="noStrike" baseline="0" dirty="0">
                <a:latin typeface="TimesNewRomanPSMT"/>
              </a:rPr>
              <a:t>public health care services.</a:t>
            </a:r>
          </a:p>
          <a:p>
            <a:pPr algn="l"/>
            <a:r>
              <a:rPr lang="en-ZA" sz="2800" b="0" i="0" u="none" strike="noStrike" baseline="0" dirty="0">
                <a:latin typeface="TimesNewRomanPSMT"/>
              </a:rPr>
              <a:t>When </a:t>
            </a:r>
            <a:r>
              <a:rPr lang="en-US" sz="2800" b="0" i="0" u="none" strike="noStrike" baseline="0" dirty="0">
                <a:latin typeface="TimesNewRomanPSMT"/>
              </a:rPr>
              <a:t>they went to the hospital, they were required to have valid passports with </a:t>
            </a:r>
            <a:r>
              <a:rPr lang="en-ZA" sz="2800" b="0" i="0" u="none" strike="noStrike" baseline="0" dirty="0">
                <a:latin typeface="TimesNewRomanPSMT"/>
              </a:rPr>
              <a:t>temporary residence permits.</a:t>
            </a:r>
          </a:p>
          <a:p>
            <a:pPr algn="l"/>
            <a:r>
              <a:rPr lang="en-US" dirty="0"/>
              <a:t>Some women had difficulties registering at antenatal clinics, risking their health, and that of her unborn children.</a:t>
            </a:r>
          </a:p>
          <a:p>
            <a:pPr marL="0" indent="0" algn="l">
              <a:buNone/>
            </a:pPr>
            <a:endParaRPr lang="en-ZA" dirty="0"/>
          </a:p>
        </p:txBody>
      </p:sp>
    </p:spTree>
    <p:extLst>
      <p:ext uri="{BB962C8B-B14F-4D97-AF65-F5344CB8AC3E}">
        <p14:creationId xmlns:p14="http://schemas.microsoft.com/office/powerpoint/2010/main" val="40479079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3599C9-23D4-4BDB-6563-C862239A0798}"/>
              </a:ext>
            </a:extLst>
          </p:cNvPr>
          <p:cNvSpPr>
            <a:spLocks noGrp="1"/>
          </p:cNvSpPr>
          <p:nvPr>
            <p:ph type="title"/>
          </p:nvPr>
        </p:nvSpPr>
        <p:spPr/>
        <p:txBody>
          <a:bodyPr/>
          <a:lstStyle/>
          <a:p>
            <a:r>
              <a:rPr lang="en-US" dirty="0"/>
              <a:t>HARASSMENT AND NAME CALLING EXPERIENCES </a:t>
            </a:r>
            <a:endParaRPr lang="en-ZA" dirty="0"/>
          </a:p>
        </p:txBody>
      </p:sp>
      <p:sp>
        <p:nvSpPr>
          <p:cNvPr id="3" name="Content Placeholder 2">
            <a:extLst>
              <a:ext uri="{FF2B5EF4-FFF2-40B4-BE49-F238E27FC236}">
                <a16:creationId xmlns:a16="http://schemas.microsoft.com/office/drawing/2014/main" id="{65EC99C6-89A4-C9D4-CD43-7D7C96CC35C9}"/>
              </a:ext>
            </a:extLst>
          </p:cNvPr>
          <p:cNvSpPr>
            <a:spLocks noGrp="1"/>
          </p:cNvSpPr>
          <p:nvPr>
            <p:ph idx="1"/>
          </p:nvPr>
        </p:nvSpPr>
        <p:spPr/>
        <p:txBody>
          <a:bodyPr>
            <a:normAutofit/>
          </a:bodyPr>
          <a:lstStyle/>
          <a:p>
            <a:r>
              <a:rPr lang="en-US" dirty="0"/>
              <a:t>Migrants  also recounted daily experiences of harassment, abuse, and exclusion by citizens, police officers, and government officials.</a:t>
            </a:r>
          </a:p>
          <a:p>
            <a:r>
              <a:rPr lang="en-US" dirty="0"/>
              <a:t> Most common were the frequent and offensive name-calling and the blame for the socio-economic challenges in South Africa. </a:t>
            </a:r>
          </a:p>
          <a:p>
            <a:r>
              <a:rPr lang="en-US" dirty="0"/>
              <a:t>They were frequently labeled with names like </a:t>
            </a:r>
            <a:r>
              <a:rPr lang="en-US" dirty="0" err="1"/>
              <a:t>Kwere</a:t>
            </a:r>
            <a:r>
              <a:rPr lang="en-US" dirty="0"/>
              <a:t> </a:t>
            </a:r>
            <a:r>
              <a:rPr lang="en-US" dirty="0" err="1"/>
              <a:t>Kwere</a:t>
            </a:r>
            <a:r>
              <a:rPr lang="en-US" dirty="0"/>
              <a:t>. </a:t>
            </a:r>
          </a:p>
          <a:p>
            <a:r>
              <a:rPr lang="en-US" dirty="0"/>
              <a:t>The name calling was a source of hurt and humiliation, as it increased their feeling of being socially excluded and insecure.</a:t>
            </a:r>
            <a:endParaRPr lang="en-ZA" dirty="0"/>
          </a:p>
        </p:txBody>
      </p:sp>
    </p:spTree>
    <p:extLst>
      <p:ext uri="{BB962C8B-B14F-4D97-AF65-F5344CB8AC3E}">
        <p14:creationId xmlns:p14="http://schemas.microsoft.com/office/powerpoint/2010/main" val="38401972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27590C-782C-624C-66CA-F7C270E0E3B0}"/>
              </a:ext>
            </a:extLst>
          </p:cNvPr>
          <p:cNvSpPr>
            <a:spLocks noGrp="1"/>
          </p:cNvSpPr>
          <p:nvPr>
            <p:ph type="title"/>
          </p:nvPr>
        </p:nvSpPr>
        <p:spPr/>
        <p:txBody>
          <a:bodyPr/>
          <a:lstStyle/>
          <a:p>
            <a:r>
              <a:rPr lang="en-US" dirty="0"/>
              <a:t>HARASSMENT AND NAME CALLING EXPERIENCES </a:t>
            </a:r>
            <a:endParaRPr lang="en-ZA" dirty="0"/>
          </a:p>
        </p:txBody>
      </p:sp>
      <p:sp>
        <p:nvSpPr>
          <p:cNvPr id="3" name="Content Placeholder 2">
            <a:extLst>
              <a:ext uri="{FF2B5EF4-FFF2-40B4-BE49-F238E27FC236}">
                <a16:creationId xmlns:a16="http://schemas.microsoft.com/office/drawing/2014/main" id="{D02E75DF-E20D-07B5-1D21-1E4DE1A9A4B0}"/>
              </a:ext>
            </a:extLst>
          </p:cNvPr>
          <p:cNvSpPr>
            <a:spLocks noGrp="1"/>
          </p:cNvSpPr>
          <p:nvPr>
            <p:ph idx="1"/>
          </p:nvPr>
        </p:nvSpPr>
        <p:spPr/>
        <p:txBody>
          <a:bodyPr>
            <a:normAutofit/>
          </a:bodyPr>
          <a:lstStyle/>
          <a:p>
            <a:pPr marL="0" indent="0">
              <a:buNone/>
            </a:pPr>
            <a:r>
              <a:rPr lang="en-US" dirty="0"/>
              <a:t>  </a:t>
            </a:r>
          </a:p>
          <a:p>
            <a:r>
              <a:rPr lang="en-US" dirty="0"/>
              <a:t>Those workspaces were located on the streets encountered problems such as the metro police officers who often raided their stalls or chased them away from their workspaces. </a:t>
            </a:r>
          </a:p>
          <a:p>
            <a:r>
              <a:rPr lang="en-US" dirty="0"/>
              <a:t>Despite the raids, both local and migrant people continued to occupy the spaces for informal trading. </a:t>
            </a:r>
          </a:p>
          <a:p>
            <a:r>
              <a:rPr lang="en-US" dirty="0"/>
              <a:t>Migrants felt more vulnerable and believed those police officers targeted them because they were foreign.</a:t>
            </a:r>
          </a:p>
        </p:txBody>
      </p:sp>
    </p:spTree>
    <p:extLst>
      <p:ext uri="{BB962C8B-B14F-4D97-AF65-F5344CB8AC3E}">
        <p14:creationId xmlns:p14="http://schemas.microsoft.com/office/powerpoint/2010/main" val="11341277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38E99-E35C-9E68-932C-CFD84D16B80D}"/>
              </a:ext>
            </a:extLst>
          </p:cNvPr>
          <p:cNvSpPr>
            <a:spLocks noGrp="1"/>
          </p:cNvSpPr>
          <p:nvPr>
            <p:ph type="title"/>
          </p:nvPr>
        </p:nvSpPr>
        <p:spPr/>
        <p:txBody>
          <a:bodyPr/>
          <a:lstStyle/>
          <a:p>
            <a:r>
              <a:rPr lang="en-US" dirty="0"/>
              <a:t>COPING MECHANISMS AND SURVIVAL STRATEGIES </a:t>
            </a:r>
            <a:endParaRPr lang="en-ZA" dirty="0"/>
          </a:p>
        </p:txBody>
      </p:sp>
      <p:sp>
        <p:nvSpPr>
          <p:cNvPr id="3" name="Content Placeholder 2">
            <a:extLst>
              <a:ext uri="{FF2B5EF4-FFF2-40B4-BE49-F238E27FC236}">
                <a16:creationId xmlns:a16="http://schemas.microsoft.com/office/drawing/2014/main" id="{D76C6B94-8882-874F-67C7-D829EAE6CCCE}"/>
              </a:ext>
            </a:extLst>
          </p:cNvPr>
          <p:cNvSpPr>
            <a:spLocks noGrp="1"/>
          </p:cNvSpPr>
          <p:nvPr>
            <p:ph idx="1"/>
          </p:nvPr>
        </p:nvSpPr>
        <p:spPr/>
        <p:txBody>
          <a:bodyPr/>
          <a:lstStyle/>
          <a:p>
            <a:r>
              <a:rPr lang="en-US" dirty="0"/>
              <a:t>Intimate relationships with local men</a:t>
            </a:r>
          </a:p>
          <a:p>
            <a:r>
              <a:rPr lang="en-US" dirty="0"/>
              <a:t>Using language and dressing as disguise tactics</a:t>
            </a:r>
          </a:p>
          <a:p>
            <a:r>
              <a:rPr lang="en-US" dirty="0"/>
              <a:t>Bribing police officers and use of fake documentation. </a:t>
            </a:r>
          </a:p>
          <a:p>
            <a:r>
              <a:rPr lang="en-ZA" dirty="0"/>
              <a:t>Faith- Base organizations and social networks. </a:t>
            </a:r>
          </a:p>
        </p:txBody>
      </p:sp>
    </p:spTree>
    <p:extLst>
      <p:ext uri="{BB962C8B-B14F-4D97-AF65-F5344CB8AC3E}">
        <p14:creationId xmlns:p14="http://schemas.microsoft.com/office/powerpoint/2010/main" val="877618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F1632-EEE8-9195-B165-7A171334EC19}"/>
              </a:ext>
            </a:extLst>
          </p:cNvPr>
          <p:cNvSpPr>
            <a:spLocks noGrp="1"/>
          </p:cNvSpPr>
          <p:nvPr>
            <p:ph type="title"/>
          </p:nvPr>
        </p:nvSpPr>
        <p:spPr/>
        <p:txBody>
          <a:bodyPr>
            <a:normAutofit fontScale="90000"/>
          </a:bodyPr>
          <a:lstStyle/>
          <a:p>
            <a:r>
              <a:rPr kumimoji="0" lang="en-US" sz="4000" b="0" i="0" u="none" strike="noStrike" kern="1200" cap="none" spc="0" normalizeH="0" baseline="0" noProof="0" dirty="0">
                <a:ln>
                  <a:noFill/>
                </a:ln>
                <a:solidFill>
                  <a:prstClr val="black"/>
                </a:solidFill>
                <a:effectLst/>
                <a:uLnTx/>
                <a:uFillTx/>
                <a:latin typeface="Aptos Display" panose="02110004020202020204"/>
                <a:ea typeface="+mj-ea"/>
                <a:cs typeface="+mj-cs"/>
              </a:rPr>
              <a:t>Agency and Adaptation Among Zimbabwean Migrant Women Working in Informal Sector in South Africa</a:t>
            </a:r>
            <a:endParaRPr lang="en-ZA" dirty="0"/>
          </a:p>
        </p:txBody>
      </p:sp>
      <p:sp>
        <p:nvSpPr>
          <p:cNvPr id="3" name="Content Placeholder 2">
            <a:extLst>
              <a:ext uri="{FF2B5EF4-FFF2-40B4-BE49-F238E27FC236}">
                <a16:creationId xmlns:a16="http://schemas.microsoft.com/office/drawing/2014/main" id="{EDAB57C6-DBDA-DDCA-7BA6-DD33333B26DB}"/>
              </a:ext>
            </a:extLst>
          </p:cNvPr>
          <p:cNvSpPr>
            <a:spLocks noGrp="1"/>
          </p:cNvSpPr>
          <p:nvPr>
            <p:ph idx="1"/>
          </p:nvPr>
        </p:nvSpPr>
        <p:spPr/>
        <p:txBody>
          <a:bodyPr/>
          <a:lstStyle/>
          <a:p>
            <a:r>
              <a:rPr lang="en-US" dirty="0"/>
              <a:t>The </a:t>
            </a:r>
            <a:r>
              <a:rPr lang="en-US" dirty="0" err="1"/>
              <a:t>deeping</a:t>
            </a:r>
            <a:r>
              <a:rPr lang="en-US" dirty="0"/>
              <a:t> levels of poverty in Zimbabwe have resulted in high numbers of women migrating to South Africa in hope of securing a better standards of living. </a:t>
            </a:r>
          </a:p>
          <a:p>
            <a:r>
              <a:rPr lang="en-US" dirty="0"/>
              <a:t>Historically mostly men migrated from Zimbabwe to work in South Africa farms and mines, while women stayed at home, looking after families. </a:t>
            </a:r>
          </a:p>
          <a:p>
            <a:r>
              <a:rPr lang="en-US" dirty="0"/>
              <a:t>A change in gender roles and deepening poverty have influenced several women to migrate to South Africa to look for work to provide for their families. </a:t>
            </a:r>
            <a:endParaRPr lang="en-ZA" dirty="0"/>
          </a:p>
        </p:txBody>
      </p:sp>
    </p:spTree>
    <p:extLst>
      <p:ext uri="{BB962C8B-B14F-4D97-AF65-F5344CB8AC3E}">
        <p14:creationId xmlns:p14="http://schemas.microsoft.com/office/powerpoint/2010/main" val="25247993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8C06A-32EB-2384-0D7A-47D75A96EBF0}"/>
              </a:ext>
            </a:extLst>
          </p:cNvPr>
          <p:cNvSpPr>
            <a:spLocks noGrp="1"/>
          </p:cNvSpPr>
          <p:nvPr>
            <p:ph type="title"/>
          </p:nvPr>
        </p:nvSpPr>
        <p:spPr/>
        <p:txBody>
          <a:bodyPr>
            <a:normAutofit fontScale="90000"/>
          </a:bodyPr>
          <a:lstStyle/>
          <a:p>
            <a:r>
              <a:rPr lang="en-US" dirty="0"/>
              <a:t>Agency and Adaptation Among Zimbabwean Migrant Women Working in Informal Sector in South Africa</a:t>
            </a:r>
            <a:endParaRPr lang="en-ZA" dirty="0"/>
          </a:p>
        </p:txBody>
      </p:sp>
      <p:sp>
        <p:nvSpPr>
          <p:cNvPr id="3" name="Content Placeholder 2">
            <a:extLst>
              <a:ext uri="{FF2B5EF4-FFF2-40B4-BE49-F238E27FC236}">
                <a16:creationId xmlns:a16="http://schemas.microsoft.com/office/drawing/2014/main" id="{C4232408-CF10-6EB3-4EB7-1D915541E7BC}"/>
              </a:ext>
            </a:extLst>
          </p:cNvPr>
          <p:cNvSpPr>
            <a:spLocks noGrp="1"/>
          </p:cNvSpPr>
          <p:nvPr>
            <p:ph idx="1"/>
          </p:nvPr>
        </p:nvSpPr>
        <p:spPr/>
        <p:txBody>
          <a:bodyPr/>
          <a:lstStyle/>
          <a:p>
            <a:r>
              <a:rPr lang="en-US" dirty="0"/>
              <a:t>Migrants' women from Zimbabwe come across all classes and professions. </a:t>
            </a:r>
          </a:p>
          <a:p>
            <a:r>
              <a:rPr lang="en-US" dirty="0"/>
              <a:t>Those who are unskilled and undocumented can be regarded as precarious workers, employed in the informal sector. </a:t>
            </a:r>
          </a:p>
          <a:p>
            <a:r>
              <a:rPr lang="en-US" dirty="0"/>
              <a:t> Example, independent traders, hairdressers, domestic workers and tailors. </a:t>
            </a:r>
          </a:p>
        </p:txBody>
      </p:sp>
    </p:spTree>
    <p:extLst>
      <p:ext uri="{BB962C8B-B14F-4D97-AF65-F5344CB8AC3E}">
        <p14:creationId xmlns:p14="http://schemas.microsoft.com/office/powerpoint/2010/main" val="10120244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32426-8423-F16B-7710-0BDFD2A3F1C0}"/>
              </a:ext>
            </a:extLst>
          </p:cNvPr>
          <p:cNvSpPr>
            <a:spLocks noGrp="1"/>
          </p:cNvSpPr>
          <p:nvPr>
            <p:ph type="title"/>
          </p:nvPr>
        </p:nvSpPr>
        <p:spPr/>
        <p:txBody>
          <a:bodyPr>
            <a:normAutofit fontScale="90000"/>
          </a:bodyPr>
          <a:lstStyle/>
          <a:p>
            <a:r>
              <a:rPr lang="en-US" dirty="0"/>
              <a:t>Agency and Adaptation Among Zimbabwean Migrant Women Working in Informal Sector in South Africa</a:t>
            </a:r>
            <a:endParaRPr lang="en-ZA" dirty="0"/>
          </a:p>
        </p:txBody>
      </p:sp>
      <p:sp>
        <p:nvSpPr>
          <p:cNvPr id="3" name="Content Placeholder 2">
            <a:extLst>
              <a:ext uri="{FF2B5EF4-FFF2-40B4-BE49-F238E27FC236}">
                <a16:creationId xmlns:a16="http://schemas.microsoft.com/office/drawing/2014/main" id="{4242E155-671E-B436-6857-10DF422E0BEF}"/>
              </a:ext>
            </a:extLst>
          </p:cNvPr>
          <p:cNvSpPr>
            <a:spLocks noGrp="1"/>
          </p:cNvSpPr>
          <p:nvPr>
            <p:ph idx="1"/>
          </p:nvPr>
        </p:nvSpPr>
        <p:spPr/>
        <p:txBody>
          <a:bodyPr/>
          <a:lstStyle/>
          <a:p>
            <a:r>
              <a:rPr lang="en-US" dirty="0"/>
              <a:t>South Africa for many years has been a destination for many migrants across the region. </a:t>
            </a:r>
          </a:p>
          <a:p>
            <a:r>
              <a:rPr lang="en-US" dirty="0"/>
              <a:t>Zimbabwe is one of the countries that has seen a significant increase in the number of its citizens leaving the country to other neighboring countries like South Africa. </a:t>
            </a:r>
          </a:p>
          <a:p>
            <a:r>
              <a:rPr lang="en-US" dirty="0"/>
              <a:t>Migratory patterns from Zimbabwe to South Africa have changed significantly over the years. </a:t>
            </a:r>
          </a:p>
          <a:p>
            <a:r>
              <a:rPr lang="en-US" dirty="0"/>
              <a:t>The demographic profile of Zimbabwean migrants from 1997 to 2010 showed that 44% of migrants were female and they were the breadwinners in their households. </a:t>
            </a:r>
          </a:p>
          <a:p>
            <a:endParaRPr lang="en-ZA" dirty="0"/>
          </a:p>
        </p:txBody>
      </p:sp>
    </p:spTree>
    <p:extLst>
      <p:ext uri="{BB962C8B-B14F-4D97-AF65-F5344CB8AC3E}">
        <p14:creationId xmlns:p14="http://schemas.microsoft.com/office/powerpoint/2010/main" val="2747939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F269C-A361-4E25-8176-0E79C43BDF8D}"/>
              </a:ext>
            </a:extLst>
          </p:cNvPr>
          <p:cNvSpPr>
            <a:spLocks noGrp="1"/>
          </p:cNvSpPr>
          <p:nvPr>
            <p:ph type="title"/>
          </p:nvPr>
        </p:nvSpPr>
        <p:spPr/>
        <p:txBody>
          <a:bodyPr>
            <a:normAutofit fontScale="90000"/>
          </a:bodyPr>
          <a:lstStyle/>
          <a:p>
            <a:r>
              <a:rPr lang="en-US" dirty="0"/>
              <a:t>Agency and Adaptation Among Zimbabwean Migrant Women Working in Informal Sector in South Africa</a:t>
            </a:r>
            <a:endParaRPr lang="en-ZA" dirty="0"/>
          </a:p>
        </p:txBody>
      </p:sp>
      <p:sp>
        <p:nvSpPr>
          <p:cNvPr id="3" name="Content Placeholder 2">
            <a:extLst>
              <a:ext uri="{FF2B5EF4-FFF2-40B4-BE49-F238E27FC236}">
                <a16:creationId xmlns:a16="http://schemas.microsoft.com/office/drawing/2014/main" id="{9965B0BC-2984-C79E-8E9E-3A70DDDA8E66}"/>
              </a:ext>
            </a:extLst>
          </p:cNvPr>
          <p:cNvSpPr>
            <a:spLocks noGrp="1"/>
          </p:cNvSpPr>
          <p:nvPr>
            <p:ph idx="1"/>
          </p:nvPr>
        </p:nvSpPr>
        <p:spPr/>
        <p:txBody>
          <a:bodyPr/>
          <a:lstStyle/>
          <a:p>
            <a:r>
              <a:rPr lang="en-US" dirty="0"/>
              <a:t>There are  those migrants' women who are skilled, and the majority of Zimbabwean migrant's women  are unskilled. </a:t>
            </a:r>
          </a:p>
          <a:p>
            <a:r>
              <a:rPr lang="en-US" dirty="0"/>
              <a:t>Those women who are undocumented are viewed as others and limited to accessing benefits from public services and health care services. </a:t>
            </a:r>
          </a:p>
          <a:p>
            <a:r>
              <a:rPr lang="en-US" dirty="0"/>
              <a:t>Immigration requirements do not accommodate unskilled migrants to apply for a temporary work permit. </a:t>
            </a:r>
          </a:p>
          <a:p>
            <a:r>
              <a:rPr lang="en-US" dirty="0"/>
              <a:t>Zimbabweans use  90-day visitor permit  granted to all  Southern African Development Committee citizens to enter and stay in South Africa. </a:t>
            </a:r>
            <a:endParaRPr lang="en-ZA" dirty="0"/>
          </a:p>
        </p:txBody>
      </p:sp>
    </p:spTree>
    <p:extLst>
      <p:ext uri="{BB962C8B-B14F-4D97-AF65-F5344CB8AC3E}">
        <p14:creationId xmlns:p14="http://schemas.microsoft.com/office/powerpoint/2010/main" val="2598397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FCFA3-9311-E384-29C1-FE930AAE6574}"/>
              </a:ext>
            </a:extLst>
          </p:cNvPr>
          <p:cNvSpPr>
            <a:spLocks noGrp="1"/>
          </p:cNvSpPr>
          <p:nvPr>
            <p:ph type="title"/>
          </p:nvPr>
        </p:nvSpPr>
        <p:spPr/>
        <p:txBody>
          <a:bodyPr>
            <a:normAutofit fontScale="90000"/>
          </a:bodyPr>
          <a:lstStyle/>
          <a:p>
            <a:r>
              <a:rPr lang="en-US" dirty="0"/>
              <a:t>Agency and Adaptation Among Zimbabwean Migrant Women Working in Informal Sector in South Africa</a:t>
            </a:r>
            <a:endParaRPr lang="en-ZA" dirty="0"/>
          </a:p>
        </p:txBody>
      </p:sp>
      <p:sp>
        <p:nvSpPr>
          <p:cNvPr id="3" name="Content Placeholder 2">
            <a:extLst>
              <a:ext uri="{FF2B5EF4-FFF2-40B4-BE49-F238E27FC236}">
                <a16:creationId xmlns:a16="http://schemas.microsoft.com/office/drawing/2014/main" id="{9D06A1AE-5B83-121D-99E5-B00DD5166B4D}"/>
              </a:ext>
            </a:extLst>
          </p:cNvPr>
          <p:cNvSpPr>
            <a:spLocks noGrp="1"/>
          </p:cNvSpPr>
          <p:nvPr>
            <p:ph idx="1"/>
          </p:nvPr>
        </p:nvSpPr>
        <p:spPr/>
        <p:txBody>
          <a:bodyPr/>
          <a:lstStyle/>
          <a:p>
            <a:r>
              <a:rPr lang="en-US" dirty="0"/>
              <a:t>In 2009 the South African government approved amnesty permits for all undocumented Zimbabweans under Dispensation for Zimbabweans Projects. </a:t>
            </a:r>
          </a:p>
          <a:p>
            <a:r>
              <a:rPr lang="en-US" dirty="0"/>
              <a:t>The challenge with these permits is that they have several conditions that do not guarantee an extended stay in South Africa. </a:t>
            </a:r>
          </a:p>
          <a:p>
            <a:r>
              <a:rPr lang="en-US" dirty="0"/>
              <a:t>Most Zimbabwean migrants do not have these permits as they were first issued in 2010. </a:t>
            </a:r>
          </a:p>
          <a:p>
            <a:r>
              <a:rPr lang="en-US" dirty="0"/>
              <a:t>Most Zimbabweans do not apply for the asylum as it restricts them from travelling back home, due to barriers of being documented. </a:t>
            </a:r>
            <a:endParaRPr lang="en-ZA" dirty="0"/>
          </a:p>
        </p:txBody>
      </p:sp>
    </p:spTree>
    <p:extLst>
      <p:ext uri="{BB962C8B-B14F-4D97-AF65-F5344CB8AC3E}">
        <p14:creationId xmlns:p14="http://schemas.microsoft.com/office/powerpoint/2010/main" val="4144774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A9B0B-B695-3489-4FAA-FF1F331FE1B5}"/>
              </a:ext>
            </a:extLst>
          </p:cNvPr>
          <p:cNvSpPr>
            <a:spLocks noGrp="1"/>
          </p:cNvSpPr>
          <p:nvPr>
            <p:ph type="title"/>
          </p:nvPr>
        </p:nvSpPr>
        <p:spPr/>
        <p:txBody>
          <a:bodyPr>
            <a:normAutofit fontScale="90000"/>
          </a:bodyPr>
          <a:lstStyle/>
          <a:p>
            <a:r>
              <a:rPr lang="en-US" dirty="0"/>
              <a:t>Agency and Adaptation Among Zimbabwean Migrant Women Working in Informal Sector in South Africa</a:t>
            </a:r>
            <a:endParaRPr lang="en-ZA" dirty="0"/>
          </a:p>
        </p:txBody>
      </p:sp>
      <p:sp>
        <p:nvSpPr>
          <p:cNvPr id="3" name="Content Placeholder 2">
            <a:extLst>
              <a:ext uri="{FF2B5EF4-FFF2-40B4-BE49-F238E27FC236}">
                <a16:creationId xmlns:a16="http://schemas.microsoft.com/office/drawing/2014/main" id="{2987237E-962C-3F49-1D26-C6C920B059EC}"/>
              </a:ext>
            </a:extLst>
          </p:cNvPr>
          <p:cNvSpPr>
            <a:spLocks noGrp="1"/>
          </p:cNvSpPr>
          <p:nvPr>
            <p:ph idx="1"/>
          </p:nvPr>
        </p:nvSpPr>
        <p:spPr/>
        <p:txBody>
          <a:bodyPr/>
          <a:lstStyle/>
          <a:p>
            <a:r>
              <a:rPr lang="en-US" dirty="0"/>
              <a:t>South Africa has a high levels of gender based violence and increasingly xenophobia  and migrants women are also victims of such violence. </a:t>
            </a:r>
          </a:p>
          <a:p>
            <a:r>
              <a:rPr lang="en-US" dirty="0"/>
              <a:t>There are common misconceptions that  African migrants import diseases and crime, steal jobs and opportunities. </a:t>
            </a:r>
          </a:p>
          <a:p>
            <a:r>
              <a:rPr lang="en-US" dirty="0"/>
              <a:t>Zimbabwe migrants women are less inclined to report when they are abused out of the fear of illicit xenophobic treatment by the police. </a:t>
            </a:r>
          </a:p>
          <a:p>
            <a:r>
              <a:rPr lang="en-US" dirty="0"/>
              <a:t>Migrants women experience different structures of violence in their day to day living such as intimate partner violence. </a:t>
            </a:r>
            <a:endParaRPr lang="en-ZA" dirty="0"/>
          </a:p>
        </p:txBody>
      </p:sp>
    </p:spTree>
    <p:extLst>
      <p:ext uri="{BB962C8B-B14F-4D97-AF65-F5344CB8AC3E}">
        <p14:creationId xmlns:p14="http://schemas.microsoft.com/office/powerpoint/2010/main" val="12127080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A6798-9D93-7DFE-FC4D-2424040BEFE7}"/>
              </a:ext>
            </a:extLst>
          </p:cNvPr>
          <p:cNvSpPr>
            <a:spLocks noGrp="1"/>
          </p:cNvSpPr>
          <p:nvPr>
            <p:ph type="title"/>
          </p:nvPr>
        </p:nvSpPr>
        <p:spPr>
          <a:xfrm>
            <a:off x="210389" y="864108"/>
            <a:ext cx="2947482" cy="4601183"/>
          </a:xfrm>
        </p:spPr>
        <p:txBody>
          <a:bodyPr/>
          <a:lstStyle/>
          <a:p>
            <a:r>
              <a:rPr lang="en-ZA" dirty="0"/>
              <a:t>FORMS OF </a:t>
            </a:r>
            <a:r>
              <a:rPr lang="en-ZA" sz="2800" dirty="0"/>
              <a:t>VULNERABILITIES </a:t>
            </a:r>
          </a:p>
        </p:txBody>
      </p:sp>
      <p:sp>
        <p:nvSpPr>
          <p:cNvPr id="3" name="Content Placeholder 2">
            <a:extLst>
              <a:ext uri="{FF2B5EF4-FFF2-40B4-BE49-F238E27FC236}">
                <a16:creationId xmlns:a16="http://schemas.microsoft.com/office/drawing/2014/main" id="{1991172F-DD60-E499-8EF7-2DECF0CF27F2}"/>
              </a:ext>
            </a:extLst>
          </p:cNvPr>
          <p:cNvSpPr>
            <a:spLocks noGrp="1"/>
          </p:cNvSpPr>
          <p:nvPr>
            <p:ph idx="1"/>
          </p:nvPr>
        </p:nvSpPr>
        <p:spPr/>
        <p:txBody>
          <a:bodyPr/>
          <a:lstStyle/>
          <a:p>
            <a:r>
              <a:rPr lang="en-US" dirty="0"/>
              <a:t>Economic challenges </a:t>
            </a:r>
          </a:p>
          <a:p>
            <a:r>
              <a:rPr lang="en-US" dirty="0"/>
              <a:t>Sexual and gender-based Violence</a:t>
            </a:r>
          </a:p>
          <a:p>
            <a:r>
              <a:rPr lang="en-US" dirty="0"/>
              <a:t>Challenges to accessing  health care</a:t>
            </a:r>
          </a:p>
          <a:p>
            <a:r>
              <a:rPr lang="en-US" dirty="0"/>
              <a:t>Harassment and name calling experiences </a:t>
            </a:r>
          </a:p>
          <a:p>
            <a:pPr marL="0" indent="0">
              <a:buNone/>
            </a:pPr>
            <a:endParaRPr lang="en-US" dirty="0"/>
          </a:p>
        </p:txBody>
      </p:sp>
    </p:spTree>
    <p:extLst>
      <p:ext uri="{BB962C8B-B14F-4D97-AF65-F5344CB8AC3E}">
        <p14:creationId xmlns:p14="http://schemas.microsoft.com/office/powerpoint/2010/main" val="766644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5B9B4-4836-35E4-C48E-61257485E13B}"/>
              </a:ext>
            </a:extLst>
          </p:cNvPr>
          <p:cNvSpPr>
            <a:spLocks noGrp="1"/>
          </p:cNvSpPr>
          <p:nvPr>
            <p:ph type="title"/>
          </p:nvPr>
        </p:nvSpPr>
        <p:spPr/>
        <p:txBody>
          <a:bodyPr/>
          <a:lstStyle/>
          <a:p>
            <a:r>
              <a:rPr lang="en-US" dirty="0"/>
              <a:t> ECONOMIC CHALLENGES</a:t>
            </a:r>
            <a:endParaRPr lang="en-ZA" dirty="0"/>
          </a:p>
        </p:txBody>
      </p:sp>
      <p:sp>
        <p:nvSpPr>
          <p:cNvPr id="3" name="Content Placeholder 2">
            <a:extLst>
              <a:ext uri="{FF2B5EF4-FFF2-40B4-BE49-F238E27FC236}">
                <a16:creationId xmlns:a16="http://schemas.microsoft.com/office/drawing/2014/main" id="{D43F517B-AEAC-5219-0EB8-3BA419D53A5B}"/>
              </a:ext>
            </a:extLst>
          </p:cNvPr>
          <p:cNvSpPr>
            <a:spLocks noGrp="1"/>
          </p:cNvSpPr>
          <p:nvPr>
            <p:ph idx="1"/>
          </p:nvPr>
        </p:nvSpPr>
        <p:spPr/>
        <p:txBody>
          <a:bodyPr>
            <a:normAutofit/>
          </a:bodyPr>
          <a:lstStyle/>
          <a:p>
            <a:pPr marL="0" indent="0">
              <a:buNone/>
            </a:pPr>
            <a:endParaRPr lang="en-US" dirty="0"/>
          </a:p>
          <a:p>
            <a:r>
              <a:rPr lang="en-US" dirty="0"/>
              <a:t>Poverty and unemployment are the key migration “push factors” for female Zimbabwean migrants. </a:t>
            </a:r>
          </a:p>
          <a:p>
            <a:r>
              <a:rPr lang="en-US" dirty="0"/>
              <a:t>They migrated in response to the prevalence of economic  challenges and insecurities in the country. </a:t>
            </a:r>
          </a:p>
          <a:p>
            <a:r>
              <a:rPr lang="en-US" dirty="0"/>
              <a:t>They left Zimbabwe to come to South Africa with the hope of finding better economic security. </a:t>
            </a:r>
          </a:p>
          <a:p>
            <a:r>
              <a:rPr lang="en-US" dirty="0"/>
              <a:t>Migration from Zimbabwe to South Africa has shifted from being temporary to semi-permanent or permanent.</a:t>
            </a:r>
          </a:p>
          <a:p>
            <a:endParaRPr lang="en-ZA" dirty="0"/>
          </a:p>
        </p:txBody>
      </p:sp>
    </p:spTree>
    <p:extLst>
      <p:ext uri="{BB962C8B-B14F-4D97-AF65-F5344CB8AC3E}">
        <p14:creationId xmlns:p14="http://schemas.microsoft.com/office/powerpoint/2010/main" val="4092987157"/>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Frame</Template>
  <TotalTime>304</TotalTime>
  <Words>1039</Words>
  <Application>Microsoft Office PowerPoint</Application>
  <PresentationFormat>Widescreen</PresentationFormat>
  <Paragraphs>70</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Aptos Display</vt:lpstr>
      <vt:lpstr>Corbel</vt:lpstr>
      <vt:lpstr>TimesNewRomanPSMT</vt:lpstr>
      <vt:lpstr>Wingdings 2</vt:lpstr>
      <vt:lpstr>Frame</vt:lpstr>
      <vt:lpstr>Negotiating Insecurity:Agency and Adaptation Among Zimbabwean Migrant Women Working in Informal Sector in South Africa </vt:lpstr>
      <vt:lpstr>Agency and Adaptation Among Zimbabwean Migrant Women Working in Informal Sector in South Africa</vt:lpstr>
      <vt:lpstr>Agency and Adaptation Among Zimbabwean Migrant Women Working in Informal Sector in South Africa</vt:lpstr>
      <vt:lpstr>Agency and Adaptation Among Zimbabwean Migrant Women Working in Informal Sector in South Africa</vt:lpstr>
      <vt:lpstr>Agency and Adaptation Among Zimbabwean Migrant Women Working in Informal Sector in South Africa</vt:lpstr>
      <vt:lpstr>Agency and Adaptation Among Zimbabwean Migrant Women Working in Informal Sector in South Africa</vt:lpstr>
      <vt:lpstr>Agency and Adaptation Among Zimbabwean Migrant Women Working in Informal Sector in South Africa</vt:lpstr>
      <vt:lpstr>FORMS OF VULNERABILITIES </vt:lpstr>
      <vt:lpstr> ECONOMIC CHALLENGES</vt:lpstr>
      <vt:lpstr>ECONOMIC CHALLENGES </vt:lpstr>
      <vt:lpstr>SEXUAL AND GENDER-BASED VIOLENCE </vt:lpstr>
      <vt:lpstr>CHALLENGES TO ACCESSING HEALTH CARE </vt:lpstr>
      <vt:lpstr>HARASSMENT AND NAME CALLING EXPERIENCES </vt:lpstr>
      <vt:lpstr>HARASSMENT AND NAME CALLING EXPERIENCES </vt:lpstr>
      <vt:lpstr>COPING MECHANISMS AND SURVIVAL STRATEGIES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Cecilia Z. Simelane</dc:creator>
  <cp:lastModifiedBy>Cecilia Z. Simelane</cp:lastModifiedBy>
  <cp:revision>4</cp:revision>
  <dcterms:created xsi:type="dcterms:W3CDTF">2024-08-08T05:32:04Z</dcterms:created>
  <dcterms:modified xsi:type="dcterms:W3CDTF">2024-08-15T08:19:17Z</dcterms:modified>
</cp:coreProperties>
</file>