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59" r:id="rId6"/>
    <p:sldId id="263" r:id="rId7"/>
    <p:sldId id="264" r:id="rId8"/>
    <p:sldId id="265" r:id="rId9"/>
    <p:sldId id="267" r:id="rId10"/>
    <p:sldId id="268" r:id="rId11"/>
    <p:sldId id="266" r:id="rId12"/>
    <p:sldId id="261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7B253B-31CC-4999-8DDB-E0CEBA012566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12C5457-6E77-4B09-BEC3-6A229E28EC81}">
      <dgm:prSet/>
      <dgm:spPr/>
      <dgm:t>
        <a:bodyPr/>
        <a:lstStyle/>
        <a:p>
          <a:r>
            <a:rPr lang="en-US"/>
            <a:t>S</a:t>
          </a:r>
          <a:r>
            <a:rPr lang="en-US" b="0" i="0" baseline="0"/>
            <a:t>exual identity refers to the individual’s perception, understanding and portrayal of their sexuality. </a:t>
          </a:r>
          <a:endParaRPr lang="en-US"/>
        </a:p>
      </dgm:t>
    </dgm:pt>
    <dgm:pt modelId="{DF801C74-8B38-4967-AA32-086CD28BE711}" type="parTrans" cxnId="{BEBE1B29-B6C1-40B6-AA76-65014680D701}">
      <dgm:prSet/>
      <dgm:spPr/>
      <dgm:t>
        <a:bodyPr/>
        <a:lstStyle/>
        <a:p>
          <a:endParaRPr lang="en-US"/>
        </a:p>
      </dgm:t>
    </dgm:pt>
    <dgm:pt modelId="{8FD70C8C-FCCD-433A-945D-29D9FC60C99F}" type="sibTrans" cxnId="{BEBE1B29-B6C1-40B6-AA76-65014680D701}">
      <dgm:prSet/>
      <dgm:spPr/>
      <dgm:t>
        <a:bodyPr/>
        <a:lstStyle/>
        <a:p>
          <a:endParaRPr lang="en-US"/>
        </a:p>
      </dgm:t>
    </dgm:pt>
    <dgm:pt modelId="{73739055-7F41-4EC7-83A8-88EF32D8824A}">
      <dgm:prSet/>
      <dgm:spPr/>
      <dgm:t>
        <a:bodyPr/>
        <a:lstStyle/>
        <a:p>
          <a:r>
            <a:rPr lang="en-US"/>
            <a:t>Sexual identity consist of an individual preferences and how they define their individual sexuality.  </a:t>
          </a:r>
        </a:p>
      </dgm:t>
    </dgm:pt>
    <dgm:pt modelId="{8983C223-0E99-4FA3-AEB9-2CEA24EE5DEB}" type="parTrans" cxnId="{975EFA14-761F-4F87-82CB-791B4B6B38B3}">
      <dgm:prSet/>
      <dgm:spPr/>
      <dgm:t>
        <a:bodyPr/>
        <a:lstStyle/>
        <a:p>
          <a:endParaRPr lang="en-US"/>
        </a:p>
      </dgm:t>
    </dgm:pt>
    <dgm:pt modelId="{D2C9AD9D-E91D-447C-8E3E-9133E54C1FB9}" type="sibTrans" cxnId="{975EFA14-761F-4F87-82CB-791B4B6B38B3}">
      <dgm:prSet/>
      <dgm:spPr/>
      <dgm:t>
        <a:bodyPr/>
        <a:lstStyle/>
        <a:p>
          <a:endParaRPr lang="en-US"/>
        </a:p>
      </dgm:t>
    </dgm:pt>
    <dgm:pt modelId="{579889F6-22C0-434C-A857-D5D6E718FD5D}">
      <dgm:prSet/>
      <dgm:spPr/>
      <dgm:t>
        <a:bodyPr/>
        <a:lstStyle/>
        <a:p>
          <a:r>
            <a:rPr lang="en-US" b="0" i="0" baseline="0"/>
            <a:t>Sexual identity is also called sexual orientation </a:t>
          </a:r>
          <a:endParaRPr lang="en-US"/>
        </a:p>
      </dgm:t>
    </dgm:pt>
    <dgm:pt modelId="{938F437D-CE8E-4BC9-9CE9-8310C39508A1}" type="parTrans" cxnId="{59D183A2-7632-4B82-B6BF-823A2F3EF46B}">
      <dgm:prSet/>
      <dgm:spPr/>
      <dgm:t>
        <a:bodyPr/>
        <a:lstStyle/>
        <a:p>
          <a:endParaRPr lang="en-US"/>
        </a:p>
      </dgm:t>
    </dgm:pt>
    <dgm:pt modelId="{CAFD6AD8-BF78-4C8D-8A5E-17C2EDABA9C2}" type="sibTrans" cxnId="{59D183A2-7632-4B82-B6BF-823A2F3EF46B}">
      <dgm:prSet/>
      <dgm:spPr/>
      <dgm:t>
        <a:bodyPr/>
        <a:lstStyle/>
        <a:p>
          <a:endParaRPr lang="en-US"/>
        </a:p>
      </dgm:t>
    </dgm:pt>
    <dgm:pt modelId="{9BF403A9-6AAA-47A4-BD00-3260B5313C03}">
      <dgm:prSet/>
      <dgm:spPr/>
      <dgm:t>
        <a:bodyPr/>
        <a:lstStyle/>
        <a:p>
          <a:r>
            <a:rPr lang="en-US"/>
            <a:t>This may be orientated to people of the same gender, or people of a different gender to them. </a:t>
          </a:r>
        </a:p>
      </dgm:t>
    </dgm:pt>
    <dgm:pt modelId="{AA0FF525-1179-4EC0-BCA5-6F7DFDA8A92A}" type="parTrans" cxnId="{F9DFCA3F-6C87-49D7-AFCE-A75A7CEBBD99}">
      <dgm:prSet/>
      <dgm:spPr/>
      <dgm:t>
        <a:bodyPr/>
        <a:lstStyle/>
        <a:p>
          <a:endParaRPr lang="en-US"/>
        </a:p>
      </dgm:t>
    </dgm:pt>
    <dgm:pt modelId="{515D8B0B-DDA9-4369-868B-528F3FF72D1B}" type="sibTrans" cxnId="{F9DFCA3F-6C87-49D7-AFCE-A75A7CEBBD99}">
      <dgm:prSet/>
      <dgm:spPr/>
      <dgm:t>
        <a:bodyPr/>
        <a:lstStyle/>
        <a:p>
          <a:endParaRPr lang="en-US"/>
        </a:p>
      </dgm:t>
    </dgm:pt>
    <dgm:pt modelId="{E25C28F9-573F-4A1B-8408-6006F478B5DD}" type="pres">
      <dgm:prSet presAssocID="{177B253B-31CC-4999-8DDB-E0CEBA012566}" presName="vert0" presStyleCnt="0">
        <dgm:presLayoutVars>
          <dgm:dir/>
          <dgm:animOne val="branch"/>
          <dgm:animLvl val="lvl"/>
        </dgm:presLayoutVars>
      </dgm:prSet>
      <dgm:spPr/>
    </dgm:pt>
    <dgm:pt modelId="{15D47ADD-ADBC-4BF2-8472-91D0FBCF0124}" type="pres">
      <dgm:prSet presAssocID="{012C5457-6E77-4B09-BEC3-6A229E28EC81}" presName="thickLine" presStyleLbl="alignNode1" presStyleIdx="0" presStyleCnt="4"/>
      <dgm:spPr/>
    </dgm:pt>
    <dgm:pt modelId="{25128E57-D213-423C-B5D0-3CDFB24F176E}" type="pres">
      <dgm:prSet presAssocID="{012C5457-6E77-4B09-BEC3-6A229E28EC81}" presName="horz1" presStyleCnt="0"/>
      <dgm:spPr/>
    </dgm:pt>
    <dgm:pt modelId="{BD3372C1-C8F7-4FA8-8ED0-1B5358B34F3B}" type="pres">
      <dgm:prSet presAssocID="{012C5457-6E77-4B09-BEC3-6A229E28EC81}" presName="tx1" presStyleLbl="revTx" presStyleIdx="0" presStyleCnt="4"/>
      <dgm:spPr/>
    </dgm:pt>
    <dgm:pt modelId="{E81430B3-663C-4F51-86B0-8A0B2AAE804D}" type="pres">
      <dgm:prSet presAssocID="{012C5457-6E77-4B09-BEC3-6A229E28EC81}" presName="vert1" presStyleCnt="0"/>
      <dgm:spPr/>
    </dgm:pt>
    <dgm:pt modelId="{3C859F3E-55FB-42B4-AD51-709D5066BB6F}" type="pres">
      <dgm:prSet presAssocID="{73739055-7F41-4EC7-83A8-88EF32D8824A}" presName="thickLine" presStyleLbl="alignNode1" presStyleIdx="1" presStyleCnt="4"/>
      <dgm:spPr/>
    </dgm:pt>
    <dgm:pt modelId="{9799C4DC-BD1E-4713-AA51-4451353AA29F}" type="pres">
      <dgm:prSet presAssocID="{73739055-7F41-4EC7-83A8-88EF32D8824A}" presName="horz1" presStyleCnt="0"/>
      <dgm:spPr/>
    </dgm:pt>
    <dgm:pt modelId="{EE027140-232F-4200-89C8-789208249EE7}" type="pres">
      <dgm:prSet presAssocID="{73739055-7F41-4EC7-83A8-88EF32D8824A}" presName="tx1" presStyleLbl="revTx" presStyleIdx="1" presStyleCnt="4"/>
      <dgm:spPr/>
    </dgm:pt>
    <dgm:pt modelId="{8FF85C9D-A9F9-45F5-BB62-D36102360603}" type="pres">
      <dgm:prSet presAssocID="{73739055-7F41-4EC7-83A8-88EF32D8824A}" presName="vert1" presStyleCnt="0"/>
      <dgm:spPr/>
    </dgm:pt>
    <dgm:pt modelId="{76DC3661-55DF-42A8-A828-D5C25A16DCEF}" type="pres">
      <dgm:prSet presAssocID="{579889F6-22C0-434C-A857-D5D6E718FD5D}" presName="thickLine" presStyleLbl="alignNode1" presStyleIdx="2" presStyleCnt="4"/>
      <dgm:spPr/>
    </dgm:pt>
    <dgm:pt modelId="{92A26ADA-A233-42D3-A816-1A076C8EED9B}" type="pres">
      <dgm:prSet presAssocID="{579889F6-22C0-434C-A857-D5D6E718FD5D}" presName="horz1" presStyleCnt="0"/>
      <dgm:spPr/>
    </dgm:pt>
    <dgm:pt modelId="{67970F67-EE7C-46C2-91E0-FA366E554327}" type="pres">
      <dgm:prSet presAssocID="{579889F6-22C0-434C-A857-D5D6E718FD5D}" presName="tx1" presStyleLbl="revTx" presStyleIdx="2" presStyleCnt="4"/>
      <dgm:spPr/>
    </dgm:pt>
    <dgm:pt modelId="{934998DB-9086-4EBD-B1EA-94EEAB5CDD67}" type="pres">
      <dgm:prSet presAssocID="{579889F6-22C0-434C-A857-D5D6E718FD5D}" presName="vert1" presStyleCnt="0"/>
      <dgm:spPr/>
    </dgm:pt>
    <dgm:pt modelId="{C9BAFD79-ADB2-492D-9756-74F54051743D}" type="pres">
      <dgm:prSet presAssocID="{9BF403A9-6AAA-47A4-BD00-3260B5313C03}" presName="thickLine" presStyleLbl="alignNode1" presStyleIdx="3" presStyleCnt="4"/>
      <dgm:spPr/>
    </dgm:pt>
    <dgm:pt modelId="{D150DF10-E819-44D1-BF5E-C98994D2A080}" type="pres">
      <dgm:prSet presAssocID="{9BF403A9-6AAA-47A4-BD00-3260B5313C03}" presName="horz1" presStyleCnt="0"/>
      <dgm:spPr/>
    </dgm:pt>
    <dgm:pt modelId="{9C7FB7F1-A79F-46BF-9AFE-E40A83F540E2}" type="pres">
      <dgm:prSet presAssocID="{9BF403A9-6AAA-47A4-BD00-3260B5313C03}" presName="tx1" presStyleLbl="revTx" presStyleIdx="3" presStyleCnt="4"/>
      <dgm:spPr/>
    </dgm:pt>
    <dgm:pt modelId="{864DCC40-9685-4CCD-85F7-02642B641BC3}" type="pres">
      <dgm:prSet presAssocID="{9BF403A9-6AAA-47A4-BD00-3260B5313C03}" presName="vert1" presStyleCnt="0"/>
      <dgm:spPr/>
    </dgm:pt>
  </dgm:ptLst>
  <dgm:cxnLst>
    <dgm:cxn modelId="{FF783211-44CD-490A-99FD-A9B33334B383}" type="presOf" srcId="{579889F6-22C0-434C-A857-D5D6E718FD5D}" destId="{67970F67-EE7C-46C2-91E0-FA366E554327}" srcOrd="0" destOrd="0" presId="urn:microsoft.com/office/officeart/2008/layout/LinedList"/>
    <dgm:cxn modelId="{975EFA14-761F-4F87-82CB-791B4B6B38B3}" srcId="{177B253B-31CC-4999-8DDB-E0CEBA012566}" destId="{73739055-7F41-4EC7-83A8-88EF32D8824A}" srcOrd="1" destOrd="0" parTransId="{8983C223-0E99-4FA3-AEB9-2CEA24EE5DEB}" sibTransId="{D2C9AD9D-E91D-447C-8E3E-9133E54C1FB9}"/>
    <dgm:cxn modelId="{990A131C-F2FB-477E-ABA5-8918ED785FDF}" type="presOf" srcId="{9BF403A9-6AAA-47A4-BD00-3260B5313C03}" destId="{9C7FB7F1-A79F-46BF-9AFE-E40A83F540E2}" srcOrd="0" destOrd="0" presId="urn:microsoft.com/office/officeart/2008/layout/LinedList"/>
    <dgm:cxn modelId="{BEBE1B29-B6C1-40B6-AA76-65014680D701}" srcId="{177B253B-31CC-4999-8DDB-E0CEBA012566}" destId="{012C5457-6E77-4B09-BEC3-6A229E28EC81}" srcOrd="0" destOrd="0" parTransId="{DF801C74-8B38-4967-AA32-086CD28BE711}" sibTransId="{8FD70C8C-FCCD-433A-945D-29D9FC60C99F}"/>
    <dgm:cxn modelId="{F9DFCA3F-6C87-49D7-AFCE-A75A7CEBBD99}" srcId="{177B253B-31CC-4999-8DDB-E0CEBA012566}" destId="{9BF403A9-6AAA-47A4-BD00-3260B5313C03}" srcOrd="3" destOrd="0" parTransId="{AA0FF525-1179-4EC0-BCA5-6F7DFDA8A92A}" sibTransId="{515D8B0B-DDA9-4369-868B-528F3FF72D1B}"/>
    <dgm:cxn modelId="{B8447F72-53DF-4C06-8088-2A82E0B969B4}" type="presOf" srcId="{012C5457-6E77-4B09-BEC3-6A229E28EC81}" destId="{BD3372C1-C8F7-4FA8-8ED0-1B5358B34F3B}" srcOrd="0" destOrd="0" presId="urn:microsoft.com/office/officeart/2008/layout/LinedList"/>
    <dgm:cxn modelId="{59D183A2-7632-4B82-B6BF-823A2F3EF46B}" srcId="{177B253B-31CC-4999-8DDB-E0CEBA012566}" destId="{579889F6-22C0-434C-A857-D5D6E718FD5D}" srcOrd="2" destOrd="0" parTransId="{938F437D-CE8E-4BC9-9CE9-8310C39508A1}" sibTransId="{CAFD6AD8-BF78-4C8D-8A5E-17C2EDABA9C2}"/>
    <dgm:cxn modelId="{9A7CDBB8-74F7-46F3-9834-D46312DD693C}" type="presOf" srcId="{177B253B-31CC-4999-8DDB-E0CEBA012566}" destId="{E25C28F9-573F-4A1B-8408-6006F478B5DD}" srcOrd="0" destOrd="0" presId="urn:microsoft.com/office/officeart/2008/layout/LinedList"/>
    <dgm:cxn modelId="{E5B984FF-1C7F-412B-B9B2-CCABD8C093F7}" type="presOf" srcId="{73739055-7F41-4EC7-83A8-88EF32D8824A}" destId="{EE027140-232F-4200-89C8-789208249EE7}" srcOrd="0" destOrd="0" presId="urn:microsoft.com/office/officeart/2008/layout/LinedList"/>
    <dgm:cxn modelId="{DB44C5C9-F30C-4CDA-B1B7-823DF78AA84C}" type="presParOf" srcId="{E25C28F9-573F-4A1B-8408-6006F478B5DD}" destId="{15D47ADD-ADBC-4BF2-8472-91D0FBCF0124}" srcOrd="0" destOrd="0" presId="urn:microsoft.com/office/officeart/2008/layout/LinedList"/>
    <dgm:cxn modelId="{D2643A14-47AB-471B-998E-7BAD7E2C4B71}" type="presParOf" srcId="{E25C28F9-573F-4A1B-8408-6006F478B5DD}" destId="{25128E57-D213-423C-B5D0-3CDFB24F176E}" srcOrd="1" destOrd="0" presId="urn:microsoft.com/office/officeart/2008/layout/LinedList"/>
    <dgm:cxn modelId="{DFF79811-3B1D-4705-81CB-A43629533FC3}" type="presParOf" srcId="{25128E57-D213-423C-B5D0-3CDFB24F176E}" destId="{BD3372C1-C8F7-4FA8-8ED0-1B5358B34F3B}" srcOrd="0" destOrd="0" presId="urn:microsoft.com/office/officeart/2008/layout/LinedList"/>
    <dgm:cxn modelId="{EBBA3D25-25EB-4CA4-A45F-64A50A78CAEA}" type="presParOf" srcId="{25128E57-D213-423C-B5D0-3CDFB24F176E}" destId="{E81430B3-663C-4F51-86B0-8A0B2AAE804D}" srcOrd="1" destOrd="0" presId="urn:microsoft.com/office/officeart/2008/layout/LinedList"/>
    <dgm:cxn modelId="{0D5F30CF-AB7A-43C5-9AB3-7F2DA1C93ABD}" type="presParOf" srcId="{E25C28F9-573F-4A1B-8408-6006F478B5DD}" destId="{3C859F3E-55FB-42B4-AD51-709D5066BB6F}" srcOrd="2" destOrd="0" presId="urn:microsoft.com/office/officeart/2008/layout/LinedList"/>
    <dgm:cxn modelId="{309577BE-0634-47FB-A2E5-9CBE1FFDDD30}" type="presParOf" srcId="{E25C28F9-573F-4A1B-8408-6006F478B5DD}" destId="{9799C4DC-BD1E-4713-AA51-4451353AA29F}" srcOrd="3" destOrd="0" presId="urn:microsoft.com/office/officeart/2008/layout/LinedList"/>
    <dgm:cxn modelId="{492B0F30-8FFF-464A-B85B-869AAD0AF2A4}" type="presParOf" srcId="{9799C4DC-BD1E-4713-AA51-4451353AA29F}" destId="{EE027140-232F-4200-89C8-789208249EE7}" srcOrd="0" destOrd="0" presId="urn:microsoft.com/office/officeart/2008/layout/LinedList"/>
    <dgm:cxn modelId="{047A8531-65CA-46F0-B249-C109CB150647}" type="presParOf" srcId="{9799C4DC-BD1E-4713-AA51-4451353AA29F}" destId="{8FF85C9D-A9F9-45F5-BB62-D36102360603}" srcOrd="1" destOrd="0" presId="urn:microsoft.com/office/officeart/2008/layout/LinedList"/>
    <dgm:cxn modelId="{2446AF7B-E22C-431F-8189-82A21C60B525}" type="presParOf" srcId="{E25C28F9-573F-4A1B-8408-6006F478B5DD}" destId="{76DC3661-55DF-42A8-A828-D5C25A16DCEF}" srcOrd="4" destOrd="0" presId="urn:microsoft.com/office/officeart/2008/layout/LinedList"/>
    <dgm:cxn modelId="{A2D12F93-9BE9-4C88-BB22-B64773CFF7F4}" type="presParOf" srcId="{E25C28F9-573F-4A1B-8408-6006F478B5DD}" destId="{92A26ADA-A233-42D3-A816-1A076C8EED9B}" srcOrd="5" destOrd="0" presId="urn:microsoft.com/office/officeart/2008/layout/LinedList"/>
    <dgm:cxn modelId="{E9D890B1-92AD-4514-B1C6-7DEDE2D00BC0}" type="presParOf" srcId="{92A26ADA-A233-42D3-A816-1A076C8EED9B}" destId="{67970F67-EE7C-46C2-91E0-FA366E554327}" srcOrd="0" destOrd="0" presId="urn:microsoft.com/office/officeart/2008/layout/LinedList"/>
    <dgm:cxn modelId="{2D8D6A15-FBB2-4EAB-AB80-90BD2EFFE315}" type="presParOf" srcId="{92A26ADA-A233-42D3-A816-1A076C8EED9B}" destId="{934998DB-9086-4EBD-B1EA-94EEAB5CDD67}" srcOrd="1" destOrd="0" presId="urn:microsoft.com/office/officeart/2008/layout/LinedList"/>
    <dgm:cxn modelId="{7A22A8E5-F7CA-49B2-A7C9-81DDF1F21C1B}" type="presParOf" srcId="{E25C28F9-573F-4A1B-8408-6006F478B5DD}" destId="{C9BAFD79-ADB2-492D-9756-74F54051743D}" srcOrd="6" destOrd="0" presId="urn:microsoft.com/office/officeart/2008/layout/LinedList"/>
    <dgm:cxn modelId="{ED37123B-BDB4-41B6-967A-86F6F37ADCCD}" type="presParOf" srcId="{E25C28F9-573F-4A1B-8408-6006F478B5DD}" destId="{D150DF10-E819-44D1-BF5E-C98994D2A080}" srcOrd="7" destOrd="0" presId="urn:microsoft.com/office/officeart/2008/layout/LinedList"/>
    <dgm:cxn modelId="{C48E8B69-F761-46F4-A38D-CF7C97DFCF90}" type="presParOf" srcId="{D150DF10-E819-44D1-BF5E-C98994D2A080}" destId="{9C7FB7F1-A79F-46BF-9AFE-E40A83F540E2}" srcOrd="0" destOrd="0" presId="urn:microsoft.com/office/officeart/2008/layout/LinedList"/>
    <dgm:cxn modelId="{67347742-7DD1-4C80-ADC1-BFDC0E25ACE3}" type="presParOf" srcId="{D150DF10-E819-44D1-BF5E-C98994D2A080}" destId="{864DCC40-9685-4CCD-85F7-02642B641BC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281CC1-22FE-433A-A22C-9BC482169BF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D88DE7F-6AD1-4DC6-81B5-0800BB0EE535}">
      <dgm:prSet/>
      <dgm:spPr/>
      <dgm:t>
        <a:bodyPr/>
        <a:lstStyle/>
        <a:p>
          <a:r>
            <a:rPr lang="en-US" b="0" i="0" baseline="0"/>
            <a:t>Stage-based models focus upon a series of steps that the individual goes through in order to construct a “healthy” sexual identity. </a:t>
          </a:r>
          <a:endParaRPr lang="en-US"/>
        </a:p>
      </dgm:t>
    </dgm:pt>
    <dgm:pt modelId="{316D308E-2F5D-460E-A05D-2ADD79C37BAA}" type="parTrans" cxnId="{7BB7E913-874A-4651-ABE9-5B69791D61F5}">
      <dgm:prSet/>
      <dgm:spPr/>
      <dgm:t>
        <a:bodyPr/>
        <a:lstStyle/>
        <a:p>
          <a:endParaRPr lang="en-US"/>
        </a:p>
      </dgm:t>
    </dgm:pt>
    <dgm:pt modelId="{2C712A15-9DD9-456E-989A-77CEC1F7F5AD}" type="sibTrans" cxnId="{7BB7E913-874A-4651-ABE9-5B69791D61F5}">
      <dgm:prSet/>
      <dgm:spPr/>
      <dgm:t>
        <a:bodyPr/>
        <a:lstStyle/>
        <a:p>
          <a:endParaRPr lang="en-US"/>
        </a:p>
      </dgm:t>
    </dgm:pt>
    <dgm:pt modelId="{CAE0994C-97F0-45D8-A2C6-3FB0578ABC16}">
      <dgm:prSet/>
      <dgm:spPr/>
      <dgm:t>
        <a:bodyPr/>
        <a:lstStyle/>
        <a:p>
          <a:r>
            <a:rPr lang="en-US" b="0" i="0" baseline="0"/>
            <a:t>Early models focused on homosexual identity development from childhood to adulthood. </a:t>
          </a:r>
          <a:endParaRPr lang="en-US"/>
        </a:p>
      </dgm:t>
    </dgm:pt>
    <dgm:pt modelId="{DAEB1622-A124-4CEE-B34D-4A85FB067E03}" type="parTrans" cxnId="{A8652135-C998-4952-AA25-B600B9AE660B}">
      <dgm:prSet/>
      <dgm:spPr/>
      <dgm:t>
        <a:bodyPr/>
        <a:lstStyle/>
        <a:p>
          <a:endParaRPr lang="en-US"/>
        </a:p>
      </dgm:t>
    </dgm:pt>
    <dgm:pt modelId="{F35CB0BB-793D-4B83-AE7C-1DFA6ED79D51}" type="sibTrans" cxnId="{A8652135-C998-4952-AA25-B600B9AE660B}">
      <dgm:prSet/>
      <dgm:spPr/>
      <dgm:t>
        <a:bodyPr/>
        <a:lstStyle/>
        <a:p>
          <a:endParaRPr lang="en-US"/>
        </a:p>
      </dgm:t>
    </dgm:pt>
    <dgm:pt modelId="{D0F70D79-FEB3-415E-B468-5F4ED0F20E03}">
      <dgm:prSet/>
      <dgm:spPr/>
      <dgm:t>
        <a:bodyPr/>
        <a:lstStyle/>
        <a:p>
          <a:r>
            <a:rPr lang="en-US" b="0" i="0" baseline="0"/>
            <a:t>Stage-based models of sexual identity development examine coming out in specific lesbian, gay, bisexual and trans (LGBT) groups. </a:t>
          </a:r>
          <a:endParaRPr lang="en-US"/>
        </a:p>
      </dgm:t>
    </dgm:pt>
    <dgm:pt modelId="{F9753EF4-E40A-4FE2-BE55-B452D904AC12}" type="parTrans" cxnId="{2A67006B-9CAA-446F-9481-012409597946}">
      <dgm:prSet/>
      <dgm:spPr/>
      <dgm:t>
        <a:bodyPr/>
        <a:lstStyle/>
        <a:p>
          <a:endParaRPr lang="en-US"/>
        </a:p>
      </dgm:t>
    </dgm:pt>
    <dgm:pt modelId="{40313E88-4854-4D51-8570-74AF4858C8C2}" type="sibTrans" cxnId="{2A67006B-9CAA-446F-9481-012409597946}">
      <dgm:prSet/>
      <dgm:spPr/>
      <dgm:t>
        <a:bodyPr/>
        <a:lstStyle/>
        <a:p>
          <a:endParaRPr lang="en-US"/>
        </a:p>
      </dgm:t>
    </dgm:pt>
    <dgm:pt modelId="{0D632F17-C3A4-4C10-8E10-242120FF146C}" type="pres">
      <dgm:prSet presAssocID="{34281CC1-22FE-433A-A22C-9BC482169BFC}" presName="vert0" presStyleCnt="0">
        <dgm:presLayoutVars>
          <dgm:dir/>
          <dgm:animOne val="branch"/>
          <dgm:animLvl val="lvl"/>
        </dgm:presLayoutVars>
      </dgm:prSet>
      <dgm:spPr/>
    </dgm:pt>
    <dgm:pt modelId="{C9F0DB70-FD46-4627-809B-C9BE96B5EFAB}" type="pres">
      <dgm:prSet presAssocID="{9D88DE7F-6AD1-4DC6-81B5-0800BB0EE535}" presName="thickLine" presStyleLbl="alignNode1" presStyleIdx="0" presStyleCnt="3"/>
      <dgm:spPr/>
    </dgm:pt>
    <dgm:pt modelId="{99FBDA64-E162-4119-8C6B-2827436B44CC}" type="pres">
      <dgm:prSet presAssocID="{9D88DE7F-6AD1-4DC6-81B5-0800BB0EE535}" presName="horz1" presStyleCnt="0"/>
      <dgm:spPr/>
    </dgm:pt>
    <dgm:pt modelId="{02F84F81-9794-4E94-9F85-1A1FFBFBFCA3}" type="pres">
      <dgm:prSet presAssocID="{9D88DE7F-6AD1-4DC6-81B5-0800BB0EE535}" presName="tx1" presStyleLbl="revTx" presStyleIdx="0" presStyleCnt="3"/>
      <dgm:spPr/>
    </dgm:pt>
    <dgm:pt modelId="{960C5FFF-EFB4-400C-9E7B-6F548C66CE90}" type="pres">
      <dgm:prSet presAssocID="{9D88DE7F-6AD1-4DC6-81B5-0800BB0EE535}" presName="vert1" presStyleCnt="0"/>
      <dgm:spPr/>
    </dgm:pt>
    <dgm:pt modelId="{27274D68-3B13-4F0C-8EE4-2947EA91D475}" type="pres">
      <dgm:prSet presAssocID="{CAE0994C-97F0-45D8-A2C6-3FB0578ABC16}" presName="thickLine" presStyleLbl="alignNode1" presStyleIdx="1" presStyleCnt="3"/>
      <dgm:spPr/>
    </dgm:pt>
    <dgm:pt modelId="{B8961141-828A-4255-A33A-34BD9361CA9D}" type="pres">
      <dgm:prSet presAssocID="{CAE0994C-97F0-45D8-A2C6-3FB0578ABC16}" presName="horz1" presStyleCnt="0"/>
      <dgm:spPr/>
    </dgm:pt>
    <dgm:pt modelId="{C9FF45C4-6A29-464B-A4F1-70FF29C96326}" type="pres">
      <dgm:prSet presAssocID="{CAE0994C-97F0-45D8-A2C6-3FB0578ABC16}" presName="tx1" presStyleLbl="revTx" presStyleIdx="1" presStyleCnt="3"/>
      <dgm:spPr/>
    </dgm:pt>
    <dgm:pt modelId="{8812D05E-A9E8-48F4-A112-233135CF41C5}" type="pres">
      <dgm:prSet presAssocID="{CAE0994C-97F0-45D8-A2C6-3FB0578ABC16}" presName="vert1" presStyleCnt="0"/>
      <dgm:spPr/>
    </dgm:pt>
    <dgm:pt modelId="{B072DD19-6240-4776-A05E-36887DEA75C7}" type="pres">
      <dgm:prSet presAssocID="{D0F70D79-FEB3-415E-B468-5F4ED0F20E03}" presName="thickLine" presStyleLbl="alignNode1" presStyleIdx="2" presStyleCnt="3"/>
      <dgm:spPr/>
    </dgm:pt>
    <dgm:pt modelId="{8FE24575-534F-4E48-8F0E-AD0AB76F601B}" type="pres">
      <dgm:prSet presAssocID="{D0F70D79-FEB3-415E-B468-5F4ED0F20E03}" presName="horz1" presStyleCnt="0"/>
      <dgm:spPr/>
    </dgm:pt>
    <dgm:pt modelId="{9E6B128F-4DC5-46D1-AB62-5769B5D84F83}" type="pres">
      <dgm:prSet presAssocID="{D0F70D79-FEB3-415E-B468-5F4ED0F20E03}" presName="tx1" presStyleLbl="revTx" presStyleIdx="2" presStyleCnt="3"/>
      <dgm:spPr/>
    </dgm:pt>
    <dgm:pt modelId="{A568AFC8-B9D3-48F1-9D9B-7B6541637BE2}" type="pres">
      <dgm:prSet presAssocID="{D0F70D79-FEB3-415E-B468-5F4ED0F20E03}" presName="vert1" presStyleCnt="0"/>
      <dgm:spPr/>
    </dgm:pt>
  </dgm:ptLst>
  <dgm:cxnLst>
    <dgm:cxn modelId="{9A3D1E13-EC50-4A35-80FE-983A90C9D1D1}" type="presOf" srcId="{9D88DE7F-6AD1-4DC6-81B5-0800BB0EE535}" destId="{02F84F81-9794-4E94-9F85-1A1FFBFBFCA3}" srcOrd="0" destOrd="0" presId="urn:microsoft.com/office/officeart/2008/layout/LinedList"/>
    <dgm:cxn modelId="{7BB7E913-874A-4651-ABE9-5B69791D61F5}" srcId="{34281CC1-22FE-433A-A22C-9BC482169BFC}" destId="{9D88DE7F-6AD1-4DC6-81B5-0800BB0EE535}" srcOrd="0" destOrd="0" parTransId="{316D308E-2F5D-460E-A05D-2ADD79C37BAA}" sibTransId="{2C712A15-9DD9-456E-989A-77CEC1F7F5AD}"/>
    <dgm:cxn modelId="{A8652135-C998-4952-AA25-B600B9AE660B}" srcId="{34281CC1-22FE-433A-A22C-9BC482169BFC}" destId="{CAE0994C-97F0-45D8-A2C6-3FB0578ABC16}" srcOrd="1" destOrd="0" parTransId="{DAEB1622-A124-4CEE-B34D-4A85FB067E03}" sibTransId="{F35CB0BB-793D-4B83-AE7C-1DFA6ED79D51}"/>
    <dgm:cxn modelId="{2A67006B-9CAA-446F-9481-012409597946}" srcId="{34281CC1-22FE-433A-A22C-9BC482169BFC}" destId="{D0F70D79-FEB3-415E-B468-5F4ED0F20E03}" srcOrd="2" destOrd="0" parTransId="{F9753EF4-E40A-4FE2-BE55-B452D904AC12}" sibTransId="{40313E88-4854-4D51-8570-74AF4858C8C2}"/>
    <dgm:cxn modelId="{73009E80-29B6-4C0F-827B-E0EB6411DE9E}" type="presOf" srcId="{CAE0994C-97F0-45D8-A2C6-3FB0578ABC16}" destId="{C9FF45C4-6A29-464B-A4F1-70FF29C96326}" srcOrd="0" destOrd="0" presId="urn:microsoft.com/office/officeart/2008/layout/LinedList"/>
    <dgm:cxn modelId="{F38E618E-48E9-4D8B-A43A-669B237B8C64}" type="presOf" srcId="{34281CC1-22FE-433A-A22C-9BC482169BFC}" destId="{0D632F17-C3A4-4C10-8E10-242120FF146C}" srcOrd="0" destOrd="0" presId="urn:microsoft.com/office/officeart/2008/layout/LinedList"/>
    <dgm:cxn modelId="{7E52DADD-917E-4395-B771-5FAD2375F802}" type="presOf" srcId="{D0F70D79-FEB3-415E-B468-5F4ED0F20E03}" destId="{9E6B128F-4DC5-46D1-AB62-5769B5D84F83}" srcOrd="0" destOrd="0" presId="urn:microsoft.com/office/officeart/2008/layout/LinedList"/>
    <dgm:cxn modelId="{524D0FD8-6FA1-4EF0-AA9A-8ED830FFB829}" type="presParOf" srcId="{0D632F17-C3A4-4C10-8E10-242120FF146C}" destId="{C9F0DB70-FD46-4627-809B-C9BE96B5EFAB}" srcOrd="0" destOrd="0" presId="urn:microsoft.com/office/officeart/2008/layout/LinedList"/>
    <dgm:cxn modelId="{504B22D7-8378-40F9-BCC5-8680B6E67D9E}" type="presParOf" srcId="{0D632F17-C3A4-4C10-8E10-242120FF146C}" destId="{99FBDA64-E162-4119-8C6B-2827436B44CC}" srcOrd="1" destOrd="0" presId="urn:microsoft.com/office/officeart/2008/layout/LinedList"/>
    <dgm:cxn modelId="{5F689206-20B7-4623-9A84-6B64A2D60C60}" type="presParOf" srcId="{99FBDA64-E162-4119-8C6B-2827436B44CC}" destId="{02F84F81-9794-4E94-9F85-1A1FFBFBFCA3}" srcOrd="0" destOrd="0" presId="urn:microsoft.com/office/officeart/2008/layout/LinedList"/>
    <dgm:cxn modelId="{49A3077B-8CA2-4844-9553-2AB314930073}" type="presParOf" srcId="{99FBDA64-E162-4119-8C6B-2827436B44CC}" destId="{960C5FFF-EFB4-400C-9E7B-6F548C66CE90}" srcOrd="1" destOrd="0" presId="urn:microsoft.com/office/officeart/2008/layout/LinedList"/>
    <dgm:cxn modelId="{ECCC2F3B-BDF2-4166-AB0E-9695A7B237BA}" type="presParOf" srcId="{0D632F17-C3A4-4C10-8E10-242120FF146C}" destId="{27274D68-3B13-4F0C-8EE4-2947EA91D475}" srcOrd="2" destOrd="0" presId="urn:microsoft.com/office/officeart/2008/layout/LinedList"/>
    <dgm:cxn modelId="{AA1D99EB-09DB-425D-ACFA-BE40649BF179}" type="presParOf" srcId="{0D632F17-C3A4-4C10-8E10-242120FF146C}" destId="{B8961141-828A-4255-A33A-34BD9361CA9D}" srcOrd="3" destOrd="0" presId="urn:microsoft.com/office/officeart/2008/layout/LinedList"/>
    <dgm:cxn modelId="{5B7D4A63-475D-4CBC-BE4D-856927D9793F}" type="presParOf" srcId="{B8961141-828A-4255-A33A-34BD9361CA9D}" destId="{C9FF45C4-6A29-464B-A4F1-70FF29C96326}" srcOrd="0" destOrd="0" presId="urn:microsoft.com/office/officeart/2008/layout/LinedList"/>
    <dgm:cxn modelId="{A1C7735B-457B-4DC0-91AB-7CEBEBBA5665}" type="presParOf" srcId="{B8961141-828A-4255-A33A-34BD9361CA9D}" destId="{8812D05E-A9E8-48F4-A112-233135CF41C5}" srcOrd="1" destOrd="0" presId="urn:microsoft.com/office/officeart/2008/layout/LinedList"/>
    <dgm:cxn modelId="{2AE66F81-3762-4B88-96D8-A6262B57D5A1}" type="presParOf" srcId="{0D632F17-C3A4-4C10-8E10-242120FF146C}" destId="{B072DD19-6240-4776-A05E-36887DEA75C7}" srcOrd="4" destOrd="0" presId="urn:microsoft.com/office/officeart/2008/layout/LinedList"/>
    <dgm:cxn modelId="{85130641-A7BD-4D06-9714-3FE5C1E00326}" type="presParOf" srcId="{0D632F17-C3A4-4C10-8E10-242120FF146C}" destId="{8FE24575-534F-4E48-8F0E-AD0AB76F601B}" srcOrd="5" destOrd="0" presId="urn:microsoft.com/office/officeart/2008/layout/LinedList"/>
    <dgm:cxn modelId="{C4179DC9-AAFA-467C-BE8F-10B4C0349C56}" type="presParOf" srcId="{8FE24575-534F-4E48-8F0E-AD0AB76F601B}" destId="{9E6B128F-4DC5-46D1-AB62-5769B5D84F83}" srcOrd="0" destOrd="0" presId="urn:microsoft.com/office/officeart/2008/layout/LinedList"/>
    <dgm:cxn modelId="{37F6815D-EA97-4862-B1E3-E4663B161307}" type="presParOf" srcId="{8FE24575-534F-4E48-8F0E-AD0AB76F601B}" destId="{A568AFC8-B9D3-48F1-9D9B-7B6541637B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A3D676-794D-44DD-8B54-2DD0253E1D3A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91D01E5-4CE0-4480-9ED6-E5A29BF1EFB7}">
      <dgm:prSet/>
      <dgm:spPr/>
      <dgm:t>
        <a:bodyPr/>
        <a:lstStyle/>
        <a:p>
          <a:r>
            <a:rPr lang="en-ZA" b="0" i="0" baseline="0"/>
            <a:t>The early stage-based models </a:t>
          </a:r>
          <a:r>
            <a:rPr lang="en-US" b="0" i="0" baseline="0"/>
            <a:t>generally assumed a linear development from stages 1-4</a:t>
          </a:r>
          <a:endParaRPr lang="en-US"/>
        </a:p>
      </dgm:t>
    </dgm:pt>
    <dgm:pt modelId="{AE13916B-6E27-48EE-9693-E963F9D8618B}" type="parTrans" cxnId="{0279DEC0-88C4-457F-8608-7FF9A17A3AA5}">
      <dgm:prSet/>
      <dgm:spPr/>
      <dgm:t>
        <a:bodyPr/>
        <a:lstStyle/>
        <a:p>
          <a:endParaRPr lang="en-US"/>
        </a:p>
      </dgm:t>
    </dgm:pt>
    <dgm:pt modelId="{7716E9DC-A21F-43A2-BB40-990EBB338E06}" type="sibTrans" cxnId="{0279DEC0-88C4-457F-8608-7FF9A17A3AA5}">
      <dgm:prSet/>
      <dgm:spPr/>
      <dgm:t>
        <a:bodyPr/>
        <a:lstStyle/>
        <a:p>
          <a:endParaRPr lang="en-US"/>
        </a:p>
      </dgm:t>
    </dgm:pt>
    <dgm:pt modelId="{F6EAF74D-31F3-4364-A525-C0B6D97FEF56}">
      <dgm:prSet/>
      <dgm:spPr/>
      <dgm:t>
        <a:bodyPr/>
        <a:lstStyle/>
        <a:p>
          <a:r>
            <a:rPr lang="en-US"/>
            <a:t>However, i</a:t>
          </a:r>
          <a:r>
            <a:rPr lang="en-US" b="0" i="0" baseline="0"/>
            <a:t>ndividuals may  skip some stages and </a:t>
          </a:r>
          <a:r>
            <a:rPr lang="en-ZA" b="0" i="0" baseline="0"/>
            <a:t>return to others.</a:t>
          </a:r>
          <a:endParaRPr lang="en-US"/>
        </a:p>
      </dgm:t>
    </dgm:pt>
    <dgm:pt modelId="{1B646E73-3E03-4E78-BA7D-56A94292911F}" type="parTrans" cxnId="{045FAE8E-C5D2-41E2-B54D-93692E605709}">
      <dgm:prSet/>
      <dgm:spPr/>
      <dgm:t>
        <a:bodyPr/>
        <a:lstStyle/>
        <a:p>
          <a:endParaRPr lang="en-US"/>
        </a:p>
      </dgm:t>
    </dgm:pt>
    <dgm:pt modelId="{D14953C6-F876-4F17-A174-A0F9B0D706D4}" type="sibTrans" cxnId="{045FAE8E-C5D2-41E2-B54D-93692E605709}">
      <dgm:prSet/>
      <dgm:spPr/>
      <dgm:t>
        <a:bodyPr/>
        <a:lstStyle/>
        <a:p>
          <a:endParaRPr lang="en-US"/>
        </a:p>
      </dgm:t>
    </dgm:pt>
    <dgm:pt modelId="{F2B2C33C-87A4-4AB1-AAB4-6F18C2C04860}" type="pres">
      <dgm:prSet presAssocID="{28A3D676-794D-44DD-8B54-2DD0253E1D3A}" presName="vert0" presStyleCnt="0">
        <dgm:presLayoutVars>
          <dgm:dir/>
          <dgm:animOne val="branch"/>
          <dgm:animLvl val="lvl"/>
        </dgm:presLayoutVars>
      </dgm:prSet>
      <dgm:spPr/>
    </dgm:pt>
    <dgm:pt modelId="{313799B3-7E1B-431F-957D-F0D23AECF532}" type="pres">
      <dgm:prSet presAssocID="{391D01E5-4CE0-4480-9ED6-E5A29BF1EFB7}" presName="thickLine" presStyleLbl="alignNode1" presStyleIdx="0" presStyleCnt="2"/>
      <dgm:spPr/>
    </dgm:pt>
    <dgm:pt modelId="{D2530F3A-4AFE-4695-9513-FF8920B18DBB}" type="pres">
      <dgm:prSet presAssocID="{391D01E5-4CE0-4480-9ED6-E5A29BF1EFB7}" presName="horz1" presStyleCnt="0"/>
      <dgm:spPr/>
    </dgm:pt>
    <dgm:pt modelId="{BF3F448A-2C14-404D-ADA2-5F251B7209CF}" type="pres">
      <dgm:prSet presAssocID="{391D01E5-4CE0-4480-9ED6-E5A29BF1EFB7}" presName="tx1" presStyleLbl="revTx" presStyleIdx="0" presStyleCnt="2"/>
      <dgm:spPr/>
    </dgm:pt>
    <dgm:pt modelId="{EC4DEA3B-1634-43EA-9751-DF13D84D7ECD}" type="pres">
      <dgm:prSet presAssocID="{391D01E5-4CE0-4480-9ED6-E5A29BF1EFB7}" presName="vert1" presStyleCnt="0"/>
      <dgm:spPr/>
    </dgm:pt>
    <dgm:pt modelId="{93F7A29D-517D-4B98-9630-CF9719EB8192}" type="pres">
      <dgm:prSet presAssocID="{F6EAF74D-31F3-4364-A525-C0B6D97FEF56}" presName="thickLine" presStyleLbl="alignNode1" presStyleIdx="1" presStyleCnt="2"/>
      <dgm:spPr/>
    </dgm:pt>
    <dgm:pt modelId="{C1644EFD-7564-4386-8C41-03F9DE64E7B9}" type="pres">
      <dgm:prSet presAssocID="{F6EAF74D-31F3-4364-A525-C0B6D97FEF56}" presName="horz1" presStyleCnt="0"/>
      <dgm:spPr/>
    </dgm:pt>
    <dgm:pt modelId="{2403950C-7F82-40EB-83E1-ED9F0670999E}" type="pres">
      <dgm:prSet presAssocID="{F6EAF74D-31F3-4364-A525-C0B6D97FEF56}" presName="tx1" presStyleLbl="revTx" presStyleIdx="1" presStyleCnt="2"/>
      <dgm:spPr/>
    </dgm:pt>
    <dgm:pt modelId="{0E65FE77-A79F-4B01-ABDF-A9FA3FEDFA42}" type="pres">
      <dgm:prSet presAssocID="{F6EAF74D-31F3-4364-A525-C0B6D97FEF56}" presName="vert1" presStyleCnt="0"/>
      <dgm:spPr/>
    </dgm:pt>
  </dgm:ptLst>
  <dgm:cxnLst>
    <dgm:cxn modelId="{76F33B0F-8022-44D1-A6AC-239D8FC4F1CF}" type="presOf" srcId="{28A3D676-794D-44DD-8B54-2DD0253E1D3A}" destId="{F2B2C33C-87A4-4AB1-AAB4-6F18C2C04860}" srcOrd="0" destOrd="0" presId="urn:microsoft.com/office/officeart/2008/layout/LinedList"/>
    <dgm:cxn modelId="{C8DA0118-B0F2-4290-93B1-323B2AD9BF5E}" type="presOf" srcId="{F6EAF74D-31F3-4364-A525-C0B6D97FEF56}" destId="{2403950C-7F82-40EB-83E1-ED9F0670999E}" srcOrd="0" destOrd="0" presId="urn:microsoft.com/office/officeart/2008/layout/LinedList"/>
    <dgm:cxn modelId="{045FAE8E-C5D2-41E2-B54D-93692E605709}" srcId="{28A3D676-794D-44DD-8B54-2DD0253E1D3A}" destId="{F6EAF74D-31F3-4364-A525-C0B6D97FEF56}" srcOrd="1" destOrd="0" parTransId="{1B646E73-3E03-4E78-BA7D-56A94292911F}" sibTransId="{D14953C6-F876-4F17-A174-A0F9B0D706D4}"/>
    <dgm:cxn modelId="{EA042799-79CC-4A08-9E9E-496ECF5D4480}" type="presOf" srcId="{391D01E5-4CE0-4480-9ED6-E5A29BF1EFB7}" destId="{BF3F448A-2C14-404D-ADA2-5F251B7209CF}" srcOrd="0" destOrd="0" presId="urn:microsoft.com/office/officeart/2008/layout/LinedList"/>
    <dgm:cxn modelId="{0279DEC0-88C4-457F-8608-7FF9A17A3AA5}" srcId="{28A3D676-794D-44DD-8B54-2DD0253E1D3A}" destId="{391D01E5-4CE0-4480-9ED6-E5A29BF1EFB7}" srcOrd="0" destOrd="0" parTransId="{AE13916B-6E27-48EE-9693-E963F9D8618B}" sibTransId="{7716E9DC-A21F-43A2-BB40-990EBB338E06}"/>
    <dgm:cxn modelId="{D848169E-7DD4-4B43-A39C-9A0020A25CAD}" type="presParOf" srcId="{F2B2C33C-87A4-4AB1-AAB4-6F18C2C04860}" destId="{313799B3-7E1B-431F-957D-F0D23AECF532}" srcOrd="0" destOrd="0" presId="urn:microsoft.com/office/officeart/2008/layout/LinedList"/>
    <dgm:cxn modelId="{F71951A7-DFB1-47B6-8082-8C285A1005F8}" type="presParOf" srcId="{F2B2C33C-87A4-4AB1-AAB4-6F18C2C04860}" destId="{D2530F3A-4AFE-4695-9513-FF8920B18DBB}" srcOrd="1" destOrd="0" presId="urn:microsoft.com/office/officeart/2008/layout/LinedList"/>
    <dgm:cxn modelId="{0C93396D-B0D1-4A87-92BF-2AC08F8716D6}" type="presParOf" srcId="{D2530F3A-4AFE-4695-9513-FF8920B18DBB}" destId="{BF3F448A-2C14-404D-ADA2-5F251B7209CF}" srcOrd="0" destOrd="0" presId="urn:microsoft.com/office/officeart/2008/layout/LinedList"/>
    <dgm:cxn modelId="{30FC976D-C458-4F03-8C71-142B7FB4221D}" type="presParOf" srcId="{D2530F3A-4AFE-4695-9513-FF8920B18DBB}" destId="{EC4DEA3B-1634-43EA-9751-DF13D84D7ECD}" srcOrd="1" destOrd="0" presId="urn:microsoft.com/office/officeart/2008/layout/LinedList"/>
    <dgm:cxn modelId="{A8C439FD-AAF2-4A02-96B8-70E7D2BE02AA}" type="presParOf" srcId="{F2B2C33C-87A4-4AB1-AAB4-6F18C2C04860}" destId="{93F7A29D-517D-4B98-9630-CF9719EB8192}" srcOrd="2" destOrd="0" presId="urn:microsoft.com/office/officeart/2008/layout/LinedList"/>
    <dgm:cxn modelId="{0B7A40A4-9B9F-4803-BFAB-43DB814C36E8}" type="presParOf" srcId="{F2B2C33C-87A4-4AB1-AAB4-6F18C2C04860}" destId="{C1644EFD-7564-4386-8C41-03F9DE64E7B9}" srcOrd="3" destOrd="0" presId="urn:microsoft.com/office/officeart/2008/layout/LinedList"/>
    <dgm:cxn modelId="{42595708-D3E8-4AEC-8468-271DB3BAD55E}" type="presParOf" srcId="{C1644EFD-7564-4386-8C41-03F9DE64E7B9}" destId="{2403950C-7F82-40EB-83E1-ED9F0670999E}" srcOrd="0" destOrd="0" presId="urn:microsoft.com/office/officeart/2008/layout/LinedList"/>
    <dgm:cxn modelId="{3CF6608F-0AD0-4FAE-B1E8-C9097A5DF3DE}" type="presParOf" srcId="{C1644EFD-7564-4386-8C41-03F9DE64E7B9}" destId="{0E65FE77-A79F-4B01-ABDF-A9FA3FEDFA4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19CF71-72D7-4EEB-9557-6D2C9CB0D76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D435AF5-3A3D-4882-9E4D-2904E92B061B}">
      <dgm:prSet/>
      <dgm:spPr/>
      <dgm:t>
        <a:bodyPr/>
        <a:lstStyle/>
        <a:p>
          <a:r>
            <a:rPr lang="en-US"/>
            <a:t>T</a:t>
          </a:r>
          <a:r>
            <a:rPr lang="en-US" i="0" baseline="0"/>
            <a:t>he models describe the individual’s…</a:t>
          </a:r>
          <a:endParaRPr lang="en-US"/>
        </a:p>
      </dgm:t>
    </dgm:pt>
    <dgm:pt modelId="{CC62746B-DCC4-4B92-BFD6-5800F37795D4}" type="parTrans" cxnId="{A6FEA877-F4B7-4F35-8FAA-26812F5CFCFA}">
      <dgm:prSet/>
      <dgm:spPr/>
      <dgm:t>
        <a:bodyPr/>
        <a:lstStyle/>
        <a:p>
          <a:endParaRPr lang="en-US"/>
        </a:p>
      </dgm:t>
    </dgm:pt>
    <dgm:pt modelId="{592F3046-6A82-4C14-BD43-E94CC7FFA931}" type="sibTrans" cxnId="{A6FEA877-F4B7-4F35-8FAA-26812F5CFCFA}">
      <dgm:prSet/>
      <dgm:spPr/>
      <dgm:t>
        <a:bodyPr/>
        <a:lstStyle/>
        <a:p>
          <a:endParaRPr lang="en-US"/>
        </a:p>
      </dgm:t>
    </dgm:pt>
    <dgm:pt modelId="{02B2809A-3DC3-4BEB-8B9A-95FE08B8EE0D}">
      <dgm:prSet/>
      <dgm:spPr/>
      <dgm:t>
        <a:bodyPr/>
        <a:lstStyle/>
        <a:p>
          <a:r>
            <a:rPr lang="en-US"/>
            <a:t>A</a:t>
          </a:r>
          <a:r>
            <a:rPr lang="en-US" i="0" baseline="0"/>
            <a:t>wareness and acknowledgement</a:t>
          </a:r>
          <a:endParaRPr lang="en-US"/>
        </a:p>
      </dgm:t>
    </dgm:pt>
    <dgm:pt modelId="{89799E0B-DAD2-41F0-92E5-8CE8554362AA}" type="parTrans" cxnId="{D5784E13-79A7-4FED-97DD-BAF78A39A72D}">
      <dgm:prSet/>
      <dgm:spPr/>
      <dgm:t>
        <a:bodyPr/>
        <a:lstStyle/>
        <a:p>
          <a:endParaRPr lang="en-US"/>
        </a:p>
      </dgm:t>
    </dgm:pt>
    <dgm:pt modelId="{232FA138-F05D-468F-AD69-7087F350BB79}" type="sibTrans" cxnId="{D5784E13-79A7-4FED-97DD-BAF78A39A72D}">
      <dgm:prSet/>
      <dgm:spPr/>
      <dgm:t>
        <a:bodyPr/>
        <a:lstStyle/>
        <a:p>
          <a:endParaRPr lang="en-US"/>
        </a:p>
      </dgm:t>
    </dgm:pt>
    <dgm:pt modelId="{803B5FA6-20E9-489C-8221-0C7997ADC5A5}">
      <dgm:prSet/>
      <dgm:spPr/>
      <dgm:t>
        <a:bodyPr/>
        <a:lstStyle/>
        <a:p>
          <a:r>
            <a:rPr lang="en-US"/>
            <a:t>I</a:t>
          </a:r>
          <a:r>
            <a:rPr lang="en-US" i="0" baseline="0"/>
            <a:t>nternalization</a:t>
          </a:r>
          <a:r>
            <a:rPr lang="en-US"/>
            <a:t> </a:t>
          </a:r>
          <a:r>
            <a:rPr lang="en-US" i="0" baseline="0"/>
            <a:t>and assimilation</a:t>
          </a:r>
          <a:endParaRPr lang="en-US"/>
        </a:p>
      </dgm:t>
    </dgm:pt>
    <dgm:pt modelId="{9583480C-40DE-4E81-89BE-4904BE333130}" type="parTrans" cxnId="{495572A0-AD7C-4A29-B957-37081E08A109}">
      <dgm:prSet/>
      <dgm:spPr/>
      <dgm:t>
        <a:bodyPr/>
        <a:lstStyle/>
        <a:p>
          <a:endParaRPr lang="en-US"/>
        </a:p>
      </dgm:t>
    </dgm:pt>
    <dgm:pt modelId="{F7EA27A7-5894-41DA-BA07-4E95E0FC4ED4}" type="sibTrans" cxnId="{495572A0-AD7C-4A29-B957-37081E08A109}">
      <dgm:prSet/>
      <dgm:spPr/>
      <dgm:t>
        <a:bodyPr/>
        <a:lstStyle/>
        <a:p>
          <a:endParaRPr lang="en-US"/>
        </a:p>
      </dgm:t>
    </dgm:pt>
    <dgm:pt modelId="{41A32CD7-BE9E-4431-BC1D-35AD67C2FAB5}">
      <dgm:prSet/>
      <dgm:spPr/>
      <dgm:t>
        <a:bodyPr/>
        <a:lstStyle/>
        <a:p>
          <a:r>
            <a:rPr lang="en-US" i="0" baseline="0"/>
            <a:t>Disclosure</a:t>
          </a:r>
          <a:endParaRPr lang="en-US"/>
        </a:p>
      </dgm:t>
    </dgm:pt>
    <dgm:pt modelId="{9BF01ECD-212E-496A-AF87-CAB40B1199CF}" type="parTrans" cxnId="{2517A9CE-111B-4B41-B0F0-CBDAE9C407A8}">
      <dgm:prSet/>
      <dgm:spPr/>
      <dgm:t>
        <a:bodyPr/>
        <a:lstStyle/>
        <a:p>
          <a:endParaRPr lang="en-US"/>
        </a:p>
      </dgm:t>
    </dgm:pt>
    <dgm:pt modelId="{5C5D582B-6B6F-4A72-AFC1-96E1391686B6}" type="sibTrans" cxnId="{2517A9CE-111B-4B41-B0F0-CBDAE9C407A8}">
      <dgm:prSet/>
      <dgm:spPr/>
      <dgm:t>
        <a:bodyPr/>
        <a:lstStyle/>
        <a:p>
          <a:endParaRPr lang="en-US"/>
        </a:p>
      </dgm:t>
    </dgm:pt>
    <dgm:pt modelId="{0D33C60D-A2AA-4486-865D-04962563F75F}">
      <dgm:prSet/>
      <dgm:spPr/>
      <dgm:t>
        <a:bodyPr/>
        <a:lstStyle/>
        <a:p>
          <a:r>
            <a:rPr lang="en-US"/>
            <a:t>I</a:t>
          </a:r>
          <a:r>
            <a:rPr lang="en-US" i="0" baseline="0"/>
            <a:t>ntegration of their sexual identity </a:t>
          </a:r>
          <a:endParaRPr lang="en-US"/>
        </a:p>
      </dgm:t>
    </dgm:pt>
    <dgm:pt modelId="{222173E4-48E8-4D50-B796-0571C61AA458}" type="parTrans" cxnId="{B0B41F3E-03C2-4B49-994F-CF8387B5FB69}">
      <dgm:prSet/>
      <dgm:spPr/>
      <dgm:t>
        <a:bodyPr/>
        <a:lstStyle/>
        <a:p>
          <a:endParaRPr lang="en-US"/>
        </a:p>
      </dgm:t>
    </dgm:pt>
    <dgm:pt modelId="{6CA133BD-C7B2-4068-8F66-2F9470EF88EF}" type="sibTrans" cxnId="{B0B41F3E-03C2-4B49-994F-CF8387B5FB69}">
      <dgm:prSet/>
      <dgm:spPr/>
      <dgm:t>
        <a:bodyPr/>
        <a:lstStyle/>
        <a:p>
          <a:endParaRPr lang="en-US"/>
        </a:p>
      </dgm:t>
    </dgm:pt>
    <dgm:pt modelId="{F0729136-9463-49D5-8B18-672A7DCCD489}" type="pres">
      <dgm:prSet presAssocID="{2919CF71-72D7-4EEB-9557-6D2C9CB0D769}" presName="vert0" presStyleCnt="0">
        <dgm:presLayoutVars>
          <dgm:dir/>
          <dgm:animOne val="branch"/>
          <dgm:animLvl val="lvl"/>
        </dgm:presLayoutVars>
      </dgm:prSet>
      <dgm:spPr/>
    </dgm:pt>
    <dgm:pt modelId="{5BBAD150-FBF7-4066-A163-2F18676CF9ED}" type="pres">
      <dgm:prSet presAssocID="{3D435AF5-3A3D-4882-9E4D-2904E92B061B}" presName="thickLine" presStyleLbl="alignNode1" presStyleIdx="0" presStyleCnt="5"/>
      <dgm:spPr/>
    </dgm:pt>
    <dgm:pt modelId="{D43F383C-71BC-4E26-8F2E-A1E5C2A2C689}" type="pres">
      <dgm:prSet presAssocID="{3D435AF5-3A3D-4882-9E4D-2904E92B061B}" presName="horz1" presStyleCnt="0"/>
      <dgm:spPr/>
    </dgm:pt>
    <dgm:pt modelId="{69A854A8-0E27-4A0A-94DA-E13BF6A5E132}" type="pres">
      <dgm:prSet presAssocID="{3D435AF5-3A3D-4882-9E4D-2904E92B061B}" presName="tx1" presStyleLbl="revTx" presStyleIdx="0" presStyleCnt="5"/>
      <dgm:spPr/>
    </dgm:pt>
    <dgm:pt modelId="{88C58609-6948-4C3B-B1CC-EF653F7D4636}" type="pres">
      <dgm:prSet presAssocID="{3D435AF5-3A3D-4882-9E4D-2904E92B061B}" presName="vert1" presStyleCnt="0"/>
      <dgm:spPr/>
    </dgm:pt>
    <dgm:pt modelId="{2A4520C3-CBD9-4779-B050-5EA30D925D15}" type="pres">
      <dgm:prSet presAssocID="{02B2809A-3DC3-4BEB-8B9A-95FE08B8EE0D}" presName="thickLine" presStyleLbl="alignNode1" presStyleIdx="1" presStyleCnt="5"/>
      <dgm:spPr/>
    </dgm:pt>
    <dgm:pt modelId="{60671981-2772-4782-8918-706990C4CEE2}" type="pres">
      <dgm:prSet presAssocID="{02B2809A-3DC3-4BEB-8B9A-95FE08B8EE0D}" presName="horz1" presStyleCnt="0"/>
      <dgm:spPr/>
    </dgm:pt>
    <dgm:pt modelId="{55D35344-C5D4-40E4-92B4-0A41A0889F08}" type="pres">
      <dgm:prSet presAssocID="{02B2809A-3DC3-4BEB-8B9A-95FE08B8EE0D}" presName="tx1" presStyleLbl="revTx" presStyleIdx="1" presStyleCnt="5"/>
      <dgm:spPr/>
    </dgm:pt>
    <dgm:pt modelId="{DAE8350D-ACBD-4DFB-B775-00D9AC48485F}" type="pres">
      <dgm:prSet presAssocID="{02B2809A-3DC3-4BEB-8B9A-95FE08B8EE0D}" presName="vert1" presStyleCnt="0"/>
      <dgm:spPr/>
    </dgm:pt>
    <dgm:pt modelId="{77D4C0FB-0EE3-4BD8-8735-7B8A72824C7E}" type="pres">
      <dgm:prSet presAssocID="{803B5FA6-20E9-489C-8221-0C7997ADC5A5}" presName="thickLine" presStyleLbl="alignNode1" presStyleIdx="2" presStyleCnt="5"/>
      <dgm:spPr/>
    </dgm:pt>
    <dgm:pt modelId="{472BBC16-38C0-4AA1-8D9B-C97036BBD6FF}" type="pres">
      <dgm:prSet presAssocID="{803B5FA6-20E9-489C-8221-0C7997ADC5A5}" presName="horz1" presStyleCnt="0"/>
      <dgm:spPr/>
    </dgm:pt>
    <dgm:pt modelId="{52C948CC-EAEE-4ED2-AA9C-1673E7048F33}" type="pres">
      <dgm:prSet presAssocID="{803B5FA6-20E9-489C-8221-0C7997ADC5A5}" presName="tx1" presStyleLbl="revTx" presStyleIdx="2" presStyleCnt="5"/>
      <dgm:spPr/>
    </dgm:pt>
    <dgm:pt modelId="{1B91AA51-34C5-483F-986F-6EFBEF9BBE00}" type="pres">
      <dgm:prSet presAssocID="{803B5FA6-20E9-489C-8221-0C7997ADC5A5}" presName="vert1" presStyleCnt="0"/>
      <dgm:spPr/>
    </dgm:pt>
    <dgm:pt modelId="{11292D71-42D8-4455-BFAD-843697F8AF61}" type="pres">
      <dgm:prSet presAssocID="{41A32CD7-BE9E-4431-BC1D-35AD67C2FAB5}" presName="thickLine" presStyleLbl="alignNode1" presStyleIdx="3" presStyleCnt="5"/>
      <dgm:spPr/>
    </dgm:pt>
    <dgm:pt modelId="{832AFA00-D3E6-49CC-8B03-C95D631E0134}" type="pres">
      <dgm:prSet presAssocID="{41A32CD7-BE9E-4431-BC1D-35AD67C2FAB5}" presName="horz1" presStyleCnt="0"/>
      <dgm:spPr/>
    </dgm:pt>
    <dgm:pt modelId="{2C6A6C04-6FF0-4DF2-B057-D503937CB754}" type="pres">
      <dgm:prSet presAssocID="{41A32CD7-BE9E-4431-BC1D-35AD67C2FAB5}" presName="tx1" presStyleLbl="revTx" presStyleIdx="3" presStyleCnt="5"/>
      <dgm:spPr/>
    </dgm:pt>
    <dgm:pt modelId="{5B9B6EA9-6FD3-4B25-9897-38D107447BFC}" type="pres">
      <dgm:prSet presAssocID="{41A32CD7-BE9E-4431-BC1D-35AD67C2FAB5}" presName="vert1" presStyleCnt="0"/>
      <dgm:spPr/>
    </dgm:pt>
    <dgm:pt modelId="{AF6E4F32-6843-4541-82F4-70FDA98C8271}" type="pres">
      <dgm:prSet presAssocID="{0D33C60D-A2AA-4486-865D-04962563F75F}" presName="thickLine" presStyleLbl="alignNode1" presStyleIdx="4" presStyleCnt="5"/>
      <dgm:spPr/>
    </dgm:pt>
    <dgm:pt modelId="{D13B1A75-9DAD-40A6-8EB1-2A09AE45D5EB}" type="pres">
      <dgm:prSet presAssocID="{0D33C60D-A2AA-4486-865D-04962563F75F}" presName="horz1" presStyleCnt="0"/>
      <dgm:spPr/>
    </dgm:pt>
    <dgm:pt modelId="{E57AEFDC-48B2-48B7-874C-173B3EF15237}" type="pres">
      <dgm:prSet presAssocID="{0D33C60D-A2AA-4486-865D-04962563F75F}" presName="tx1" presStyleLbl="revTx" presStyleIdx="4" presStyleCnt="5"/>
      <dgm:spPr/>
    </dgm:pt>
    <dgm:pt modelId="{D8B42774-DE22-4330-90D2-A6DDDB4B2DD7}" type="pres">
      <dgm:prSet presAssocID="{0D33C60D-A2AA-4486-865D-04962563F75F}" presName="vert1" presStyleCnt="0"/>
      <dgm:spPr/>
    </dgm:pt>
  </dgm:ptLst>
  <dgm:cxnLst>
    <dgm:cxn modelId="{DD35850A-1F93-4233-800C-796A7656D7EB}" type="presOf" srcId="{2919CF71-72D7-4EEB-9557-6D2C9CB0D769}" destId="{F0729136-9463-49D5-8B18-672A7DCCD489}" srcOrd="0" destOrd="0" presId="urn:microsoft.com/office/officeart/2008/layout/LinedList"/>
    <dgm:cxn modelId="{D5784E13-79A7-4FED-97DD-BAF78A39A72D}" srcId="{2919CF71-72D7-4EEB-9557-6D2C9CB0D769}" destId="{02B2809A-3DC3-4BEB-8B9A-95FE08B8EE0D}" srcOrd="1" destOrd="0" parTransId="{89799E0B-DAD2-41F0-92E5-8CE8554362AA}" sibTransId="{232FA138-F05D-468F-AD69-7087F350BB79}"/>
    <dgm:cxn modelId="{9D06C63C-F0F2-423E-9E3B-D0DFFA838D99}" type="presOf" srcId="{803B5FA6-20E9-489C-8221-0C7997ADC5A5}" destId="{52C948CC-EAEE-4ED2-AA9C-1673E7048F33}" srcOrd="0" destOrd="0" presId="urn:microsoft.com/office/officeart/2008/layout/LinedList"/>
    <dgm:cxn modelId="{B0B41F3E-03C2-4B49-994F-CF8387B5FB69}" srcId="{2919CF71-72D7-4EEB-9557-6D2C9CB0D769}" destId="{0D33C60D-A2AA-4486-865D-04962563F75F}" srcOrd="4" destOrd="0" parTransId="{222173E4-48E8-4D50-B796-0571C61AA458}" sibTransId="{6CA133BD-C7B2-4068-8F66-2F9470EF88EF}"/>
    <dgm:cxn modelId="{A6FEA877-F4B7-4F35-8FAA-26812F5CFCFA}" srcId="{2919CF71-72D7-4EEB-9557-6D2C9CB0D769}" destId="{3D435AF5-3A3D-4882-9E4D-2904E92B061B}" srcOrd="0" destOrd="0" parTransId="{CC62746B-DCC4-4B92-BFD6-5800F37795D4}" sibTransId="{592F3046-6A82-4C14-BD43-E94CC7FFA931}"/>
    <dgm:cxn modelId="{495572A0-AD7C-4A29-B957-37081E08A109}" srcId="{2919CF71-72D7-4EEB-9557-6D2C9CB0D769}" destId="{803B5FA6-20E9-489C-8221-0C7997ADC5A5}" srcOrd="2" destOrd="0" parTransId="{9583480C-40DE-4E81-89BE-4904BE333130}" sibTransId="{F7EA27A7-5894-41DA-BA07-4E95E0FC4ED4}"/>
    <dgm:cxn modelId="{1A885DAB-C64E-4B10-99F9-69469C5ADC21}" type="presOf" srcId="{02B2809A-3DC3-4BEB-8B9A-95FE08B8EE0D}" destId="{55D35344-C5D4-40E4-92B4-0A41A0889F08}" srcOrd="0" destOrd="0" presId="urn:microsoft.com/office/officeart/2008/layout/LinedList"/>
    <dgm:cxn modelId="{E27965B5-1DE1-450F-BCA7-DAAA4C30C568}" type="presOf" srcId="{41A32CD7-BE9E-4431-BC1D-35AD67C2FAB5}" destId="{2C6A6C04-6FF0-4DF2-B057-D503937CB754}" srcOrd="0" destOrd="0" presId="urn:microsoft.com/office/officeart/2008/layout/LinedList"/>
    <dgm:cxn modelId="{CCB506C2-E6DC-4055-B269-204A59C7E3FF}" type="presOf" srcId="{0D33C60D-A2AA-4486-865D-04962563F75F}" destId="{E57AEFDC-48B2-48B7-874C-173B3EF15237}" srcOrd="0" destOrd="0" presId="urn:microsoft.com/office/officeart/2008/layout/LinedList"/>
    <dgm:cxn modelId="{2517A9CE-111B-4B41-B0F0-CBDAE9C407A8}" srcId="{2919CF71-72D7-4EEB-9557-6D2C9CB0D769}" destId="{41A32CD7-BE9E-4431-BC1D-35AD67C2FAB5}" srcOrd="3" destOrd="0" parTransId="{9BF01ECD-212E-496A-AF87-CAB40B1199CF}" sibTransId="{5C5D582B-6B6F-4A72-AFC1-96E1391686B6}"/>
    <dgm:cxn modelId="{314511F0-4B73-4FB6-9F30-BC0C77F10C58}" type="presOf" srcId="{3D435AF5-3A3D-4882-9E4D-2904E92B061B}" destId="{69A854A8-0E27-4A0A-94DA-E13BF6A5E132}" srcOrd="0" destOrd="0" presId="urn:microsoft.com/office/officeart/2008/layout/LinedList"/>
    <dgm:cxn modelId="{E1AF5719-E442-48E2-A74D-4AE4363623A5}" type="presParOf" srcId="{F0729136-9463-49D5-8B18-672A7DCCD489}" destId="{5BBAD150-FBF7-4066-A163-2F18676CF9ED}" srcOrd="0" destOrd="0" presId="urn:microsoft.com/office/officeart/2008/layout/LinedList"/>
    <dgm:cxn modelId="{92EE0D1F-A30A-4527-BF75-FA179381AD84}" type="presParOf" srcId="{F0729136-9463-49D5-8B18-672A7DCCD489}" destId="{D43F383C-71BC-4E26-8F2E-A1E5C2A2C689}" srcOrd="1" destOrd="0" presId="urn:microsoft.com/office/officeart/2008/layout/LinedList"/>
    <dgm:cxn modelId="{5C194D11-302A-499C-9046-205A39B3CDAC}" type="presParOf" srcId="{D43F383C-71BC-4E26-8F2E-A1E5C2A2C689}" destId="{69A854A8-0E27-4A0A-94DA-E13BF6A5E132}" srcOrd="0" destOrd="0" presId="urn:microsoft.com/office/officeart/2008/layout/LinedList"/>
    <dgm:cxn modelId="{C3A1F2F1-6697-4F8F-B587-E0CE6907A9C6}" type="presParOf" srcId="{D43F383C-71BC-4E26-8F2E-A1E5C2A2C689}" destId="{88C58609-6948-4C3B-B1CC-EF653F7D4636}" srcOrd="1" destOrd="0" presId="urn:microsoft.com/office/officeart/2008/layout/LinedList"/>
    <dgm:cxn modelId="{8ACA7FB4-EB53-45B2-A2B9-30FA39D19310}" type="presParOf" srcId="{F0729136-9463-49D5-8B18-672A7DCCD489}" destId="{2A4520C3-CBD9-4779-B050-5EA30D925D15}" srcOrd="2" destOrd="0" presId="urn:microsoft.com/office/officeart/2008/layout/LinedList"/>
    <dgm:cxn modelId="{54708696-045A-446D-950B-6CDDD6635EC9}" type="presParOf" srcId="{F0729136-9463-49D5-8B18-672A7DCCD489}" destId="{60671981-2772-4782-8918-706990C4CEE2}" srcOrd="3" destOrd="0" presId="urn:microsoft.com/office/officeart/2008/layout/LinedList"/>
    <dgm:cxn modelId="{E643A7C8-FD8C-42D4-A2EF-6E37893575AC}" type="presParOf" srcId="{60671981-2772-4782-8918-706990C4CEE2}" destId="{55D35344-C5D4-40E4-92B4-0A41A0889F08}" srcOrd="0" destOrd="0" presId="urn:microsoft.com/office/officeart/2008/layout/LinedList"/>
    <dgm:cxn modelId="{CFA4F821-B103-490E-87CB-6F41A9602B8D}" type="presParOf" srcId="{60671981-2772-4782-8918-706990C4CEE2}" destId="{DAE8350D-ACBD-4DFB-B775-00D9AC48485F}" srcOrd="1" destOrd="0" presId="urn:microsoft.com/office/officeart/2008/layout/LinedList"/>
    <dgm:cxn modelId="{0DA972F8-6E1B-48A6-A2AA-4C01A3047683}" type="presParOf" srcId="{F0729136-9463-49D5-8B18-672A7DCCD489}" destId="{77D4C0FB-0EE3-4BD8-8735-7B8A72824C7E}" srcOrd="4" destOrd="0" presId="urn:microsoft.com/office/officeart/2008/layout/LinedList"/>
    <dgm:cxn modelId="{90D4889E-0489-4A48-A959-9E9ACE4ADD40}" type="presParOf" srcId="{F0729136-9463-49D5-8B18-672A7DCCD489}" destId="{472BBC16-38C0-4AA1-8D9B-C97036BBD6FF}" srcOrd="5" destOrd="0" presId="urn:microsoft.com/office/officeart/2008/layout/LinedList"/>
    <dgm:cxn modelId="{CA50772A-5F5D-4AD8-A046-C24CCAC1C36A}" type="presParOf" srcId="{472BBC16-38C0-4AA1-8D9B-C97036BBD6FF}" destId="{52C948CC-EAEE-4ED2-AA9C-1673E7048F33}" srcOrd="0" destOrd="0" presId="urn:microsoft.com/office/officeart/2008/layout/LinedList"/>
    <dgm:cxn modelId="{D9EC1EB2-BEE1-4F0D-8A3E-5B394F6F8535}" type="presParOf" srcId="{472BBC16-38C0-4AA1-8D9B-C97036BBD6FF}" destId="{1B91AA51-34C5-483F-986F-6EFBEF9BBE00}" srcOrd="1" destOrd="0" presId="urn:microsoft.com/office/officeart/2008/layout/LinedList"/>
    <dgm:cxn modelId="{E8BB54E3-6F06-4A41-8EA4-F2FB213E861F}" type="presParOf" srcId="{F0729136-9463-49D5-8B18-672A7DCCD489}" destId="{11292D71-42D8-4455-BFAD-843697F8AF61}" srcOrd="6" destOrd="0" presId="urn:microsoft.com/office/officeart/2008/layout/LinedList"/>
    <dgm:cxn modelId="{90CCDD7C-6C12-4840-8CDB-92EA9FA73355}" type="presParOf" srcId="{F0729136-9463-49D5-8B18-672A7DCCD489}" destId="{832AFA00-D3E6-49CC-8B03-C95D631E0134}" srcOrd="7" destOrd="0" presId="urn:microsoft.com/office/officeart/2008/layout/LinedList"/>
    <dgm:cxn modelId="{0B1C3C94-E2A7-47CC-906F-1DF63DCD16B3}" type="presParOf" srcId="{832AFA00-D3E6-49CC-8B03-C95D631E0134}" destId="{2C6A6C04-6FF0-4DF2-B057-D503937CB754}" srcOrd="0" destOrd="0" presId="urn:microsoft.com/office/officeart/2008/layout/LinedList"/>
    <dgm:cxn modelId="{3BCC6230-B495-4774-A544-4A95F234BA22}" type="presParOf" srcId="{832AFA00-D3E6-49CC-8B03-C95D631E0134}" destId="{5B9B6EA9-6FD3-4B25-9897-38D107447BFC}" srcOrd="1" destOrd="0" presId="urn:microsoft.com/office/officeart/2008/layout/LinedList"/>
    <dgm:cxn modelId="{C2677D54-D967-4B9F-9181-8A24473FAFC2}" type="presParOf" srcId="{F0729136-9463-49D5-8B18-672A7DCCD489}" destId="{AF6E4F32-6843-4541-82F4-70FDA98C8271}" srcOrd="8" destOrd="0" presId="urn:microsoft.com/office/officeart/2008/layout/LinedList"/>
    <dgm:cxn modelId="{EFAED639-A16A-4107-A79A-26CF692D691F}" type="presParOf" srcId="{F0729136-9463-49D5-8B18-672A7DCCD489}" destId="{D13B1A75-9DAD-40A6-8EB1-2A09AE45D5EB}" srcOrd="9" destOrd="0" presId="urn:microsoft.com/office/officeart/2008/layout/LinedList"/>
    <dgm:cxn modelId="{62B9C105-457C-4E25-92CA-A9E1361DBB05}" type="presParOf" srcId="{D13B1A75-9DAD-40A6-8EB1-2A09AE45D5EB}" destId="{E57AEFDC-48B2-48B7-874C-173B3EF15237}" srcOrd="0" destOrd="0" presId="urn:microsoft.com/office/officeart/2008/layout/LinedList"/>
    <dgm:cxn modelId="{0E057566-EA0B-48DC-918F-76A240442925}" type="presParOf" srcId="{D13B1A75-9DAD-40A6-8EB1-2A09AE45D5EB}" destId="{D8B42774-DE22-4330-90D2-A6DDDB4B2DD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F62994-FADF-4774-BD2C-ABB2401AD50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0577B98-6C79-4985-82CA-EA71A8B3B707}">
      <dgm:prSet/>
      <dgm:spPr/>
      <dgm:t>
        <a:bodyPr/>
        <a:lstStyle/>
        <a:p>
          <a:r>
            <a:rPr lang="en-ZA" b="0" i="0" baseline="0"/>
            <a:t>In order to internalize </a:t>
          </a:r>
          <a:r>
            <a:rPr lang="en-US" b="0" i="0" baseline="0"/>
            <a:t>and assimilate one’s gay identity in the identity structure, one must feel that this identity provides them with feelings of self-esteem and positive distinctiveness. </a:t>
          </a:r>
          <a:endParaRPr lang="en-US"/>
        </a:p>
      </dgm:t>
    </dgm:pt>
    <dgm:pt modelId="{DECCCEF6-A9FE-4BBB-B495-69EC32FA9B3A}" type="parTrans" cxnId="{FAE06EFC-5909-481E-BF2A-BF8A4E93E6C6}">
      <dgm:prSet/>
      <dgm:spPr/>
      <dgm:t>
        <a:bodyPr/>
        <a:lstStyle/>
        <a:p>
          <a:endParaRPr lang="en-US"/>
        </a:p>
      </dgm:t>
    </dgm:pt>
    <dgm:pt modelId="{31A5EE00-B618-4269-8784-489FCA916F48}" type="sibTrans" cxnId="{FAE06EFC-5909-481E-BF2A-BF8A4E93E6C6}">
      <dgm:prSet/>
      <dgm:spPr/>
      <dgm:t>
        <a:bodyPr/>
        <a:lstStyle/>
        <a:p>
          <a:endParaRPr lang="en-US"/>
        </a:p>
      </dgm:t>
    </dgm:pt>
    <dgm:pt modelId="{48B021F8-C5D0-4477-857F-2A4C9A10AEA1}">
      <dgm:prSet/>
      <dgm:spPr/>
      <dgm:t>
        <a:bodyPr/>
        <a:lstStyle/>
        <a:p>
          <a:r>
            <a:rPr lang="en-US"/>
            <a:t>T</a:t>
          </a:r>
          <a:r>
            <a:rPr lang="en-US" b="0" i="0" baseline="0"/>
            <a:t>he apparent stigma still attached to homosexuality even in societies which have made significant advances in relation to LGBT acceptance and inclusion. </a:t>
          </a:r>
          <a:endParaRPr lang="en-US"/>
        </a:p>
      </dgm:t>
    </dgm:pt>
    <dgm:pt modelId="{A1855C73-B90E-4C8D-9332-2A56385FD71A}" type="parTrans" cxnId="{80CD3926-2284-4ED6-8A9D-D0D9E5C96DCE}">
      <dgm:prSet/>
      <dgm:spPr/>
      <dgm:t>
        <a:bodyPr/>
        <a:lstStyle/>
        <a:p>
          <a:endParaRPr lang="en-US"/>
        </a:p>
      </dgm:t>
    </dgm:pt>
    <dgm:pt modelId="{0C8CBCB7-2922-42ED-960E-48E63AC3B547}" type="sibTrans" cxnId="{80CD3926-2284-4ED6-8A9D-D0D9E5C96DCE}">
      <dgm:prSet/>
      <dgm:spPr/>
      <dgm:t>
        <a:bodyPr/>
        <a:lstStyle/>
        <a:p>
          <a:endParaRPr lang="en-US"/>
        </a:p>
      </dgm:t>
    </dgm:pt>
    <dgm:pt modelId="{9D6E5485-419B-4FCA-9B43-4CE73E181751}">
      <dgm:prSet/>
      <dgm:spPr/>
      <dgm:t>
        <a:bodyPr/>
        <a:lstStyle/>
        <a:p>
          <a:r>
            <a:rPr lang="en-US" b="0" i="0" baseline="0"/>
            <a:t>Some gay men may themselves internalize the stigma to which they are exposed in their social environment, leading, in some cases, to feelings of rejection and self-hatred</a:t>
          </a:r>
          <a:endParaRPr lang="en-US"/>
        </a:p>
      </dgm:t>
    </dgm:pt>
    <dgm:pt modelId="{1F862DDE-CC8A-40C9-9894-0FDFA9E5667A}" type="parTrans" cxnId="{A4F80F2C-22DD-456C-AAF1-84A565A73CC0}">
      <dgm:prSet/>
      <dgm:spPr/>
      <dgm:t>
        <a:bodyPr/>
        <a:lstStyle/>
        <a:p>
          <a:endParaRPr lang="en-US"/>
        </a:p>
      </dgm:t>
    </dgm:pt>
    <dgm:pt modelId="{2E48681C-DF96-4E66-9E0D-EB965B958515}" type="sibTrans" cxnId="{A4F80F2C-22DD-456C-AAF1-84A565A73CC0}">
      <dgm:prSet/>
      <dgm:spPr/>
      <dgm:t>
        <a:bodyPr/>
        <a:lstStyle/>
        <a:p>
          <a:endParaRPr lang="en-US"/>
        </a:p>
      </dgm:t>
    </dgm:pt>
    <dgm:pt modelId="{16543BEA-B723-4BAC-BF60-FF38234672F3}" type="pres">
      <dgm:prSet presAssocID="{C4F62994-FADF-4774-BD2C-ABB2401AD505}" presName="vert0" presStyleCnt="0">
        <dgm:presLayoutVars>
          <dgm:dir/>
          <dgm:animOne val="branch"/>
          <dgm:animLvl val="lvl"/>
        </dgm:presLayoutVars>
      </dgm:prSet>
      <dgm:spPr/>
    </dgm:pt>
    <dgm:pt modelId="{1C0E3F4E-96D6-4BF6-8CCB-C28B2417B7F3}" type="pres">
      <dgm:prSet presAssocID="{C0577B98-6C79-4985-82CA-EA71A8B3B707}" presName="thickLine" presStyleLbl="alignNode1" presStyleIdx="0" presStyleCnt="3"/>
      <dgm:spPr/>
    </dgm:pt>
    <dgm:pt modelId="{3CF90047-56DA-4A39-B365-F49D3A514969}" type="pres">
      <dgm:prSet presAssocID="{C0577B98-6C79-4985-82CA-EA71A8B3B707}" presName="horz1" presStyleCnt="0"/>
      <dgm:spPr/>
    </dgm:pt>
    <dgm:pt modelId="{3C715256-2CA3-4B57-9643-5CACC964D315}" type="pres">
      <dgm:prSet presAssocID="{C0577B98-6C79-4985-82CA-EA71A8B3B707}" presName="tx1" presStyleLbl="revTx" presStyleIdx="0" presStyleCnt="3"/>
      <dgm:spPr/>
    </dgm:pt>
    <dgm:pt modelId="{B24157DE-A3FC-44B8-B50A-250450EF8A42}" type="pres">
      <dgm:prSet presAssocID="{C0577B98-6C79-4985-82CA-EA71A8B3B707}" presName="vert1" presStyleCnt="0"/>
      <dgm:spPr/>
    </dgm:pt>
    <dgm:pt modelId="{A92F6A7B-3277-4BD5-B4C2-DA64B96AE8F1}" type="pres">
      <dgm:prSet presAssocID="{48B021F8-C5D0-4477-857F-2A4C9A10AEA1}" presName="thickLine" presStyleLbl="alignNode1" presStyleIdx="1" presStyleCnt="3"/>
      <dgm:spPr/>
    </dgm:pt>
    <dgm:pt modelId="{65388F5E-D63B-411A-B3FA-E11CD0F361ED}" type="pres">
      <dgm:prSet presAssocID="{48B021F8-C5D0-4477-857F-2A4C9A10AEA1}" presName="horz1" presStyleCnt="0"/>
      <dgm:spPr/>
    </dgm:pt>
    <dgm:pt modelId="{4C20DC00-AADF-473B-BB3D-1636ADE6DB90}" type="pres">
      <dgm:prSet presAssocID="{48B021F8-C5D0-4477-857F-2A4C9A10AEA1}" presName="tx1" presStyleLbl="revTx" presStyleIdx="1" presStyleCnt="3"/>
      <dgm:spPr/>
    </dgm:pt>
    <dgm:pt modelId="{883A1467-B148-4BE5-9B50-AAF90E3741B0}" type="pres">
      <dgm:prSet presAssocID="{48B021F8-C5D0-4477-857F-2A4C9A10AEA1}" presName="vert1" presStyleCnt="0"/>
      <dgm:spPr/>
    </dgm:pt>
    <dgm:pt modelId="{37427632-1ABA-45C8-AB02-ED29D116E0DD}" type="pres">
      <dgm:prSet presAssocID="{9D6E5485-419B-4FCA-9B43-4CE73E181751}" presName="thickLine" presStyleLbl="alignNode1" presStyleIdx="2" presStyleCnt="3"/>
      <dgm:spPr/>
    </dgm:pt>
    <dgm:pt modelId="{262155FB-30AC-46DD-973A-93C4FE36EBFD}" type="pres">
      <dgm:prSet presAssocID="{9D6E5485-419B-4FCA-9B43-4CE73E181751}" presName="horz1" presStyleCnt="0"/>
      <dgm:spPr/>
    </dgm:pt>
    <dgm:pt modelId="{2CF23D8A-F34F-42A2-A408-647A6DA45090}" type="pres">
      <dgm:prSet presAssocID="{9D6E5485-419B-4FCA-9B43-4CE73E181751}" presName="tx1" presStyleLbl="revTx" presStyleIdx="2" presStyleCnt="3"/>
      <dgm:spPr/>
    </dgm:pt>
    <dgm:pt modelId="{80E3F24A-4F7C-48EA-968D-76DC3CB49FE2}" type="pres">
      <dgm:prSet presAssocID="{9D6E5485-419B-4FCA-9B43-4CE73E181751}" presName="vert1" presStyleCnt="0"/>
      <dgm:spPr/>
    </dgm:pt>
  </dgm:ptLst>
  <dgm:cxnLst>
    <dgm:cxn modelId="{80CD3926-2284-4ED6-8A9D-D0D9E5C96DCE}" srcId="{C4F62994-FADF-4774-BD2C-ABB2401AD505}" destId="{48B021F8-C5D0-4477-857F-2A4C9A10AEA1}" srcOrd="1" destOrd="0" parTransId="{A1855C73-B90E-4C8D-9332-2A56385FD71A}" sibTransId="{0C8CBCB7-2922-42ED-960E-48E63AC3B547}"/>
    <dgm:cxn modelId="{A4F80F2C-22DD-456C-AAF1-84A565A73CC0}" srcId="{C4F62994-FADF-4774-BD2C-ABB2401AD505}" destId="{9D6E5485-419B-4FCA-9B43-4CE73E181751}" srcOrd="2" destOrd="0" parTransId="{1F862DDE-CC8A-40C9-9894-0FDFA9E5667A}" sibTransId="{2E48681C-DF96-4E66-9E0D-EB965B958515}"/>
    <dgm:cxn modelId="{E4945BA5-FB94-4349-B5A8-5C913C2E8C55}" type="presOf" srcId="{48B021F8-C5D0-4477-857F-2A4C9A10AEA1}" destId="{4C20DC00-AADF-473B-BB3D-1636ADE6DB90}" srcOrd="0" destOrd="0" presId="urn:microsoft.com/office/officeart/2008/layout/LinedList"/>
    <dgm:cxn modelId="{1C3E66D0-D3E5-4E32-BFB5-2F6D7F7D8853}" type="presOf" srcId="{9D6E5485-419B-4FCA-9B43-4CE73E181751}" destId="{2CF23D8A-F34F-42A2-A408-647A6DA45090}" srcOrd="0" destOrd="0" presId="urn:microsoft.com/office/officeart/2008/layout/LinedList"/>
    <dgm:cxn modelId="{478E00E5-0741-4F6F-8E2A-68971DB6B20B}" type="presOf" srcId="{C4F62994-FADF-4774-BD2C-ABB2401AD505}" destId="{16543BEA-B723-4BAC-BF60-FF38234672F3}" srcOrd="0" destOrd="0" presId="urn:microsoft.com/office/officeart/2008/layout/LinedList"/>
    <dgm:cxn modelId="{9771CDF8-3261-4D74-AED7-C9B1B7E4F6EE}" type="presOf" srcId="{C0577B98-6C79-4985-82CA-EA71A8B3B707}" destId="{3C715256-2CA3-4B57-9643-5CACC964D315}" srcOrd="0" destOrd="0" presId="urn:microsoft.com/office/officeart/2008/layout/LinedList"/>
    <dgm:cxn modelId="{FAE06EFC-5909-481E-BF2A-BF8A4E93E6C6}" srcId="{C4F62994-FADF-4774-BD2C-ABB2401AD505}" destId="{C0577B98-6C79-4985-82CA-EA71A8B3B707}" srcOrd="0" destOrd="0" parTransId="{DECCCEF6-A9FE-4BBB-B495-69EC32FA9B3A}" sibTransId="{31A5EE00-B618-4269-8784-489FCA916F48}"/>
    <dgm:cxn modelId="{149FB218-E718-4047-8818-F4F37422FAFD}" type="presParOf" srcId="{16543BEA-B723-4BAC-BF60-FF38234672F3}" destId="{1C0E3F4E-96D6-4BF6-8CCB-C28B2417B7F3}" srcOrd="0" destOrd="0" presId="urn:microsoft.com/office/officeart/2008/layout/LinedList"/>
    <dgm:cxn modelId="{312E8E57-D837-4968-82E3-A5DB2506F525}" type="presParOf" srcId="{16543BEA-B723-4BAC-BF60-FF38234672F3}" destId="{3CF90047-56DA-4A39-B365-F49D3A514969}" srcOrd="1" destOrd="0" presId="urn:microsoft.com/office/officeart/2008/layout/LinedList"/>
    <dgm:cxn modelId="{5A239B50-539A-4806-87CE-5346332EA8EE}" type="presParOf" srcId="{3CF90047-56DA-4A39-B365-F49D3A514969}" destId="{3C715256-2CA3-4B57-9643-5CACC964D315}" srcOrd="0" destOrd="0" presId="urn:microsoft.com/office/officeart/2008/layout/LinedList"/>
    <dgm:cxn modelId="{019D4DE1-376C-4A1D-BA4F-BF551F73DCC7}" type="presParOf" srcId="{3CF90047-56DA-4A39-B365-F49D3A514969}" destId="{B24157DE-A3FC-44B8-B50A-250450EF8A42}" srcOrd="1" destOrd="0" presId="urn:microsoft.com/office/officeart/2008/layout/LinedList"/>
    <dgm:cxn modelId="{43D1B411-7357-44E7-A3B1-18233A70A57B}" type="presParOf" srcId="{16543BEA-B723-4BAC-BF60-FF38234672F3}" destId="{A92F6A7B-3277-4BD5-B4C2-DA64B96AE8F1}" srcOrd="2" destOrd="0" presId="urn:microsoft.com/office/officeart/2008/layout/LinedList"/>
    <dgm:cxn modelId="{9B3226FE-B62A-4AA7-8DA9-7F26B6AE5634}" type="presParOf" srcId="{16543BEA-B723-4BAC-BF60-FF38234672F3}" destId="{65388F5E-D63B-411A-B3FA-E11CD0F361ED}" srcOrd="3" destOrd="0" presId="urn:microsoft.com/office/officeart/2008/layout/LinedList"/>
    <dgm:cxn modelId="{1B3C15CA-111D-40BD-8840-D0F9E7C8F492}" type="presParOf" srcId="{65388F5E-D63B-411A-B3FA-E11CD0F361ED}" destId="{4C20DC00-AADF-473B-BB3D-1636ADE6DB90}" srcOrd="0" destOrd="0" presId="urn:microsoft.com/office/officeart/2008/layout/LinedList"/>
    <dgm:cxn modelId="{F2E35276-8360-4167-8B21-0BBEC41596AA}" type="presParOf" srcId="{65388F5E-D63B-411A-B3FA-E11CD0F361ED}" destId="{883A1467-B148-4BE5-9B50-AAF90E3741B0}" srcOrd="1" destOrd="0" presId="urn:microsoft.com/office/officeart/2008/layout/LinedList"/>
    <dgm:cxn modelId="{042294CD-F3A7-4A6C-B73C-91D614D1AF9E}" type="presParOf" srcId="{16543BEA-B723-4BAC-BF60-FF38234672F3}" destId="{37427632-1ABA-45C8-AB02-ED29D116E0DD}" srcOrd="4" destOrd="0" presId="urn:microsoft.com/office/officeart/2008/layout/LinedList"/>
    <dgm:cxn modelId="{5DD5E3FC-C329-4FBF-A7CD-E5824F19CCDD}" type="presParOf" srcId="{16543BEA-B723-4BAC-BF60-FF38234672F3}" destId="{262155FB-30AC-46DD-973A-93C4FE36EBFD}" srcOrd="5" destOrd="0" presId="urn:microsoft.com/office/officeart/2008/layout/LinedList"/>
    <dgm:cxn modelId="{457F695B-C023-402E-96D4-18F93E56312F}" type="presParOf" srcId="{262155FB-30AC-46DD-973A-93C4FE36EBFD}" destId="{2CF23D8A-F34F-42A2-A408-647A6DA45090}" srcOrd="0" destOrd="0" presId="urn:microsoft.com/office/officeart/2008/layout/LinedList"/>
    <dgm:cxn modelId="{A9DEF54A-CE26-472F-B27A-1CDF4802F7EB}" type="presParOf" srcId="{262155FB-30AC-46DD-973A-93C4FE36EBFD}" destId="{80E3F24A-4F7C-48EA-968D-76DC3CB49F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F832C8-144D-4044-B397-149785CBDC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A8CBAD7-D869-44C2-8855-95927702D823}">
      <dgm:prSet/>
      <dgm:spPr/>
      <dgm:t>
        <a:bodyPr/>
        <a:lstStyle/>
        <a:p>
          <a:r>
            <a:rPr lang="en-ZA"/>
            <a:t>G</a:t>
          </a:r>
          <a:r>
            <a:rPr lang="en-ZA" b="0" i="0" baseline="0"/>
            <a:t>ay </a:t>
          </a:r>
          <a:r>
            <a:rPr lang="en-US" b="0" i="0" baseline="0"/>
            <a:t>men come out to varying degrees. </a:t>
          </a:r>
          <a:endParaRPr lang="en-US"/>
        </a:p>
      </dgm:t>
    </dgm:pt>
    <dgm:pt modelId="{8764B6E0-DC34-4348-9758-A156DFB22BE9}" type="parTrans" cxnId="{2BA362DA-BCE0-4634-9619-461A6FBC609E}">
      <dgm:prSet/>
      <dgm:spPr/>
      <dgm:t>
        <a:bodyPr/>
        <a:lstStyle/>
        <a:p>
          <a:endParaRPr lang="en-US"/>
        </a:p>
      </dgm:t>
    </dgm:pt>
    <dgm:pt modelId="{7D548BF9-7CAA-43AA-BE03-179D88FA8305}" type="sibTrans" cxnId="{2BA362DA-BCE0-4634-9619-461A6FBC609E}">
      <dgm:prSet/>
      <dgm:spPr/>
      <dgm:t>
        <a:bodyPr/>
        <a:lstStyle/>
        <a:p>
          <a:endParaRPr lang="en-US"/>
        </a:p>
      </dgm:t>
    </dgm:pt>
    <dgm:pt modelId="{C52F128F-1186-46A0-9B59-671574CD8EDB}">
      <dgm:prSet/>
      <dgm:spPr/>
      <dgm:t>
        <a:bodyPr/>
        <a:lstStyle/>
        <a:p>
          <a:r>
            <a:rPr lang="en-US" b="0" i="0" baseline="0"/>
            <a:t>Self-disclosure can facilitate social support from like-minded and sympathetic others. </a:t>
          </a:r>
          <a:endParaRPr lang="en-US"/>
        </a:p>
      </dgm:t>
    </dgm:pt>
    <dgm:pt modelId="{B58CD7B2-BBA5-4273-BB95-3E765B8B210D}" type="parTrans" cxnId="{EA08AA2B-981D-4F70-BA96-678303471BED}">
      <dgm:prSet/>
      <dgm:spPr/>
      <dgm:t>
        <a:bodyPr/>
        <a:lstStyle/>
        <a:p>
          <a:endParaRPr lang="en-US"/>
        </a:p>
      </dgm:t>
    </dgm:pt>
    <dgm:pt modelId="{814A1906-0027-4650-BB35-62C01B443839}" type="sibTrans" cxnId="{EA08AA2B-981D-4F70-BA96-678303471BED}">
      <dgm:prSet/>
      <dgm:spPr/>
      <dgm:t>
        <a:bodyPr/>
        <a:lstStyle/>
        <a:p>
          <a:endParaRPr lang="en-US"/>
        </a:p>
      </dgm:t>
    </dgm:pt>
    <dgm:pt modelId="{BE377D87-7712-4FCD-BD08-F9F83CE625B3}">
      <dgm:prSet/>
      <dgm:spPr/>
      <dgm:t>
        <a:bodyPr/>
        <a:lstStyle/>
        <a:p>
          <a:r>
            <a:rPr lang="en-US"/>
            <a:t>S</a:t>
          </a:r>
          <a:r>
            <a:rPr lang="en-US" b="0" i="0" baseline="0"/>
            <a:t>ocial support has been found to be protective against minority stressors and to facilitate a positive sense of self .</a:t>
          </a:r>
          <a:endParaRPr lang="en-US"/>
        </a:p>
      </dgm:t>
    </dgm:pt>
    <dgm:pt modelId="{8BB8FEE5-3052-4AE5-98AA-8C087F0410FF}" type="parTrans" cxnId="{64D802A4-4BE1-46F4-92B3-A10F1CC65A7F}">
      <dgm:prSet/>
      <dgm:spPr/>
      <dgm:t>
        <a:bodyPr/>
        <a:lstStyle/>
        <a:p>
          <a:endParaRPr lang="en-US"/>
        </a:p>
      </dgm:t>
    </dgm:pt>
    <dgm:pt modelId="{A1B11B49-3226-4EB6-BB38-28C6138D6D4D}" type="sibTrans" cxnId="{64D802A4-4BE1-46F4-92B3-A10F1CC65A7F}">
      <dgm:prSet/>
      <dgm:spPr/>
      <dgm:t>
        <a:bodyPr/>
        <a:lstStyle/>
        <a:p>
          <a:endParaRPr lang="en-US"/>
        </a:p>
      </dgm:t>
    </dgm:pt>
    <dgm:pt modelId="{D7C3A3B5-C432-4D42-A3FA-04D96A89B25F}">
      <dgm:prSet/>
      <dgm:spPr/>
      <dgm:t>
        <a:bodyPr/>
        <a:lstStyle/>
        <a:p>
          <a:r>
            <a:rPr lang="en-US" b="0" i="0" baseline="0"/>
            <a:t>It may also expose the individual to more positive images of their</a:t>
          </a:r>
          <a:r>
            <a:rPr lang="en-US"/>
            <a:t> </a:t>
          </a:r>
          <a:r>
            <a:rPr lang="en-US" b="0" i="0" baseline="0"/>
            <a:t>sexuality that subsequently compete with negative and stigmatizing images that the individual may have previously </a:t>
          </a:r>
          <a:r>
            <a:rPr lang="en-ZA" b="0" i="0" baseline="0"/>
            <a:t>internalized.</a:t>
          </a:r>
          <a:endParaRPr lang="en-US"/>
        </a:p>
      </dgm:t>
    </dgm:pt>
    <dgm:pt modelId="{9EE8E901-5B4C-49D2-AD73-5BD79A139971}" type="parTrans" cxnId="{53F27AB2-E92E-458E-B64D-8D9AB1CB1C0D}">
      <dgm:prSet/>
      <dgm:spPr/>
      <dgm:t>
        <a:bodyPr/>
        <a:lstStyle/>
        <a:p>
          <a:endParaRPr lang="en-US"/>
        </a:p>
      </dgm:t>
    </dgm:pt>
    <dgm:pt modelId="{CA2E1828-577D-4C89-A728-1DE0EDAFA021}" type="sibTrans" cxnId="{53F27AB2-E92E-458E-B64D-8D9AB1CB1C0D}">
      <dgm:prSet/>
      <dgm:spPr/>
      <dgm:t>
        <a:bodyPr/>
        <a:lstStyle/>
        <a:p>
          <a:endParaRPr lang="en-US"/>
        </a:p>
      </dgm:t>
    </dgm:pt>
    <dgm:pt modelId="{79BEBFE7-69FD-409E-BD71-08AA02D5ADF6}" type="pres">
      <dgm:prSet presAssocID="{A6F832C8-144D-4044-B397-149785CBDC6C}" presName="vert0" presStyleCnt="0">
        <dgm:presLayoutVars>
          <dgm:dir/>
          <dgm:animOne val="branch"/>
          <dgm:animLvl val="lvl"/>
        </dgm:presLayoutVars>
      </dgm:prSet>
      <dgm:spPr/>
    </dgm:pt>
    <dgm:pt modelId="{3DA87271-61FB-4474-963E-878088517604}" type="pres">
      <dgm:prSet presAssocID="{1A8CBAD7-D869-44C2-8855-95927702D823}" presName="thickLine" presStyleLbl="alignNode1" presStyleIdx="0" presStyleCnt="4"/>
      <dgm:spPr/>
    </dgm:pt>
    <dgm:pt modelId="{26E3123B-65E7-4DFF-85D0-300D4AB513DB}" type="pres">
      <dgm:prSet presAssocID="{1A8CBAD7-D869-44C2-8855-95927702D823}" presName="horz1" presStyleCnt="0"/>
      <dgm:spPr/>
    </dgm:pt>
    <dgm:pt modelId="{02F0D339-BC7C-4997-8560-E2DB24B6CF57}" type="pres">
      <dgm:prSet presAssocID="{1A8CBAD7-D869-44C2-8855-95927702D823}" presName="tx1" presStyleLbl="revTx" presStyleIdx="0" presStyleCnt="4"/>
      <dgm:spPr/>
    </dgm:pt>
    <dgm:pt modelId="{7B48FF94-6B57-467D-B834-60066294C466}" type="pres">
      <dgm:prSet presAssocID="{1A8CBAD7-D869-44C2-8855-95927702D823}" presName="vert1" presStyleCnt="0"/>
      <dgm:spPr/>
    </dgm:pt>
    <dgm:pt modelId="{B3E2732A-D2D0-4A7F-9CA7-4EB4A518F1F9}" type="pres">
      <dgm:prSet presAssocID="{C52F128F-1186-46A0-9B59-671574CD8EDB}" presName="thickLine" presStyleLbl="alignNode1" presStyleIdx="1" presStyleCnt="4"/>
      <dgm:spPr/>
    </dgm:pt>
    <dgm:pt modelId="{650FD323-96F5-48BB-A9F4-3E29C7D48783}" type="pres">
      <dgm:prSet presAssocID="{C52F128F-1186-46A0-9B59-671574CD8EDB}" presName="horz1" presStyleCnt="0"/>
      <dgm:spPr/>
    </dgm:pt>
    <dgm:pt modelId="{D257E52C-16FF-471A-B322-136B8B9CA1F0}" type="pres">
      <dgm:prSet presAssocID="{C52F128F-1186-46A0-9B59-671574CD8EDB}" presName="tx1" presStyleLbl="revTx" presStyleIdx="1" presStyleCnt="4"/>
      <dgm:spPr/>
    </dgm:pt>
    <dgm:pt modelId="{00D2A3F6-4ACC-4632-B5DB-21BB3992EEC0}" type="pres">
      <dgm:prSet presAssocID="{C52F128F-1186-46A0-9B59-671574CD8EDB}" presName="vert1" presStyleCnt="0"/>
      <dgm:spPr/>
    </dgm:pt>
    <dgm:pt modelId="{88859535-98D4-4893-8A05-8EDB0F131391}" type="pres">
      <dgm:prSet presAssocID="{BE377D87-7712-4FCD-BD08-F9F83CE625B3}" presName="thickLine" presStyleLbl="alignNode1" presStyleIdx="2" presStyleCnt="4"/>
      <dgm:spPr/>
    </dgm:pt>
    <dgm:pt modelId="{56C49272-76E4-46B1-BDAB-75AEE13DABDE}" type="pres">
      <dgm:prSet presAssocID="{BE377D87-7712-4FCD-BD08-F9F83CE625B3}" presName="horz1" presStyleCnt="0"/>
      <dgm:spPr/>
    </dgm:pt>
    <dgm:pt modelId="{4C2E34F2-7DD1-4958-A6F6-EC27878DEBB4}" type="pres">
      <dgm:prSet presAssocID="{BE377D87-7712-4FCD-BD08-F9F83CE625B3}" presName="tx1" presStyleLbl="revTx" presStyleIdx="2" presStyleCnt="4"/>
      <dgm:spPr/>
    </dgm:pt>
    <dgm:pt modelId="{95D69E8E-85F5-4D23-872B-A599BB1F7603}" type="pres">
      <dgm:prSet presAssocID="{BE377D87-7712-4FCD-BD08-F9F83CE625B3}" presName="vert1" presStyleCnt="0"/>
      <dgm:spPr/>
    </dgm:pt>
    <dgm:pt modelId="{782DDFBF-8D89-45EB-9AC1-F9F3E89F0C88}" type="pres">
      <dgm:prSet presAssocID="{D7C3A3B5-C432-4D42-A3FA-04D96A89B25F}" presName="thickLine" presStyleLbl="alignNode1" presStyleIdx="3" presStyleCnt="4"/>
      <dgm:spPr/>
    </dgm:pt>
    <dgm:pt modelId="{851BFCB5-F33F-4C31-ADC8-2147E34F3BFF}" type="pres">
      <dgm:prSet presAssocID="{D7C3A3B5-C432-4D42-A3FA-04D96A89B25F}" presName="horz1" presStyleCnt="0"/>
      <dgm:spPr/>
    </dgm:pt>
    <dgm:pt modelId="{F7991B7A-18A4-4AB8-8F3F-4128A3023B94}" type="pres">
      <dgm:prSet presAssocID="{D7C3A3B5-C432-4D42-A3FA-04D96A89B25F}" presName="tx1" presStyleLbl="revTx" presStyleIdx="3" presStyleCnt="4"/>
      <dgm:spPr/>
    </dgm:pt>
    <dgm:pt modelId="{C15AD64F-B552-40C7-BE46-A64A0E5B3667}" type="pres">
      <dgm:prSet presAssocID="{D7C3A3B5-C432-4D42-A3FA-04D96A89B25F}" presName="vert1" presStyleCnt="0"/>
      <dgm:spPr/>
    </dgm:pt>
  </dgm:ptLst>
  <dgm:cxnLst>
    <dgm:cxn modelId="{7057A40C-91F2-4644-9605-EEA2B1152F11}" type="presOf" srcId="{BE377D87-7712-4FCD-BD08-F9F83CE625B3}" destId="{4C2E34F2-7DD1-4958-A6F6-EC27878DEBB4}" srcOrd="0" destOrd="0" presId="urn:microsoft.com/office/officeart/2008/layout/LinedList"/>
    <dgm:cxn modelId="{36E16F18-8E96-417B-BCA1-0D6DC871A5B8}" type="presOf" srcId="{D7C3A3B5-C432-4D42-A3FA-04D96A89B25F}" destId="{F7991B7A-18A4-4AB8-8F3F-4128A3023B94}" srcOrd="0" destOrd="0" presId="urn:microsoft.com/office/officeart/2008/layout/LinedList"/>
    <dgm:cxn modelId="{D9D69A18-72AF-4B8F-B250-1E8603B832DC}" type="presOf" srcId="{1A8CBAD7-D869-44C2-8855-95927702D823}" destId="{02F0D339-BC7C-4997-8560-E2DB24B6CF57}" srcOrd="0" destOrd="0" presId="urn:microsoft.com/office/officeart/2008/layout/LinedList"/>
    <dgm:cxn modelId="{EA08AA2B-981D-4F70-BA96-678303471BED}" srcId="{A6F832C8-144D-4044-B397-149785CBDC6C}" destId="{C52F128F-1186-46A0-9B59-671574CD8EDB}" srcOrd="1" destOrd="0" parTransId="{B58CD7B2-BBA5-4273-BB95-3E765B8B210D}" sibTransId="{814A1906-0027-4650-BB35-62C01B443839}"/>
    <dgm:cxn modelId="{DB5AB647-706F-408C-A34E-6DD8877965A1}" type="presOf" srcId="{C52F128F-1186-46A0-9B59-671574CD8EDB}" destId="{D257E52C-16FF-471A-B322-136B8B9CA1F0}" srcOrd="0" destOrd="0" presId="urn:microsoft.com/office/officeart/2008/layout/LinedList"/>
    <dgm:cxn modelId="{64D802A4-4BE1-46F4-92B3-A10F1CC65A7F}" srcId="{A6F832C8-144D-4044-B397-149785CBDC6C}" destId="{BE377D87-7712-4FCD-BD08-F9F83CE625B3}" srcOrd="2" destOrd="0" parTransId="{8BB8FEE5-3052-4AE5-98AA-8C087F0410FF}" sibTransId="{A1B11B49-3226-4EB6-BB38-28C6138D6D4D}"/>
    <dgm:cxn modelId="{53F27AB2-E92E-458E-B64D-8D9AB1CB1C0D}" srcId="{A6F832C8-144D-4044-B397-149785CBDC6C}" destId="{D7C3A3B5-C432-4D42-A3FA-04D96A89B25F}" srcOrd="3" destOrd="0" parTransId="{9EE8E901-5B4C-49D2-AD73-5BD79A139971}" sibTransId="{CA2E1828-577D-4C89-A728-1DE0EDAFA021}"/>
    <dgm:cxn modelId="{E1BFC2BE-4B81-4347-8063-68E9D93CDA19}" type="presOf" srcId="{A6F832C8-144D-4044-B397-149785CBDC6C}" destId="{79BEBFE7-69FD-409E-BD71-08AA02D5ADF6}" srcOrd="0" destOrd="0" presId="urn:microsoft.com/office/officeart/2008/layout/LinedList"/>
    <dgm:cxn modelId="{2BA362DA-BCE0-4634-9619-461A6FBC609E}" srcId="{A6F832C8-144D-4044-B397-149785CBDC6C}" destId="{1A8CBAD7-D869-44C2-8855-95927702D823}" srcOrd="0" destOrd="0" parTransId="{8764B6E0-DC34-4348-9758-A156DFB22BE9}" sibTransId="{7D548BF9-7CAA-43AA-BE03-179D88FA8305}"/>
    <dgm:cxn modelId="{B86B6C1C-C412-43D8-B3D4-11F5BEBBDA3A}" type="presParOf" srcId="{79BEBFE7-69FD-409E-BD71-08AA02D5ADF6}" destId="{3DA87271-61FB-4474-963E-878088517604}" srcOrd="0" destOrd="0" presId="urn:microsoft.com/office/officeart/2008/layout/LinedList"/>
    <dgm:cxn modelId="{31C0DFD2-51E8-4AB0-AD76-78890043B409}" type="presParOf" srcId="{79BEBFE7-69FD-409E-BD71-08AA02D5ADF6}" destId="{26E3123B-65E7-4DFF-85D0-300D4AB513DB}" srcOrd="1" destOrd="0" presId="urn:microsoft.com/office/officeart/2008/layout/LinedList"/>
    <dgm:cxn modelId="{A9EA080B-5E58-4A3D-A793-874294FD979C}" type="presParOf" srcId="{26E3123B-65E7-4DFF-85D0-300D4AB513DB}" destId="{02F0D339-BC7C-4997-8560-E2DB24B6CF57}" srcOrd="0" destOrd="0" presId="urn:microsoft.com/office/officeart/2008/layout/LinedList"/>
    <dgm:cxn modelId="{8EE76A52-3A33-48A7-ABA1-25E30E4A3E70}" type="presParOf" srcId="{26E3123B-65E7-4DFF-85D0-300D4AB513DB}" destId="{7B48FF94-6B57-467D-B834-60066294C466}" srcOrd="1" destOrd="0" presId="urn:microsoft.com/office/officeart/2008/layout/LinedList"/>
    <dgm:cxn modelId="{FB2C7396-B980-4356-AD37-CBD35F374C14}" type="presParOf" srcId="{79BEBFE7-69FD-409E-BD71-08AA02D5ADF6}" destId="{B3E2732A-D2D0-4A7F-9CA7-4EB4A518F1F9}" srcOrd="2" destOrd="0" presId="urn:microsoft.com/office/officeart/2008/layout/LinedList"/>
    <dgm:cxn modelId="{37383446-693D-40A8-8098-59ED310380B1}" type="presParOf" srcId="{79BEBFE7-69FD-409E-BD71-08AA02D5ADF6}" destId="{650FD323-96F5-48BB-A9F4-3E29C7D48783}" srcOrd="3" destOrd="0" presId="urn:microsoft.com/office/officeart/2008/layout/LinedList"/>
    <dgm:cxn modelId="{56C0C721-C7D0-4B36-8319-688A34824E55}" type="presParOf" srcId="{650FD323-96F5-48BB-A9F4-3E29C7D48783}" destId="{D257E52C-16FF-471A-B322-136B8B9CA1F0}" srcOrd="0" destOrd="0" presId="urn:microsoft.com/office/officeart/2008/layout/LinedList"/>
    <dgm:cxn modelId="{DEBC2CEC-6D34-4131-A215-0134B3E26194}" type="presParOf" srcId="{650FD323-96F5-48BB-A9F4-3E29C7D48783}" destId="{00D2A3F6-4ACC-4632-B5DB-21BB3992EEC0}" srcOrd="1" destOrd="0" presId="urn:microsoft.com/office/officeart/2008/layout/LinedList"/>
    <dgm:cxn modelId="{62487C87-083F-4D98-939C-AC98A7BFA1C5}" type="presParOf" srcId="{79BEBFE7-69FD-409E-BD71-08AA02D5ADF6}" destId="{88859535-98D4-4893-8A05-8EDB0F131391}" srcOrd="4" destOrd="0" presId="urn:microsoft.com/office/officeart/2008/layout/LinedList"/>
    <dgm:cxn modelId="{8A546FBC-62FF-4E82-916C-D9602FA1F0F5}" type="presParOf" srcId="{79BEBFE7-69FD-409E-BD71-08AA02D5ADF6}" destId="{56C49272-76E4-46B1-BDAB-75AEE13DABDE}" srcOrd="5" destOrd="0" presId="urn:microsoft.com/office/officeart/2008/layout/LinedList"/>
    <dgm:cxn modelId="{2B006888-6F18-48BA-9AFA-8101F85D34DD}" type="presParOf" srcId="{56C49272-76E4-46B1-BDAB-75AEE13DABDE}" destId="{4C2E34F2-7DD1-4958-A6F6-EC27878DEBB4}" srcOrd="0" destOrd="0" presId="urn:microsoft.com/office/officeart/2008/layout/LinedList"/>
    <dgm:cxn modelId="{18BCAC59-908D-471F-AF8D-661FB3200889}" type="presParOf" srcId="{56C49272-76E4-46B1-BDAB-75AEE13DABDE}" destId="{95D69E8E-85F5-4D23-872B-A599BB1F7603}" srcOrd="1" destOrd="0" presId="urn:microsoft.com/office/officeart/2008/layout/LinedList"/>
    <dgm:cxn modelId="{43FCB2F5-240C-43A3-984E-765D5A5B0DB8}" type="presParOf" srcId="{79BEBFE7-69FD-409E-BD71-08AA02D5ADF6}" destId="{782DDFBF-8D89-45EB-9AC1-F9F3E89F0C88}" srcOrd="6" destOrd="0" presId="urn:microsoft.com/office/officeart/2008/layout/LinedList"/>
    <dgm:cxn modelId="{FAA956B9-EFB7-4AF8-86CF-74E569E88396}" type="presParOf" srcId="{79BEBFE7-69FD-409E-BD71-08AA02D5ADF6}" destId="{851BFCB5-F33F-4C31-ADC8-2147E34F3BFF}" srcOrd="7" destOrd="0" presId="urn:microsoft.com/office/officeart/2008/layout/LinedList"/>
    <dgm:cxn modelId="{9075F4F0-178A-4484-B7BE-9F725B57F50E}" type="presParOf" srcId="{851BFCB5-F33F-4C31-ADC8-2147E34F3BFF}" destId="{F7991B7A-18A4-4AB8-8F3F-4128A3023B94}" srcOrd="0" destOrd="0" presId="urn:microsoft.com/office/officeart/2008/layout/LinedList"/>
    <dgm:cxn modelId="{3B525478-A80D-474A-A155-4C32696D2045}" type="presParOf" srcId="{851BFCB5-F33F-4C31-ADC8-2147E34F3BFF}" destId="{C15AD64F-B552-40C7-BE46-A64A0E5B366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7ADD-ADBC-4BF2-8472-91D0FBCF0124}">
      <dsp:nvSpPr>
        <dsp:cNvPr id="0" name=""/>
        <dsp:cNvSpPr/>
      </dsp:nvSpPr>
      <dsp:spPr>
        <a:xfrm>
          <a:off x="0" y="0"/>
          <a:ext cx="5638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372C1-C8F7-4FA8-8ED0-1B5358B34F3B}">
      <dsp:nvSpPr>
        <dsp:cNvPr id="0" name=""/>
        <dsp:cNvSpPr/>
      </dsp:nvSpPr>
      <dsp:spPr>
        <a:xfrm>
          <a:off x="0" y="0"/>
          <a:ext cx="5638800" cy="115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</a:t>
          </a:r>
          <a:r>
            <a:rPr lang="en-US" sz="2400" b="0" i="0" kern="1200" baseline="0"/>
            <a:t>exual identity refers to the individual’s perception, understanding and portrayal of their sexuality. </a:t>
          </a:r>
          <a:endParaRPr lang="en-US" sz="2400" kern="1200"/>
        </a:p>
      </dsp:txBody>
      <dsp:txXfrm>
        <a:off x="0" y="0"/>
        <a:ext cx="5638800" cy="1150937"/>
      </dsp:txXfrm>
    </dsp:sp>
    <dsp:sp modelId="{3C859F3E-55FB-42B4-AD51-709D5066BB6F}">
      <dsp:nvSpPr>
        <dsp:cNvPr id="0" name=""/>
        <dsp:cNvSpPr/>
      </dsp:nvSpPr>
      <dsp:spPr>
        <a:xfrm>
          <a:off x="0" y="1150937"/>
          <a:ext cx="5638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27140-232F-4200-89C8-789208249EE7}">
      <dsp:nvSpPr>
        <dsp:cNvPr id="0" name=""/>
        <dsp:cNvSpPr/>
      </dsp:nvSpPr>
      <dsp:spPr>
        <a:xfrm>
          <a:off x="0" y="1150937"/>
          <a:ext cx="5638800" cy="115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Sexual identity consist of an individual preferences and how they define their individual sexuality.  </a:t>
          </a:r>
        </a:p>
      </dsp:txBody>
      <dsp:txXfrm>
        <a:off x="0" y="1150937"/>
        <a:ext cx="5638800" cy="1150937"/>
      </dsp:txXfrm>
    </dsp:sp>
    <dsp:sp modelId="{76DC3661-55DF-42A8-A828-D5C25A16DCEF}">
      <dsp:nvSpPr>
        <dsp:cNvPr id="0" name=""/>
        <dsp:cNvSpPr/>
      </dsp:nvSpPr>
      <dsp:spPr>
        <a:xfrm>
          <a:off x="0" y="2301875"/>
          <a:ext cx="56388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970F67-EE7C-46C2-91E0-FA366E554327}">
      <dsp:nvSpPr>
        <dsp:cNvPr id="0" name=""/>
        <dsp:cNvSpPr/>
      </dsp:nvSpPr>
      <dsp:spPr>
        <a:xfrm>
          <a:off x="0" y="2301875"/>
          <a:ext cx="5638800" cy="115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Sexual identity is also called sexual orientation </a:t>
          </a:r>
          <a:endParaRPr lang="en-US" sz="2400" kern="1200"/>
        </a:p>
      </dsp:txBody>
      <dsp:txXfrm>
        <a:off x="0" y="2301875"/>
        <a:ext cx="5638800" cy="1150937"/>
      </dsp:txXfrm>
    </dsp:sp>
    <dsp:sp modelId="{C9BAFD79-ADB2-492D-9756-74F54051743D}">
      <dsp:nvSpPr>
        <dsp:cNvPr id="0" name=""/>
        <dsp:cNvSpPr/>
      </dsp:nvSpPr>
      <dsp:spPr>
        <a:xfrm>
          <a:off x="0" y="3452812"/>
          <a:ext cx="56388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7FB7F1-A79F-46BF-9AFE-E40A83F540E2}">
      <dsp:nvSpPr>
        <dsp:cNvPr id="0" name=""/>
        <dsp:cNvSpPr/>
      </dsp:nvSpPr>
      <dsp:spPr>
        <a:xfrm>
          <a:off x="0" y="3452812"/>
          <a:ext cx="5638800" cy="1150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This may be orientated to people of the same gender, or people of a different gender to them. </a:t>
          </a:r>
        </a:p>
      </dsp:txBody>
      <dsp:txXfrm>
        <a:off x="0" y="3452812"/>
        <a:ext cx="5638800" cy="1150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F0DB70-FD46-4627-809B-C9BE96B5EFAB}">
      <dsp:nvSpPr>
        <dsp:cNvPr id="0" name=""/>
        <dsp:cNvSpPr/>
      </dsp:nvSpPr>
      <dsp:spPr>
        <a:xfrm>
          <a:off x="0" y="2247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84F81-9794-4E94-9F85-1A1FFBFBFCA3}">
      <dsp:nvSpPr>
        <dsp:cNvPr id="0" name=""/>
        <dsp:cNvSpPr/>
      </dsp:nvSpPr>
      <dsp:spPr>
        <a:xfrm>
          <a:off x="0" y="2247"/>
          <a:ext cx="5638800" cy="153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/>
            <a:t>Stage-based models focus upon a series of steps that the individual goes through in order to construct a “healthy” sexual identity. </a:t>
          </a:r>
          <a:endParaRPr lang="en-US" sz="2500" kern="1200"/>
        </a:p>
      </dsp:txBody>
      <dsp:txXfrm>
        <a:off x="0" y="2247"/>
        <a:ext cx="5638800" cy="1533084"/>
      </dsp:txXfrm>
    </dsp:sp>
    <dsp:sp modelId="{27274D68-3B13-4F0C-8EE4-2947EA91D475}">
      <dsp:nvSpPr>
        <dsp:cNvPr id="0" name=""/>
        <dsp:cNvSpPr/>
      </dsp:nvSpPr>
      <dsp:spPr>
        <a:xfrm>
          <a:off x="0" y="1535332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F45C4-6A29-464B-A4F1-70FF29C96326}">
      <dsp:nvSpPr>
        <dsp:cNvPr id="0" name=""/>
        <dsp:cNvSpPr/>
      </dsp:nvSpPr>
      <dsp:spPr>
        <a:xfrm>
          <a:off x="0" y="1535332"/>
          <a:ext cx="5638800" cy="153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/>
            <a:t>Early models focused on homosexual identity development from childhood to adulthood. </a:t>
          </a:r>
          <a:endParaRPr lang="en-US" sz="2500" kern="1200"/>
        </a:p>
      </dsp:txBody>
      <dsp:txXfrm>
        <a:off x="0" y="1535332"/>
        <a:ext cx="5638800" cy="1533084"/>
      </dsp:txXfrm>
    </dsp:sp>
    <dsp:sp modelId="{B072DD19-6240-4776-A05E-36887DEA75C7}">
      <dsp:nvSpPr>
        <dsp:cNvPr id="0" name=""/>
        <dsp:cNvSpPr/>
      </dsp:nvSpPr>
      <dsp:spPr>
        <a:xfrm>
          <a:off x="0" y="3068417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B128F-4DC5-46D1-AB62-5769B5D84F83}">
      <dsp:nvSpPr>
        <dsp:cNvPr id="0" name=""/>
        <dsp:cNvSpPr/>
      </dsp:nvSpPr>
      <dsp:spPr>
        <a:xfrm>
          <a:off x="0" y="3068417"/>
          <a:ext cx="5638800" cy="153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/>
            <a:t>Stage-based models of sexual identity development examine coming out in specific lesbian, gay, bisexual and trans (LGBT) groups. </a:t>
          </a:r>
          <a:endParaRPr lang="en-US" sz="2500" kern="1200"/>
        </a:p>
      </dsp:txBody>
      <dsp:txXfrm>
        <a:off x="0" y="3068417"/>
        <a:ext cx="5638800" cy="15330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799B3-7E1B-431F-957D-F0D23AECF532}">
      <dsp:nvSpPr>
        <dsp:cNvPr id="0" name=""/>
        <dsp:cNvSpPr/>
      </dsp:nvSpPr>
      <dsp:spPr>
        <a:xfrm>
          <a:off x="0" y="0"/>
          <a:ext cx="1057655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F3F448A-2C14-404D-ADA2-5F251B7209CF}">
      <dsp:nvSpPr>
        <dsp:cNvPr id="0" name=""/>
        <dsp:cNvSpPr/>
      </dsp:nvSpPr>
      <dsp:spPr>
        <a:xfrm>
          <a:off x="0" y="0"/>
          <a:ext cx="10576558" cy="2087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300" b="0" i="0" kern="1200" baseline="0"/>
            <a:t>The early stage-based models </a:t>
          </a:r>
          <a:r>
            <a:rPr lang="en-US" sz="4300" b="0" i="0" kern="1200" baseline="0"/>
            <a:t>generally assumed a linear development from stages 1-4</a:t>
          </a:r>
          <a:endParaRPr lang="en-US" sz="4300" kern="1200"/>
        </a:p>
      </dsp:txBody>
      <dsp:txXfrm>
        <a:off x="0" y="0"/>
        <a:ext cx="10576558" cy="2087734"/>
      </dsp:txXfrm>
    </dsp:sp>
    <dsp:sp modelId="{93F7A29D-517D-4B98-9630-CF9719EB8192}">
      <dsp:nvSpPr>
        <dsp:cNvPr id="0" name=""/>
        <dsp:cNvSpPr/>
      </dsp:nvSpPr>
      <dsp:spPr>
        <a:xfrm>
          <a:off x="0" y="2087734"/>
          <a:ext cx="1057655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03950C-7F82-40EB-83E1-ED9F0670999E}">
      <dsp:nvSpPr>
        <dsp:cNvPr id="0" name=""/>
        <dsp:cNvSpPr/>
      </dsp:nvSpPr>
      <dsp:spPr>
        <a:xfrm>
          <a:off x="0" y="2087734"/>
          <a:ext cx="10576558" cy="2087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However, i</a:t>
          </a:r>
          <a:r>
            <a:rPr lang="en-US" sz="4300" b="0" i="0" kern="1200" baseline="0"/>
            <a:t>ndividuals may  skip some stages and </a:t>
          </a:r>
          <a:r>
            <a:rPr lang="en-ZA" sz="4300" b="0" i="0" kern="1200" baseline="0"/>
            <a:t>return to others.</a:t>
          </a:r>
          <a:endParaRPr lang="en-US" sz="4300" kern="1200"/>
        </a:p>
      </dsp:txBody>
      <dsp:txXfrm>
        <a:off x="0" y="2087734"/>
        <a:ext cx="10576558" cy="20877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BAD150-FBF7-4066-A163-2F18676CF9ED}">
      <dsp:nvSpPr>
        <dsp:cNvPr id="0" name=""/>
        <dsp:cNvSpPr/>
      </dsp:nvSpPr>
      <dsp:spPr>
        <a:xfrm>
          <a:off x="0" y="561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854A8-0E27-4A0A-94DA-E13BF6A5E132}">
      <dsp:nvSpPr>
        <dsp:cNvPr id="0" name=""/>
        <dsp:cNvSpPr/>
      </dsp:nvSpPr>
      <dsp:spPr>
        <a:xfrm>
          <a:off x="0" y="561"/>
          <a:ext cx="5638800" cy="920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</a:t>
          </a:r>
          <a:r>
            <a:rPr lang="en-US" sz="2600" i="0" kern="1200" baseline="0"/>
            <a:t>he models describe the individual’s…</a:t>
          </a:r>
          <a:endParaRPr lang="en-US" sz="2600" kern="1200"/>
        </a:p>
      </dsp:txBody>
      <dsp:txXfrm>
        <a:off x="0" y="561"/>
        <a:ext cx="5638800" cy="920525"/>
      </dsp:txXfrm>
    </dsp:sp>
    <dsp:sp modelId="{2A4520C3-CBD9-4779-B050-5EA30D925D15}">
      <dsp:nvSpPr>
        <dsp:cNvPr id="0" name=""/>
        <dsp:cNvSpPr/>
      </dsp:nvSpPr>
      <dsp:spPr>
        <a:xfrm>
          <a:off x="0" y="921087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35344-C5D4-40E4-92B4-0A41A0889F08}">
      <dsp:nvSpPr>
        <dsp:cNvPr id="0" name=""/>
        <dsp:cNvSpPr/>
      </dsp:nvSpPr>
      <dsp:spPr>
        <a:xfrm>
          <a:off x="0" y="921087"/>
          <a:ext cx="5638800" cy="920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</a:t>
          </a:r>
          <a:r>
            <a:rPr lang="en-US" sz="2600" i="0" kern="1200" baseline="0"/>
            <a:t>wareness and acknowledgement</a:t>
          </a:r>
          <a:endParaRPr lang="en-US" sz="2600" kern="1200"/>
        </a:p>
      </dsp:txBody>
      <dsp:txXfrm>
        <a:off x="0" y="921087"/>
        <a:ext cx="5638800" cy="920525"/>
      </dsp:txXfrm>
    </dsp:sp>
    <dsp:sp modelId="{77D4C0FB-0EE3-4BD8-8735-7B8A72824C7E}">
      <dsp:nvSpPr>
        <dsp:cNvPr id="0" name=""/>
        <dsp:cNvSpPr/>
      </dsp:nvSpPr>
      <dsp:spPr>
        <a:xfrm>
          <a:off x="0" y="1841612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C948CC-EAEE-4ED2-AA9C-1673E7048F33}">
      <dsp:nvSpPr>
        <dsp:cNvPr id="0" name=""/>
        <dsp:cNvSpPr/>
      </dsp:nvSpPr>
      <dsp:spPr>
        <a:xfrm>
          <a:off x="0" y="1841612"/>
          <a:ext cx="5638800" cy="920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</a:t>
          </a:r>
          <a:r>
            <a:rPr lang="en-US" sz="2600" i="0" kern="1200" baseline="0"/>
            <a:t>nternalization</a:t>
          </a:r>
          <a:r>
            <a:rPr lang="en-US" sz="2600" kern="1200"/>
            <a:t> </a:t>
          </a:r>
          <a:r>
            <a:rPr lang="en-US" sz="2600" i="0" kern="1200" baseline="0"/>
            <a:t>and assimilation</a:t>
          </a:r>
          <a:endParaRPr lang="en-US" sz="2600" kern="1200"/>
        </a:p>
      </dsp:txBody>
      <dsp:txXfrm>
        <a:off x="0" y="1841612"/>
        <a:ext cx="5638800" cy="920525"/>
      </dsp:txXfrm>
    </dsp:sp>
    <dsp:sp modelId="{11292D71-42D8-4455-BFAD-843697F8AF61}">
      <dsp:nvSpPr>
        <dsp:cNvPr id="0" name=""/>
        <dsp:cNvSpPr/>
      </dsp:nvSpPr>
      <dsp:spPr>
        <a:xfrm>
          <a:off x="0" y="2762137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A6C04-6FF0-4DF2-B057-D503937CB754}">
      <dsp:nvSpPr>
        <dsp:cNvPr id="0" name=""/>
        <dsp:cNvSpPr/>
      </dsp:nvSpPr>
      <dsp:spPr>
        <a:xfrm>
          <a:off x="0" y="2762137"/>
          <a:ext cx="5638800" cy="920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i="0" kern="1200" baseline="0"/>
            <a:t>Disclosure</a:t>
          </a:r>
          <a:endParaRPr lang="en-US" sz="2600" kern="1200"/>
        </a:p>
      </dsp:txBody>
      <dsp:txXfrm>
        <a:off x="0" y="2762137"/>
        <a:ext cx="5638800" cy="920525"/>
      </dsp:txXfrm>
    </dsp:sp>
    <dsp:sp modelId="{AF6E4F32-6843-4541-82F4-70FDA98C8271}">
      <dsp:nvSpPr>
        <dsp:cNvPr id="0" name=""/>
        <dsp:cNvSpPr/>
      </dsp:nvSpPr>
      <dsp:spPr>
        <a:xfrm>
          <a:off x="0" y="3682662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AEFDC-48B2-48B7-874C-173B3EF15237}">
      <dsp:nvSpPr>
        <dsp:cNvPr id="0" name=""/>
        <dsp:cNvSpPr/>
      </dsp:nvSpPr>
      <dsp:spPr>
        <a:xfrm>
          <a:off x="0" y="3682662"/>
          <a:ext cx="5638800" cy="920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</a:t>
          </a:r>
          <a:r>
            <a:rPr lang="en-US" sz="2600" i="0" kern="1200" baseline="0"/>
            <a:t>ntegration of their sexual identity </a:t>
          </a:r>
          <a:endParaRPr lang="en-US" sz="2600" kern="1200"/>
        </a:p>
      </dsp:txBody>
      <dsp:txXfrm>
        <a:off x="0" y="3682662"/>
        <a:ext cx="5638800" cy="9205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E3F4E-96D6-4BF6-8CCB-C28B2417B7F3}">
      <dsp:nvSpPr>
        <dsp:cNvPr id="0" name=""/>
        <dsp:cNvSpPr/>
      </dsp:nvSpPr>
      <dsp:spPr>
        <a:xfrm>
          <a:off x="0" y="2247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15256-2CA3-4B57-9643-5CACC964D315}">
      <dsp:nvSpPr>
        <dsp:cNvPr id="0" name=""/>
        <dsp:cNvSpPr/>
      </dsp:nvSpPr>
      <dsp:spPr>
        <a:xfrm>
          <a:off x="0" y="2247"/>
          <a:ext cx="5638800" cy="153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b="0" i="0" kern="1200" baseline="0"/>
            <a:t>In order to internalize </a:t>
          </a:r>
          <a:r>
            <a:rPr lang="en-US" sz="2000" b="0" i="0" kern="1200" baseline="0"/>
            <a:t>and assimilate one’s gay identity in the identity structure, one must feel that this identity provides them with feelings of self-esteem and positive distinctiveness. </a:t>
          </a:r>
          <a:endParaRPr lang="en-US" sz="2000" kern="1200"/>
        </a:p>
      </dsp:txBody>
      <dsp:txXfrm>
        <a:off x="0" y="2247"/>
        <a:ext cx="5638800" cy="1533084"/>
      </dsp:txXfrm>
    </dsp:sp>
    <dsp:sp modelId="{A92F6A7B-3277-4BD5-B4C2-DA64B96AE8F1}">
      <dsp:nvSpPr>
        <dsp:cNvPr id="0" name=""/>
        <dsp:cNvSpPr/>
      </dsp:nvSpPr>
      <dsp:spPr>
        <a:xfrm>
          <a:off x="0" y="1535332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0DC00-AADF-473B-BB3D-1636ADE6DB90}">
      <dsp:nvSpPr>
        <dsp:cNvPr id="0" name=""/>
        <dsp:cNvSpPr/>
      </dsp:nvSpPr>
      <dsp:spPr>
        <a:xfrm>
          <a:off x="0" y="1535332"/>
          <a:ext cx="5638800" cy="153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</a:t>
          </a:r>
          <a:r>
            <a:rPr lang="en-US" sz="2000" b="0" i="0" kern="1200" baseline="0"/>
            <a:t>he apparent stigma still attached to homosexuality even in societies which have made significant advances in relation to LGBT acceptance and inclusion. </a:t>
          </a:r>
          <a:endParaRPr lang="en-US" sz="2000" kern="1200"/>
        </a:p>
      </dsp:txBody>
      <dsp:txXfrm>
        <a:off x="0" y="1535332"/>
        <a:ext cx="5638800" cy="1533084"/>
      </dsp:txXfrm>
    </dsp:sp>
    <dsp:sp modelId="{37427632-1ABA-45C8-AB02-ED29D116E0DD}">
      <dsp:nvSpPr>
        <dsp:cNvPr id="0" name=""/>
        <dsp:cNvSpPr/>
      </dsp:nvSpPr>
      <dsp:spPr>
        <a:xfrm>
          <a:off x="0" y="3068417"/>
          <a:ext cx="5638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23D8A-F34F-42A2-A408-647A6DA45090}">
      <dsp:nvSpPr>
        <dsp:cNvPr id="0" name=""/>
        <dsp:cNvSpPr/>
      </dsp:nvSpPr>
      <dsp:spPr>
        <a:xfrm>
          <a:off x="0" y="3068417"/>
          <a:ext cx="5638800" cy="153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Some gay men may themselves internalize the stigma to which they are exposed in their social environment, leading, in some cases, to feelings of rejection and self-hatred</a:t>
          </a:r>
          <a:endParaRPr lang="en-US" sz="2000" kern="1200"/>
        </a:p>
      </dsp:txBody>
      <dsp:txXfrm>
        <a:off x="0" y="3068417"/>
        <a:ext cx="5638800" cy="15330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87271-61FB-4474-963E-878088517604}">
      <dsp:nvSpPr>
        <dsp:cNvPr id="0" name=""/>
        <dsp:cNvSpPr/>
      </dsp:nvSpPr>
      <dsp:spPr>
        <a:xfrm>
          <a:off x="0" y="0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0D339-BC7C-4997-8560-E2DB24B6CF57}">
      <dsp:nvSpPr>
        <dsp:cNvPr id="0" name=""/>
        <dsp:cNvSpPr/>
      </dsp:nvSpPr>
      <dsp:spPr>
        <a:xfrm>
          <a:off x="0" y="0"/>
          <a:ext cx="6281873" cy="131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kern="1200"/>
            <a:t>G</a:t>
          </a:r>
          <a:r>
            <a:rPr lang="en-ZA" sz="2000" b="0" i="0" kern="1200" baseline="0"/>
            <a:t>ay </a:t>
          </a:r>
          <a:r>
            <a:rPr lang="en-US" sz="2000" b="0" i="0" kern="1200" baseline="0"/>
            <a:t>men come out to varying degrees. </a:t>
          </a:r>
          <a:endParaRPr lang="en-US" sz="2000" kern="1200"/>
        </a:p>
      </dsp:txBody>
      <dsp:txXfrm>
        <a:off x="0" y="0"/>
        <a:ext cx="6281873" cy="1312155"/>
      </dsp:txXfrm>
    </dsp:sp>
    <dsp:sp modelId="{B3E2732A-D2D0-4A7F-9CA7-4EB4A518F1F9}">
      <dsp:nvSpPr>
        <dsp:cNvPr id="0" name=""/>
        <dsp:cNvSpPr/>
      </dsp:nvSpPr>
      <dsp:spPr>
        <a:xfrm>
          <a:off x="0" y="1312155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7E52C-16FF-471A-B322-136B8B9CA1F0}">
      <dsp:nvSpPr>
        <dsp:cNvPr id="0" name=""/>
        <dsp:cNvSpPr/>
      </dsp:nvSpPr>
      <dsp:spPr>
        <a:xfrm>
          <a:off x="0" y="1312155"/>
          <a:ext cx="6281873" cy="131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Self-disclosure can facilitate social support from like-minded and sympathetic others. </a:t>
          </a:r>
          <a:endParaRPr lang="en-US" sz="2000" kern="1200"/>
        </a:p>
      </dsp:txBody>
      <dsp:txXfrm>
        <a:off x="0" y="1312155"/>
        <a:ext cx="6281873" cy="1312155"/>
      </dsp:txXfrm>
    </dsp:sp>
    <dsp:sp modelId="{88859535-98D4-4893-8A05-8EDB0F131391}">
      <dsp:nvSpPr>
        <dsp:cNvPr id="0" name=""/>
        <dsp:cNvSpPr/>
      </dsp:nvSpPr>
      <dsp:spPr>
        <a:xfrm>
          <a:off x="0" y="2624311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E34F2-7DD1-4958-A6F6-EC27878DEBB4}">
      <dsp:nvSpPr>
        <dsp:cNvPr id="0" name=""/>
        <dsp:cNvSpPr/>
      </dsp:nvSpPr>
      <dsp:spPr>
        <a:xfrm>
          <a:off x="0" y="2624311"/>
          <a:ext cx="6281873" cy="131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</a:t>
          </a:r>
          <a:r>
            <a:rPr lang="en-US" sz="2000" b="0" i="0" kern="1200" baseline="0"/>
            <a:t>ocial support has been found to be protective against minority stressors and to facilitate a positive sense of self .</a:t>
          </a:r>
          <a:endParaRPr lang="en-US" sz="2000" kern="1200"/>
        </a:p>
      </dsp:txBody>
      <dsp:txXfrm>
        <a:off x="0" y="2624311"/>
        <a:ext cx="6281873" cy="1312155"/>
      </dsp:txXfrm>
    </dsp:sp>
    <dsp:sp modelId="{782DDFBF-8D89-45EB-9AC1-F9F3E89F0C88}">
      <dsp:nvSpPr>
        <dsp:cNvPr id="0" name=""/>
        <dsp:cNvSpPr/>
      </dsp:nvSpPr>
      <dsp:spPr>
        <a:xfrm>
          <a:off x="0" y="3936466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991B7A-18A4-4AB8-8F3F-4128A3023B94}">
      <dsp:nvSpPr>
        <dsp:cNvPr id="0" name=""/>
        <dsp:cNvSpPr/>
      </dsp:nvSpPr>
      <dsp:spPr>
        <a:xfrm>
          <a:off x="0" y="3936466"/>
          <a:ext cx="6281873" cy="131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It may also expose the individual to more positive images of their</a:t>
          </a:r>
          <a:r>
            <a:rPr lang="en-US" sz="2000" kern="1200"/>
            <a:t> </a:t>
          </a:r>
          <a:r>
            <a:rPr lang="en-US" sz="2000" b="0" i="0" kern="1200" baseline="0"/>
            <a:t>sexuality that subsequently compete with negative and stigmatizing images that the individual may have previously </a:t>
          </a:r>
          <a:r>
            <a:rPr lang="en-ZA" sz="2000" b="0" i="0" kern="1200" baseline="0"/>
            <a:t>internalized.</a:t>
          </a:r>
          <a:endParaRPr lang="en-US" sz="2000" kern="1200"/>
        </a:p>
      </dsp:txBody>
      <dsp:txXfrm>
        <a:off x="0" y="3936466"/>
        <a:ext cx="6281873" cy="1312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D1929-C163-4469-BBA1-7F21273F051A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98CB1-9EE1-4201-B07E-FAA81828E84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3520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98CB1-9EE1-4201-B07E-FAA81828E847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69723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98CB1-9EE1-4201-B07E-FAA81828E847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742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0905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2476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868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8843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855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942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6541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9936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404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659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856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0C355-CE1C-4EB0-918D-ED374ABA364D}" type="datetimeFigureOut">
              <a:rPr lang="en-ZA" smtClean="0"/>
              <a:t>2024/09/18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909FD-5513-446D-9ABB-3F3B59C4CC1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2072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29B82E-722D-45BB-B34F-D4423CBF9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7980BB-894F-43B4-B764-9CE95DEF8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D6D9E82D-9E8F-4365-8DD3-F87F575AF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1CD7CE6C-6D35-4CDB-8C9B-3749731FB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1D897CC5-D9DC-4B84-8FEE-769DDB3ED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7F9F68E-05A6-4B4F-A9C4-99F56BA4D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FE459AB8-6C83-4017-AD7E-34DDCC29B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7E35D375-D544-4AA6-B2C0-AECF72D6DA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30D17F1-A1B0-40BD-8617-EE4D6750C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B66F0F2E-CF96-4F3A-B20B-7A67FED93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6A12D58E-271D-4783-99B0-2C1098B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F9B86422-0052-4CDC-906A-A0991A290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C6847113-CFAE-4362-A26F-0B1D189964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2AD566C5-BF8B-4C51-82C6-4633CAE5B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F156CA36-0366-443D-9A53-7806BDE20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E854E694-6F0F-4143-B88B-DE4C9E02E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65CBB851-7142-4AAB-8038-999CAB8CE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5560487F-527D-416F-A6A5-16BC6F626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F3D29D7-04A7-4C39-ABC0-CCFFE39BD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AB11EF01-3B4E-41D2-9E08-0106F319A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9E2C3217-DC0B-4F91-9F62-A04CDEB2F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D2379F1D-E771-7FAD-3156-580D1C5D0F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077" r="33787" b="-2"/>
          <a:stretch/>
        </p:blipFill>
        <p:spPr>
          <a:xfrm>
            <a:off x="20" y="227"/>
            <a:ext cx="4637303" cy="6858000"/>
          </a:xfrm>
          <a:prstGeom prst="rect">
            <a:avLst/>
          </a:prstGeom>
          <a:ln w="9525">
            <a:noFill/>
          </a:ln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F2B7CF55-CC81-4559-9768-354C7462D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55064" y="1186483"/>
            <a:ext cx="5941686" cy="4477933"/>
            <a:chOff x="807084" y="1186483"/>
            <a:chExt cx="5941686" cy="447793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FDAF335-846C-48F5-A261-6D242B1ED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780" y="1186483"/>
              <a:ext cx="5940295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9">
              <a:extLst>
                <a:ext uri="{FF2B5EF4-FFF2-40B4-BE49-F238E27FC236}">
                  <a16:creationId xmlns:a16="http://schemas.microsoft.com/office/drawing/2014/main" id="{598CCBBA-616E-4339-A7DE-6168CEEE50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574311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FDCDAE4-2A39-4204-B094-CA4F1493D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5941686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74133B2-3AC2-5BCD-60A9-A7815F359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3394" y="2075504"/>
            <a:ext cx="5769989" cy="1748729"/>
          </a:xfrm>
        </p:spPr>
        <p:txBody>
          <a:bodyPr>
            <a:normAutofit/>
          </a:bodyPr>
          <a:lstStyle/>
          <a:p>
            <a:r>
              <a:rPr lang="en-US" sz="4600" b="1" i="0" u="none" strike="noStrike" baseline="0" dirty="0">
                <a:latin typeface="AdvTTf3919c9c.B"/>
              </a:rPr>
              <a:t>Social psychological aspects of gay identity </a:t>
            </a:r>
            <a:endParaRPr lang="en-ZA" sz="4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6A8EE-163F-320A-9963-44A0DDC0A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3396" y="3906266"/>
            <a:ext cx="5769988" cy="1322587"/>
          </a:xfrm>
        </p:spPr>
        <p:txBody>
          <a:bodyPr>
            <a:normAutofit/>
          </a:bodyPr>
          <a:lstStyle/>
          <a:p>
            <a:r>
              <a:rPr lang="en-ZA" sz="3200" b="1" dirty="0">
                <a:latin typeface="AdvTTf3919c9c.B"/>
                <a:ea typeface="+mj-ea"/>
                <a:cs typeface="+mj-cs"/>
              </a:rPr>
              <a:t>d</a:t>
            </a:r>
            <a:r>
              <a:rPr kumimoji="0" lang="en-ZA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dvTTf3919c9c.B"/>
                <a:ea typeface="+mj-ea"/>
                <a:cs typeface="+mj-cs"/>
              </a:rPr>
              <a:t>evelopment</a:t>
            </a:r>
            <a:endParaRPr kumimoji="0" lang="en-ZA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dvTTf3919c9c.B"/>
              <a:ea typeface="+mj-ea"/>
              <a:cs typeface="+mj-cs"/>
            </a:endParaRPr>
          </a:p>
          <a:p>
            <a:r>
              <a:rPr lang="en-ZA" b="1" dirty="0">
                <a:latin typeface="AdvTTf3919c9c.B"/>
                <a:ea typeface="+mj-ea"/>
                <a:cs typeface="+mj-cs"/>
              </a:rPr>
              <a:t>                                                  Lecture 11 </a:t>
            </a:r>
          </a:p>
        </p:txBody>
      </p:sp>
    </p:spTree>
    <p:extLst>
      <p:ext uri="{BB962C8B-B14F-4D97-AF65-F5344CB8AC3E}">
        <p14:creationId xmlns:p14="http://schemas.microsoft.com/office/powerpoint/2010/main" val="48804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4B67A-AEB8-8966-7AA8-AC87FE02A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Self disclosure and interpersonal relationships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38A21-9EC7-8A8A-58ED-035BB9738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AdvPSED1122"/>
              </a:rPr>
              <a:t>Gay men manage their stigmatized gay identities strategically.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AdvPSED1122"/>
              </a:rPr>
              <a:t>T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AdvPSED1122"/>
              </a:rPr>
              <a:t>he extent to which they come out, in contexts, such as the workplace. </a:t>
            </a:r>
          </a:p>
          <a:p>
            <a:pPr algn="just">
              <a:lnSpc>
                <a:spcPct val="100000"/>
              </a:lnSpc>
            </a:pPr>
            <a:r>
              <a:rPr lang="en-US" sz="2400" b="0" i="0" u="none" strike="noStrike" baseline="0" dirty="0">
                <a:latin typeface="AdvPSED1122"/>
              </a:rPr>
              <a:t>Some gay men develop what appears to be a healthy and secure gay identity without disclosing it to others in valued ingroups. 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AdvPSED1122"/>
              </a:rPr>
              <a:t>O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AdvPSED1122"/>
              </a:rPr>
              <a:t>ne must disclose this identity to others to develop relationships. Like all relationship types, friendships and romantic relationships can make significant contributions to the formation of gay identity. </a:t>
            </a:r>
          </a:p>
          <a:p>
            <a:pPr algn="just">
              <a:lnSpc>
                <a:spcPct val="100000"/>
              </a:lnSpc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AdvPSED1122"/>
              </a:rPr>
              <a:t>In social media settings, gay men may share particular elements of their identity and regulate the nature and extent of their self-disclosure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218870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DBBB0-BF0F-A9B0-C184-F3449A3C3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vPSED1122"/>
                <a:ea typeface="+mn-ea"/>
                <a:cs typeface="+mn-cs"/>
              </a:rPr>
              <a:t>Integration of their sexual identity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B3A26-EA57-36CD-45FC-40C4E8F87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Identity integration describes the process of bringing together various aspects of oneself into a coherent whole,</a:t>
            </a:r>
            <a:endParaRPr lang="en-US" sz="2800" b="0" i="0" u="none" strike="noStrike" baseline="0" dirty="0">
              <a:solidFill>
                <a:srgbClr val="000000"/>
              </a:solidFill>
              <a:latin typeface="AdvPSED1122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dentity integration enhances psychological wellbeing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 gay men never arrive at integration since they classify  their sexual identity in some contexts but not in others.</a:t>
            </a:r>
          </a:p>
          <a:p>
            <a:pPr algn="just">
              <a:lnSpc>
                <a:spcPct val="15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Integration of public and private identities may simply not be possible. Yet, the individual may still be said to have, and lay claim to, a gay identity</a:t>
            </a:r>
          </a:p>
          <a:p>
            <a:pPr marL="0" indent="0" algn="l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55691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ABE11-EA6D-22D4-F856-5153AB84D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LEVELS OF SEXUAL IDENTITY DEVELOPMENT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2A26B-7DF8-830F-424E-D173D2AA6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Psychological </a:t>
            </a:r>
          </a:p>
          <a:p>
            <a:r>
              <a:rPr lang="en-US" dirty="0"/>
              <a:t>Interpersonal </a:t>
            </a:r>
          </a:p>
          <a:p>
            <a:r>
              <a:rPr lang="en-US" dirty="0"/>
              <a:t>Collective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1850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9A517D76-CE12-47A5-BD95-9A8F05070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32" name="Freeform 5">
              <a:extLst>
                <a:ext uri="{FF2B5EF4-FFF2-40B4-BE49-F238E27FC236}">
                  <a16:creationId xmlns:a16="http://schemas.microsoft.com/office/drawing/2014/main" id="{A2F2F994-D93C-4552-B9AD-DA9E8C94B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33" name="Freeform 6">
              <a:extLst>
                <a:ext uri="{FF2B5EF4-FFF2-40B4-BE49-F238E27FC236}">
                  <a16:creationId xmlns:a16="http://schemas.microsoft.com/office/drawing/2014/main" id="{502B8064-B713-4DB8-AC36-3E576B348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34" name="Freeform 7">
              <a:extLst>
                <a:ext uri="{FF2B5EF4-FFF2-40B4-BE49-F238E27FC236}">
                  <a16:creationId xmlns:a16="http://schemas.microsoft.com/office/drawing/2014/main" id="{1D700A84-AE55-4EDE-A656-62806F504E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35" name="Freeform 8">
              <a:extLst>
                <a:ext uri="{FF2B5EF4-FFF2-40B4-BE49-F238E27FC236}">
                  <a16:creationId xmlns:a16="http://schemas.microsoft.com/office/drawing/2014/main" id="{E04FC3D0-B839-4900-B5C8-86C794457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36" name="Freeform 9">
              <a:extLst>
                <a:ext uri="{FF2B5EF4-FFF2-40B4-BE49-F238E27FC236}">
                  <a16:creationId xmlns:a16="http://schemas.microsoft.com/office/drawing/2014/main" id="{731A8D63-72B9-496F-BB43-DDD90FC7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37" name="Freeform 10">
              <a:extLst>
                <a:ext uri="{FF2B5EF4-FFF2-40B4-BE49-F238E27FC236}">
                  <a16:creationId xmlns:a16="http://schemas.microsoft.com/office/drawing/2014/main" id="{5B167ED7-B36F-4DDE-B273-7A309BD0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38" name="Freeform 11">
              <a:extLst>
                <a:ext uri="{FF2B5EF4-FFF2-40B4-BE49-F238E27FC236}">
                  <a16:creationId xmlns:a16="http://schemas.microsoft.com/office/drawing/2014/main" id="{1178D32B-E32A-4691-84EB-5FE693D3B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39" name="Freeform 12">
              <a:extLst>
                <a:ext uri="{FF2B5EF4-FFF2-40B4-BE49-F238E27FC236}">
                  <a16:creationId xmlns:a16="http://schemas.microsoft.com/office/drawing/2014/main" id="{AB800FF0-63F8-4B30-96F4-E9601D02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0" name="Freeform 13">
              <a:extLst>
                <a:ext uri="{FF2B5EF4-FFF2-40B4-BE49-F238E27FC236}">
                  <a16:creationId xmlns:a16="http://schemas.microsoft.com/office/drawing/2014/main" id="{A4616F81-02F6-4A18-949C-FB6CBA200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1" name="Freeform 14">
              <a:extLst>
                <a:ext uri="{FF2B5EF4-FFF2-40B4-BE49-F238E27FC236}">
                  <a16:creationId xmlns:a16="http://schemas.microsoft.com/office/drawing/2014/main" id="{D31D2123-B363-42F3-8A04-43048C7BA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2" name="Freeform 15">
              <a:extLst>
                <a:ext uri="{FF2B5EF4-FFF2-40B4-BE49-F238E27FC236}">
                  <a16:creationId xmlns:a16="http://schemas.microsoft.com/office/drawing/2014/main" id="{C60973D3-0B9D-465C-8FD3-266BBA49E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3" name="Freeform 16">
              <a:extLst>
                <a:ext uri="{FF2B5EF4-FFF2-40B4-BE49-F238E27FC236}">
                  <a16:creationId xmlns:a16="http://schemas.microsoft.com/office/drawing/2014/main" id="{C6655AC3-A1D6-4A0B-861F-F94CB5F0D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4" name="Freeform 17">
              <a:extLst>
                <a:ext uri="{FF2B5EF4-FFF2-40B4-BE49-F238E27FC236}">
                  <a16:creationId xmlns:a16="http://schemas.microsoft.com/office/drawing/2014/main" id="{E8850C4A-AFA5-499E-8E1C-176A59C88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5" name="Freeform 18">
              <a:extLst>
                <a:ext uri="{FF2B5EF4-FFF2-40B4-BE49-F238E27FC236}">
                  <a16:creationId xmlns:a16="http://schemas.microsoft.com/office/drawing/2014/main" id="{8C06F8D4-97B5-4836-AD19-2151421B0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6" name="Freeform 19">
              <a:extLst>
                <a:ext uri="{FF2B5EF4-FFF2-40B4-BE49-F238E27FC236}">
                  <a16:creationId xmlns:a16="http://schemas.microsoft.com/office/drawing/2014/main" id="{89A2942D-1C1B-4AFF-9818-DA7B73EA48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7" name="Freeform 20">
              <a:extLst>
                <a:ext uri="{FF2B5EF4-FFF2-40B4-BE49-F238E27FC236}">
                  <a16:creationId xmlns:a16="http://schemas.microsoft.com/office/drawing/2014/main" id="{2B61C5D3-5852-403F-B4BA-A64B93312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8" name="Freeform 21">
              <a:extLst>
                <a:ext uri="{FF2B5EF4-FFF2-40B4-BE49-F238E27FC236}">
                  <a16:creationId xmlns:a16="http://schemas.microsoft.com/office/drawing/2014/main" id="{EF62A1A7-26C1-4804-93CB-A07F356CA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49" name="Freeform 22">
              <a:extLst>
                <a:ext uri="{FF2B5EF4-FFF2-40B4-BE49-F238E27FC236}">
                  <a16:creationId xmlns:a16="http://schemas.microsoft.com/office/drawing/2014/main" id="{490A1082-3E3A-4C61-9613-910BB024A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050" name="Freeform 23">
              <a:extLst>
                <a:ext uri="{FF2B5EF4-FFF2-40B4-BE49-F238E27FC236}">
                  <a16:creationId xmlns:a16="http://schemas.microsoft.com/office/drawing/2014/main" id="{5F452D69-A1DB-4A06-B933-896AED86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</p:grpSp>
      <p:grpSp>
        <p:nvGrpSpPr>
          <p:cNvPr id="1052" name="Group 1051">
            <a:extLst>
              <a:ext uri="{FF2B5EF4-FFF2-40B4-BE49-F238E27FC236}">
                <a16:creationId xmlns:a16="http://schemas.microsoft.com/office/drawing/2014/main" id="{445D6626-A6F2-4475-922C-BE42D3365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1053" name="Rectangle 1052">
              <a:extLst>
                <a:ext uri="{FF2B5EF4-FFF2-40B4-BE49-F238E27FC236}">
                  <a16:creationId xmlns:a16="http://schemas.microsoft.com/office/drawing/2014/main" id="{0ECFEB13-5D98-43DB-8DFF-78327AE13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1054" name="Isosceles Triangle 1053">
              <a:extLst>
                <a:ext uri="{FF2B5EF4-FFF2-40B4-BE49-F238E27FC236}">
                  <a16:creationId xmlns:a16="http://schemas.microsoft.com/office/drawing/2014/main" id="{29DA4AFD-8D10-4660-A842-40F4D1434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1055" name="Rectangle 1054">
              <a:extLst>
                <a:ext uri="{FF2B5EF4-FFF2-40B4-BE49-F238E27FC236}">
                  <a16:creationId xmlns:a16="http://schemas.microsoft.com/office/drawing/2014/main" id="{F2DBAFF0-48F5-43BB-87C6-CE56A16B6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</p:grpSp>
      <p:sp useBgFill="1">
        <p:nvSpPr>
          <p:cNvPr id="1057" name="Rectangle 1056">
            <a:extLst>
              <a:ext uri="{FF2B5EF4-FFF2-40B4-BE49-F238E27FC236}">
                <a16:creationId xmlns:a16="http://schemas.microsoft.com/office/drawing/2014/main" id="{970A98CA-71CF-41CD-937B-850795886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9" name="Group 1058">
            <a:extLst>
              <a:ext uri="{FF2B5EF4-FFF2-40B4-BE49-F238E27FC236}">
                <a16:creationId xmlns:a16="http://schemas.microsoft.com/office/drawing/2014/main" id="{6F326EE7-A508-4EF7-AFBF-63D7A596E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60" name="Freeform 5">
              <a:extLst>
                <a:ext uri="{FF2B5EF4-FFF2-40B4-BE49-F238E27FC236}">
                  <a16:creationId xmlns:a16="http://schemas.microsoft.com/office/drawing/2014/main" id="{E5D2B1BD-1F12-4523-A9CC-D3186D5426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6">
              <a:extLst>
                <a:ext uri="{FF2B5EF4-FFF2-40B4-BE49-F238E27FC236}">
                  <a16:creationId xmlns:a16="http://schemas.microsoft.com/office/drawing/2014/main" id="{741741D2-ED67-4813-83F3-5EB418BB6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7">
              <a:extLst>
                <a:ext uri="{FF2B5EF4-FFF2-40B4-BE49-F238E27FC236}">
                  <a16:creationId xmlns:a16="http://schemas.microsoft.com/office/drawing/2014/main" id="{FF2A87CA-AEEF-44CB-AE35-AA98FE9B4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8">
              <a:extLst>
                <a:ext uri="{FF2B5EF4-FFF2-40B4-BE49-F238E27FC236}">
                  <a16:creationId xmlns:a16="http://schemas.microsoft.com/office/drawing/2014/main" id="{651423C2-A694-4809-8972-E7C432E60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9">
              <a:extLst>
                <a:ext uri="{FF2B5EF4-FFF2-40B4-BE49-F238E27FC236}">
                  <a16:creationId xmlns:a16="http://schemas.microsoft.com/office/drawing/2014/main" id="{B49B31D5-A22A-4C8A-8516-3DEEFAF46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10">
              <a:extLst>
                <a:ext uri="{FF2B5EF4-FFF2-40B4-BE49-F238E27FC236}">
                  <a16:creationId xmlns:a16="http://schemas.microsoft.com/office/drawing/2014/main" id="{177DF76B-4383-4F06-8125-43E9162D2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11">
              <a:extLst>
                <a:ext uri="{FF2B5EF4-FFF2-40B4-BE49-F238E27FC236}">
                  <a16:creationId xmlns:a16="http://schemas.microsoft.com/office/drawing/2014/main" id="{1F488673-3613-4D34-BF97-A4B6ADA63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12">
              <a:extLst>
                <a:ext uri="{FF2B5EF4-FFF2-40B4-BE49-F238E27FC236}">
                  <a16:creationId xmlns:a16="http://schemas.microsoft.com/office/drawing/2014/main" id="{26877494-71D4-4879-8E63-55A8239AB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13">
              <a:extLst>
                <a:ext uri="{FF2B5EF4-FFF2-40B4-BE49-F238E27FC236}">
                  <a16:creationId xmlns:a16="http://schemas.microsoft.com/office/drawing/2014/main" id="{8DC06A40-DE2B-41AF-A528-2E900DD56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14">
              <a:extLst>
                <a:ext uri="{FF2B5EF4-FFF2-40B4-BE49-F238E27FC236}">
                  <a16:creationId xmlns:a16="http://schemas.microsoft.com/office/drawing/2014/main" id="{768B663C-FBC1-4556-9328-EAF4995DC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15">
              <a:extLst>
                <a:ext uri="{FF2B5EF4-FFF2-40B4-BE49-F238E27FC236}">
                  <a16:creationId xmlns:a16="http://schemas.microsoft.com/office/drawing/2014/main" id="{2BD7EBB2-5F33-4651-9A8D-22BB0EFE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16">
              <a:extLst>
                <a:ext uri="{FF2B5EF4-FFF2-40B4-BE49-F238E27FC236}">
                  <a16:creationId xmlns:a16="http://schemas.microsoft.com/office/drawing/2014/main" id="{515B1D80-2CCA-480A-9E73-5AE4D385D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17">
              <a:extLst>
                <a:ext uri="{FF2B5EF4-FFF2-40B4-BE49-F238E27FC236}">
                  <a16:creationId xmlns:a16="http://schemas.microsoft.com/office/drawing/2014/main" id="{FDBE8DEF-819D-4AA7-8815-52EB22ACF0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18">
              <a:extLst>
                <a:ext uri="{FF2B5EF4-FFF2-40B4-BE49-F238E27FC236}">
                  <a16:creationId xmlns:a16="http://schemas.microsoft.com/office/drawing/2014/main" id="{AE90681D-42FE-4C0F-80CA-EA05785E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19">
              <a:extLst>
                <a:ext uri="{FF2B5EF4-FFF2-40B4-BE49-F238E27FC236}">
                  <a16:creationId xmlns:a16="http://schemas.microsoft.com/office/drawing/2014/main" id="{FA86AD07-319B-411F-AC45-AA52F8D3C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20">
              <a:extLst>
                <a:ext uri="{FF2B5EF4-FFF2-40B4-BE49-F238E27FC236}">
                  <a16:creationId xmlns:a16="http://schemas.microsoft.com/office/drawing/2014/main" id="{C859D20C-F34C-48EB-BE36-9CEE77C2C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21">
              <a:extLst>
                <a:ext uri="{FF2B5EF4-FFF2-40B4-BE49-F238E27FC236}">
                  <a16:creationId xmlns:a16="http://schemas.microsoft.com/office/drawing/2014/main" id="{E65C4ECC-A417-4C0C-B0DA-45536454B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22">
              <a:extLst>
                <a:ext uri="{FF2B5EF4-FFF2-40B4-BE49-F238E27FC236}">
                  <a16:creationId xmlns:a16="http://schemas.microsoft.com/office/drawing/2014/main" id="{CC6F4AC2-FAA9-45AD-A4BC-8237BCE702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23">
              <a:extLst>
                <a:ext uri="{FF2B5EF4-FFF2-40B4-BE49-F238E27FC236}">
                  <a16:creationId xmlns:a16="http://schemas.microsoft.com/office/drawing/2014/main" id="{4A9DE6F0-4620-4084-B281-FE044DB2C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80" name="Rectangle 1079">
            <a:extLst>
              <a:ext uri="{FF2B5EF4-FFF2-40B4-BE49-F238E27FC236}">
                <a16:creationId xmlns:a16="http://schemas.microsoft.com/office/drawing/2014/main" id="{57FEE73E-FB69-4E9E-BF08-78CA18862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339" y="0"/>
            <a:ext cx="12191695" cy="41979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Image result for sexual identity meaning">
            <a:extLst>
              <a:ext uri="{FF2B5EF4-FFF2-40B4-BE49-F238E27FC236}">
                <a16:creationId xmlns:a16="http://schemas.microsoft.com/office/drawing/2014/main" id="{ACBA8730-4B08-BA88-13E6-91196B3BAF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960" y="428305"/>
            <a:ext cx="5973588" cy="3345209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F8938A6-F881-418A-9E66-30BB54540A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7148" y="325887"/>
            <a:ext cx="5966465" cy="3550046"/>
          </a:xfrm>
          <a:prstGeom prst="rect">
            <a:avLst/>
          </a:prstGeom>
          <a:ln w="12700">
            <a:noFill/>
          </a:ln>
        </p:spPr>
      </p:pic>
      <p:grpSp>
        <p:nvGrpSpPr>
          <p:cNvPr id="1082" name="Group 1081">
            <a:extLst>
              <a:ext uri="{FF2B5EF4-FFF2-40B4-BE49-F238E27FC236}">
                <a16:creationId xmlns:a16="http://schemas.microsoft.com/office/drawing/2014/main" id="{9D45FA45-1472-4C71-BA56-6BFB628AD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1083" name="Isosceles Triangle 39">
              <a:extLst>
                <a:ext uri="{FF2B5EF4-FFF2-40B4-BE49-F238E27FC236}">
                  <a16:creationId xmlns:a16="http://schemas.microsoft.com/office/drawing/2014/main" id="{72B03240-6F06-45A1-9634-C4D45839D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4" name="Rectangle 1083">
              <a:extLst>
                <a:ext uri="{FF2B5EF4-FFF2-40B4-BE49-F238E27FC236}">
                  <a16:creationId xmlns:a16="http://schemas.microsoft.com/office/drawing/2014/main" id="{43366D9C-D995-48FE-B2BD-ECE2EE2A4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03C8F5C-94E7-CB44-7BAA-0B43A4FBF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982" y="4293388"/>
            <a:ext cx="8833655" cy="727748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Sexual orientation </a:t>
            </a:r>
          </a:p>
        </p:txBody>
      </p:sp>
    </p:spTree>
    <p:extLst>
      <p:ext uri="{BB962C8B-B14F-4D97-AF65-F5344CB8AC3E}">
        <p14:creationId xmlns:p14="http://schemas.microsoft.com/office/powerpoint/2010/main" val="405447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0592D-BFEB-3BAD-1BF7-29F64AD50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b="1" dirty="0"/>
              <a:t>SEXUAL IDENTITY </a:t>
            </a:r>
            <a:endParaRPr lang="en-ZA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93B08C-DE13-EF90-9D22-D94136E20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215874"/>
              </p:ext>
            </p:extLst>
          </p:nvPr>
        </p:nvGraphicFramePr>
        <p:xfrm>
          <a:off x="5440363" y="1125538"/>
          <a:ext cx="56388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8136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2A0CB-BFC0-087A-9737-EFF44121C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br>
              <a:rPr lang="en-US" sz="2800" b="0" i="0" u="none" strike="noStrike" baseline="0">
                <a:latin typeface="AdvTTf3919c9c.B"/>
              </a:rPr>
            </a:br>
            <a:r>
              <a:rPr lang="en-US" sz="2800" b="1" i="0" u="none" strike="noStrike" baseline="0">
                <a:latin typeface="AdvTTf3919c9c.B"/>
              </a:rPr>
              <a:t>Stage-based models of sexual identity </a:t>
            </a:r>
            <a:r>
              <a:rPr lang="en-ZA" sz="2800" b="1" i="0" u="none" strike="noStrike" baseline="0">
                <a:latin typeface="AdvTTf3919c9c.B"/>
              </a:rPr>
              <a:t>development</a:t>
            </a:r>
            <a:br>
              <a:rPr lang="en-ZA" sz="2800" b="0" i="0" u="none" strike="noStrike" baseline="0">
                <a:latin typeface="AdvTTf3919c9c.B"/>
              </a:rPr>
            </a:br>
            <a:endParaRPr lang="en-ZA" sz="28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57204B-5277-BAC0-EB15-2507536132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147409"/>
              </p:ext>
            </p:extLst>
          </p:nvPr>
        </p:nvGraphicFramePr>
        <p:xfrm>
          <a:off x="5440363" y="1125538"/>
          <a:ext cx="56388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802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D4245E7-5517-C936-6013-C66EB693E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vTTf3919c9c.B"/>
                <a:ea typeface="+mj-ea"/>
                <a:cs typeface="+mj-cs"/>
              </a:rPr>
              <a:t>Stage-based models of sexual identity</a:t>
            </a:r>
            <a:b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vTTf3919c9c.B"/>
                <a:ea typeface="+mj-ea"/>
                <a:cs typeface="+mj-cs"/>
              </a:rPr>
            </a:br>
            <a:r>
              <a:rPr kumimoji="0" lang="en-ZA" sz="2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vTTf3919c9c.B"/>
                <a:ea typeface="+mj-ea"/>
                <a:cs typeface="+mj-cs"/>
              </a:rPr>
              <a:t>development</a:t>
            </a:r>
            <a:endParaRPr lang="en-ZA" sz="220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732816-851B-2BCA-7132-EE18F59417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466585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992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0566D-C0E2-8D3E-B1D3-0EF7B20A5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sz="3700" b="1" i="0" u="none" strike="noStrike" baseline="0">
                <a:latin typeface="AdvTTf3919c9c.B"/>
              </a:rPr>
              <a:t>Stage-based models of sexual identity</a:t>
            </a:r>
            <a:br>
              <a:rPr lang="en-US" sz="3700" b="1" i="0" u="none" strike="noStrike" baseline="0">
                <a:latin typeface="AdvTTf3919c9c.B"/>
              </a:rPr>
            </a:br>
            <a:r>
              <a:rPr lang="en-ZA" sz="3700" b="1" i="0" u="none" strike="noStrike" baseline="0">
                <a:latin typeface="AdvTTf3919c9c.B"/>
              </a:rPr>
              <a:t>development</a:t>
            </a:r>
            <a:endParaRPr lang="en-ZA" sz="3700" b="1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36FCBF-C4BC-F2D7-653B-7DF4FCB03B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514463"/>
              </p:ext>
            </p:extLst>
          </p:nvPr>
        </p:nvGraphicFramePr>
        <p:xfrm>
          <a:off x="5440363" y="1125538"/>
          <a:ext cx="56388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6625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400CC-8436-82B4-DF9F-63FB3DB8D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Awareness and acknowledgement </a:t>
            </a:r>
            <a:b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dvPSED1122"/>
                <a:ea typeface="+mn-ea"/>
                <a:cs typeface="+mn-cs"/>
              </a:rPr>
            </a:br>
            <a:endParaRPr lang="en-ZA" sz="2800">
              <a:solidFill>
                <a:schemeClr val="accent1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78FE374-DCC6-71A9-6615-2E1449C0E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802762"/>
          </a:xfrm>
        </p:spPr>
        <p:txBody>
          <a:bodyPr anchor="t">
            <a:normAutofit/>
          </a:bodyPr>
          <a:lstStyle/>
          <a:p>
            <a:r>
              <a:rPr lang="en-US" sz="1600" b="0" i="0" u="none" strike="noStrike" baseline="0">
                <a:latin typeface="AdvPSED1122"/>
              </a:rPr>
              <a:t>A key initial step to sexual identity development is that the individual</a:t>
            </a:r>
          </a:p>
          <a:p>
            <a:pPr marL="0" indent="0">
              <a:buNone/>
            </a:pPr>
            <a:r>
              <a:rPr lang="en-US" sz="1600" b="0" i="0" u="none" strike="noStrike" baseline="0">
                <a:latin typeface="AdvPSED1122"/>
              </a:rPr>
              <a:t>becomes aware of, acknowledges and eventually accepts their sexuality.</a:t>
            </a:r>
          </a:p>
          <a:p>
            <a:r>
              <a:rPr lang="en-US" sz="1600">
                <a:latin typeface="AdvPSED1122"/>
              </a:rPr>
              <a:t> Awareness and acknowledgement is considered as a </a:t>
            </a:r>
            <a:r>
              <a:rPr lang="en-US" sz="1600" b="0" i="0" u="none" strike="noStrike" baseline="0">
                <a:latin typeface="AdvPSED1122"/>
              </a:rPr>
              <a:t>complex process</a:t>
            </a:r>
            <a:r>
              <a:rPr lang="en-US" sz="1600">
                <a:latin typeface="AdvPSED1122"/>
              </a:rPr>
              <a:t> in sexual identity development. </a:t>
            </a:r>
          </a:p>
          <a:p>
            <a:r>
              <a:rPr lang="en-US" sz="1600">
                <a:latin typeface="AdvPSED1122"/>
              </a:rPr>
              <a:t>T</a:t>
            </a:r>
            <a:r>
              <a:rPr lang="en-US" sz="1600" b="0" i="0" u="none" strike="noStrike" baseline="0">
                <a:latin typeface="AdvPSED1122"/>
              </a:rPr>
              <a:t>he individual may be aware of their same-sex desire but chose not to acknowledge it. </a:t>
            </a:r>
          </a:p>
          <a:p>
            <a:r>
              <a:rPr lang="en-US" sz="1600" b="0" i="0" u="none" strike="noStrike" baseline="0">
                <a:latin typeface="AdvPSED1122"/>
              </a:rPr>
              <a:t>They may disclose it to others but appear not to have adapted it to the </a:t>
            </a:r>
            <a:r>
              <a:rPr lang="en-ZA" sz="1600" b="0" i="0" u="none" strike="noStrike" baseline="0">
                <a:latin typeface="AdvPSED1122"/>
              </a:rPr>
              <a:t>identity structure.</a:t>
            </a:r>
            <a:endParaRPr lang="en-ZA" sz="1600"/>
          </a:p>
        </p:txBody>
      </p:sp>
    </p:spTree>
    <p:extLst>
      <p:ext uri="{BB962C8B-B14F-4D97-AF65-F5344CB8AC3E}">
        <p14:creationId xmlns:p14="http://schemas.microsoft.com/office/powerpoint/2010/main" val="915700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ZA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9AAE08-22C8-5DF8-993C-243F779C6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marL="228600" marR="0" lvl="0" indent="-228600" algn="r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Internalization and assimilation</a:t>
            </a:r>
            <a:br>
              <a:rPr kumimoji="0" lang="en-US" sz="3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vPSED1122"/>
                <a:ea typeface="+mn-ea"/>
                <a:cs typeface="+mn-cs"/>
              </a:rPr>
            </a:br>
            <a:endParaRPr lang="en-ZA" sz="37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DED50-FAAD-BC3C-869F-F31D54F11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ZA" b="0" i="0" u="none" strike="noStrike" baseline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0" i="0" u="none" strike="noStrike" baseline="0">
                <a:latin typeface="Arial" panose="020B0604020202020204" pitchFamily="34" charset="0"/>
                <a:cs typeface="Arial" panose="020B0604020202020204" pitchFamily="34" charset="0"/>
              </a:rPr>
              <a:t>individual may not acknowledge their sexuality because in their culture there may be no accessible labels or categories that can operate as suitable descriptors for it. </a:t>
            </a:r>
          </a:p>
          <a:p>
            <a:pPr marL="228600" marR="0" lvl="0" indent="-228600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Moreover, internalization and assimilation will, in part, depend upon the meanings and values that are attached to any labels and categories that </a:t>
            </a:r>
            <a:r>
              <a:rPr kumimoji="0" lang="en-ZA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exist as sexual identity descriptors. </a:t>
            </a:r>
          </a:p>
          <a:p>
            <a:pPr marL="228600" marR="0" lvl="0" indent="-228600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kumimoji="0" lang="en-US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ays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may  resist self-identification as gay because of the primarily sexualizing, stigmatizing and thus threatening nature of the labels and categories available to them in their culture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dvPSED1122"/>
                <a:ea typeface="+mn-ea"/>
                <a:cs typeface="+mn-cs"/>
              </a:rPr>
              <a:t>. </a:t>
            </a:r>
            <a:endParaRPr kumimoji="0" lang="en-ZA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dvPSED1122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ZA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dvPSED1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2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1E521-E3E2-B0C7-84EF-97711E43B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Internalization and assimilation</a:t>
            </a:r>
            <a:endParaRPr lang="en-ZA" sz="3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E9D646-4A69-ECB6-D12C-CD7EF38D2B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671455"/>
              </p:ext>
            </p:extLst>
          </p:nvPr>
        </p:nvGraphicFramePr>
        <p:xfrm>
          <a:off x="5440363" y="1125538"/>
          <a:ext cx="56388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267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EEA4-6756-D551-754A-F0823D9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Self disclosure and interpersonal relationships </a:t>
            </a:r>
            <a:endParaRPr lang="en-ZA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21C875-2254-C401-323D-8879138B54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18447" y="803186"/>
          <a:ext cx="6281873" cy="5248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771884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281</TotalTime>
  <Words>719</Words>
  <Application>Microsoft Office PowerPoint</Application>
  <PresentationFormat>Widescreen</PresentationFormat>
  <Paragraphs>58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Abadi</vt:lpstr>
      <vt:lpstr>AdvPSED1122</vt:lpstr>
      <vt:lpstr>AdvTTf3919c9c.B</vt:lpstr>
      <vt:lpstr>Aptos</vt:lpstr>
      <vt:lpstr>Aptos Display</vt:lpstr>
      <vt:lpstr>Arial</vt:lpstr>
      <vt:lpstr>Calibri Light</vt:lpstr>
      <vt:lpstr>Roboto</vt:lpstr>
      <vt:lpstr>Rockwell</vt:lpstr>
      <vt:lpstr>Wingdings</vt:lpstr>
      <vt:lpstr>Atlas</vt:lpstr>
      <vt:lpstr>Social psychological aspects of gay identity </vt:lpstr>
      <vt:lpstr>SEXUAL IDENTITY </vt:lpstr>
      <vt:lpstr> Stage-based models of sexual identity development </vt:lpstr>
      <vt:lpstr>Stage-based models of sexual identity development</vt:lpstr>
      <vt:lpstr>Stage-based models of sexual identity development</vt:lpstr>
      <vt:lpstr>Awareness and acknowledgement  </vt:lpstr>
      <vt:lpstr>Internalization and assimilation </vt:lpstr>
      <vt:lpstr>Internalization and assimilation</vt:lpstr>
      <vt:lpstr>Self disclosure and interpersonal relationships </vt:lpstr>
      <vt:lpstr>Self disclosure and interpersonal relationships </vt:lpstr>
      <vt:lpstr>Integration of their sexual identity</vt:lpstr>
      <vt:lpstr>THREE LEVELS OF SEXUAL IDENTITY DEVELOPMENT </vt:lpstr>
      <vt:lpstr>Sexual orientation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Cecilia Z. Simelane</dc:creator>
  <cp:lastModifiedBy>Cecilia Z. Simelane</cp:lastModifiedBy>
  <cp:revision>6</cp:revision>
  <dcterms:created xsi:type="dcterms:W3CDTF">2024-09-12T12:15:46Z</dcterms:created>
  <dcterms:modified xsi:type="dcterms:W3CDTF">2024-09-18T10:29:05Z</dcterms:modified>
</cp:coreProperties>
</file>