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48"/>
  </p:notesMasterIdLst>
  <p:sldIdLst>
    <p:sldId id="313" r:id="rId2"/>
    <p:sldId id="314" r:id="rId3"/>
    <p:sldId id="311" r:id="rId4"/>
    <p:sldId id="321" r:id="rId5"/>
    <p:sldId id="322" r:id="rId6"/>
    <p:sldId id="323" r:id="rId7"/>
    <p:sldId id="315" r:id="rId8"/>
    <p:sldId id="324" r:id="rId9"/>
    <p:sldId id="325" r:id="rId10"/>
    <p:sldId id="319" r:id="rId11"/>
    <p:sldId id="356" r:id="rId12"/>
    <p:sldId id="326" r:id="rId13"/>
    <p:sldId id="327" r:id="rId14"/>
    <p:sldId id="328" r:id="rId15"/>
    <p:sldId id="357" r:id="rId16"/>
    <p:sldId id="329" r:id="rId17"/>
    <p:sldId id="330" r:id="rId18"/>
    <p:sldId id="331" r:id="rId19"/>
    <p:sldId id="332" r:id="rId20"/>
    <p:sldId id="352" r:id="rId21"/>
    <p:sldId id="333" r:id="rId22"/>
    <p:sldId id="334" r:id="rId23"/>
    <p:sldId id="335" r:id="rId24"/>
    <p:sldId id="336" r:id="rId25"/>
    <p:sldId id="358" r:id="rId26"/>
    <p:sldId id="359" r:id="rId27"/>
    <p:sldId id="360" r:id="rId28"/>
    <p:sldId id="361" r:id="rId29"/>
    <p:sldId id="337" r:id="rId30"/>
    <p:sldId id="316" r:id="rId31"/>
    <p:sldId id="338" r:id="rId32"/>
    <p:sldId id="339" r:id="rId33"/>
    <p:sldId id="340" r:id="rId34"/>
    <p:sldId id="341" r:id="rId35"/>
    <p:sldId id="342" r:id="rId36"/>
    <p:sldId id="351" r:id="rId37"/>
    <p:sldId id="343" r:id="rId38"/>
    <p:sldId id="320" r:id="rId39"/>
    <p:sldId id="344" r:id="rId40"/>
    <p:sldId id="317" r:id="rId41"/>
    <p:sldId id="345" r:id="rId42"/>
    <p:sldId id="346" r:id="rId43"/>
    <p:sldId id="347" r:id="rId44"/>
    <p:sldId id="348" r:id="rId45"/>
    <p:sldId id="349" r:id="rId46"/>
    <p:sldId id="350" r:id="rId47"/>
  </p:sldIdLst>
  <p:sldSz cx="9144000" cy="6858000" type="screen4x3"/>
  <p:notesSz cx="6858000" cy="9144000"/>
  <p:custDataLst>
    <p:tags r:id="rId49"/>
  </p:custDataLst>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410">
          <p15:clr>
            <a:srgbClr val="A4A3A4"/>
          </p15:clr>
        </p15:guide>
        <p15:guide id="2" orient="horz" pos="2160">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3" autoAdjust="0"/>
    <p:restoredTop sz="94684" autoAdjust="0"/>
  </p:normalViewPr>
  <p:slideViewPr>
    <p:cSldViewPr>
      <p:cViewPr varScale="1">
        <p:scale>
          <a:sx n="65" d="100"/>
          <a:sy n="65" d="100"/>
        </p:scale>
        <p:origin x="1320" y="40"/>
      </p:cViewPr>
      <p:guideLst>
        <p:guide orient="horz" pos="410"/>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Arial" charset="0"/>
                <a:ea typeface="ＭＳ Ｐゴシック" pitchFamily="-109" charset="-128"/>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5D87392B-0143-47BE-B418-3D27A1CA7E5D}" type="datetime1">
              <a:rPr lang="en-US" altLang="en-US"/>
              <a:pPr>
                <a:defRPr/>
              </a:pPr>
              <a:t>3/30/2021</a:t>
            </a:fld>
            <a:endParaRPr lang="en-US" alt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Arial" charset="0"/>
                <a:ea typeface="ＭＳ Ｐゴシック" pitchFamily="-109" charset="-128"/>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E0F17AB3-36AD-4E4D-BCEF-9F33D7156FC2}" type="slidenum">
              <a:rPr lang="en-US" altLang="en-US"/>
              <a:pPr>
                <a:defRPr/>
              </a:pPr>
              <a:t>‹#›</a:t>
            </a:fld>
            <a:endParaRPr lang="en-US" altLang="en-US" dirty="0"/>
          </a:p>
        </p:txBody>
      </p:sp>
    </p:spTree>
    <p:extLst>
      <p:ext uri="{BB962C8B-B14F-4D97-AF65-F5344CB8AC3E}">
        <p14:creationId xmlns:p14="http://schemas.microsoft.com/office/powerpoint/2010/main" val="277537850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pitchFamily="-109" charset="-128"/>
      </a:defRPr>
    </a:lvl1pPr>
    <a:lvl2pPr marL="4572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E0DD33A7-6E3A-4C5F-8888-80E7C0F339F7}" type="slidenum">
              <a:rPr lang="en-US" altLang="en-US" sz="1200" smtClean="0"/>
              <a:pPr/>
              <a:t>2</a:t>
            </a:fld>
            <a:endParaRPr lang="en-US"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21940C9A-BF3D-4B58-B4C5-B58C4D4E3E5E}" type="slidenum">
              <a:rPr lang="en-US" altLang="en-US" sz="1200" smtClean="0"/>
              <a:pPr/>
              <a:t>13</a:t>
            </a:fld>
            <a:endParaRPr lang="en-US" alt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A530534F-8582-453E-B15F-389937CD7786}" type="slidenum">
              <a:rPr lang="en-US" altLang="en-US" sz="1200" smtClean="0"/>
              <a:pPr/>
              <a:t>14</a:t>
            </a:fld>
            <a:endParaRPr lang="en-US" alt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Table 1.2. Piaget’s Four Stages of Cognitive Development.</a:t>
            </a:r>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5632EFC8-AE90-4618-894E-03A64DE3972E}" type="slidenum">
              <a:rPr lang="en-US" altLang="en-US" sz="1200" smtClean="0"/>
              <a:pPr/>
              <a:t>15</a:t>
            </a:fld>
            <a:endParaRPr lang="en-US" altLang="en-US"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725EE141-5602-4325-A876-D3CB06284187}" type="slidenum">
              <a:rPr lang="en-US" altLang="en-US" sz="1200" smtClean="0"/>
              <a:pPr/>
              <a:t>16</a:t>
            </a:fld>
            <a:endParaRPr lang="en-US" altLang="en-US"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02EBFA83-C439-474A-ADBE-D27EC4117752}" type="slidenum">
              <a:rPr lang="en-US" altLang="en-US" sz="1200" smtClean="0"/>
              <a:pPr/>
              <a:t>17</a:t>
            </a:fld>
            <a:endParaRPr lang="en-US" altLang="en-US"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18FAAB47-BFC8-4179-AD12-3B14366B835D}" type="slidenum">
              <a:rPr lang="en-US" altLang="en-US" sz="1200" smtClean="0"/>
              <a:pPr/>
              <a:t>18</a:t>
            </a:fld>
            <a:endParaRPr lang="en-US" altLang="en-US"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07AD2192-65FC-458D-B663-C0B334666473}" type="slidenum">
              <a:rPr lang="en-US" altLang="en-US" sz="1200" smtClean="0"/>
              <a:pPr/>
              <a:t>19</a:t>
            </a:fld>
            <a:endParaRPr lang="en-US" altLang="en-US"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dirty="0">
                <a:solidFill>
                  <a:srgbClr val="FF0000"/>
                </a:solidFill>
              </a:rPr>
              <a:t>Figure 1.2 </a:t>
            </a:r>
            <a:r>
              <a:rPr lang="en-US" altLang="en-US" dirty="0" err="1">
                <a:solidFill>
                  <a:srgbClr val="FF0000"/>
                </a:solidFill>
                <a:latin typeface="Arial" panose="020B0604020202020204" pitchFamily="34" charset="0"/>
              </a:rPr>
              <a:t>Bronfenbrenner</a:t>
            </a:r>
            <a:r>
              <a:rPr lang="fr-FR" altLang="ja-JP" dirty="0">
                <a:solidFill>
                  <a:srgbClr val="FF0000"/>
                </a:solidFill>
                <a:latin typeface="Arial" panose="020B0604020202020204" pitchFamily="34" charset="0"/>
              </a:rPr>
              <a:t>’</a:t>
            </a:r>
            <a:r>
              <a:rPr lang="en-US" altLang="ja-JP" dirty="0">
                <a:solidFill>
                  <a:srgbClr val="FF0000"/>
                </a:solidFill>
                <a:latin typeface="Arial" panose="020B0604020202020204" pitchFamily="34" charset="0"/>
              </a:rPr>
              <a:t>s ecological approach emphasizes the interaction across different systems in which people operate.</a:t>
            </a:r>
          </a:p>
          <a:p>
            <a:pPr eaLnBrk="1" hangingPunct="1">
              <a:spcBef>
                <a:spcPct val="0"/>
              </a:spcBef>
            </a:pPr>
            <a:endParaRPr lang="en-US" altLang="en-US" dirty="0">
              <a:solidFill>
                <a:srgbClr val="FF0000"/>
              </a:solidFill>
            </a:endParaRPr>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21165D5C-EBE4-40FA-8549-F55E4E2D4FE1}" type="slidenum">
              <a:rPr lang="en-US" altLang="en-US" sz="1200" smtClean="0"/>
              <a:pPr/>
              <a:t>20</a:t>
            </a:fld>
            <a:endParaRPr lang="en-US" altLang="en-US" sz="12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F7925688-24C3-492E-8B66-A6BD5A061CA4}" type="slidenum">
              <a:rPr lang="en-US" altLang="en-US" sz="1200" smtClean="0"/>
              <a:pPr/>
              <a:t>21</a:t>
            </a:fld>
            <a:endParaRPr lang="en-US" altLang="en-US" sz="12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0CB2D2AD-50ED-4DAB-BF44-F1E363D68C03}" type="slidenum">
              <a:rPr lang="en-US" altLang="en-US" sz="1200" smtClean="0"/>
              <a:pPr/>
              <a:t>22</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5421F677-0F3D-4660-B565-9741BDD8C95D}" type="slidenum">
              <a:rPr lang="en-US" altLang="en-US" sz="1200" smtClean="0"/>
              <a:pPr/>
              <a:t>4</a:t>
            </a:fld>
            <a:endParaRPr lang="en-US" altLang="en-US" sz="120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9480A572-A835-4FB8-9435-70B61AACBFA2}" type="slidenum">
              <a:rPr lang="en-US" altLang="en-US" sz="1200" smtClean="0"/>
              <a:pPr/>
              <a:t>23</a:t>
            </a:fld>
            <a:endParaRPr lang="en-US" altLang="en-US" sz="120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7095C678-706C-4519-ACF2-E6FFC886CFD1}" type="slidenum">
              <a:rPr lang="en-US" altLang="en-US" sz="1200" smtClean="0"/>
              <a:pPr/>
              <a:t>24</a:t>
            </a:fld>
            <a:endParaRPr lang="en-US" altLang="en-US" sz="120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Table 1.3. Theoretical Perspectives on Human Development.</a:t>
            </a:r>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EC675C3E-C22A-496B-B1C3-149FE6D068D1}" type="slidenum">
              <a:rPr lang="en-US" altLang="en-US" sz="1200" smtClean="0"/>
              <a:pPr/>
              <a:t>25</a:t>
            </a:fld>
            <a:endParaRPr lang="en-US" altLang="en-US" sz="120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Table 1.3. Theoretical Perspectives on Human Development.</a:t>
            </a:r>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EC675C3E-C22A-496B-B1C3-149FE6D068D1}" type="slidenum">
              <a:rPr lang="en-US" altLang="en-US" sz="1200" smtClean="0"/>
              <a:pPr/>
              <a:t>26</a:t>
            </a:fld>
            <a:endParaRPr lang="en-US" altLang="en-US" sz="120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Table 1.3. Theoretical Perspectives on Human Development.</a:t>
            </a:r>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EC675C3E-C22A-496B-B1C3-149FE6D068D1}" type="slidenum">
              <a:rPr lang="en-US" altLang="en-US" sz="1200" smtClean="0"/>
              <a:pPr/>
              <a:t>27</a:t>
            </a:fld>
            <a:endParaRPr lang="en-US" altLang="en-US" sz="120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Table 1.3. Theoretical Perspectives on Human Development.</a:t>
            </a:r>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EC675C3E-C22A-496B-B1C3-149FE6D068D1}" type="slidenum">
              <a:rPr lang="en-US" altLang="en-US" sz="1200" smtClean="0"/>
              <a:pPr/>
              <a:t>28</a:t>
            </a:fld>
            <a:endParaRPr lang="en-US" altLang="en-US" sz="120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CF695B11-087E-4861-9B16-38B862307B63}" type="slidenum">
              <a:rPr lang="en-US" altLang="en-US" sz="1200" smtClean="0"/>
              <a:pPr/>
              <a:t>29</a:t>
            </a:fld>
            <a:endParaRPr lang="en-US" altLang="en-US" sz="120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C734AFA9-0814-4373-B8ED-489D0D3E8B82}" type="slidenum">
              <a:rPr lang="en-US" altLang="en-US" sz="1200" smtClean="0"/>
              <a:pPr/>
              <a:t>30</a:t>
            </a:fld>
            <a:endParaRPr lang="en-US" altLang="en-US" sz="120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54EB74B5-805E-4273-AF98-8CF0D0B0A634}" type="slidenum">
              <a:rPr lang="en-US" altLang="en-US" sz="1200" smtClean="0"/>
              <a:pPr/>
              <a:t>31</a:t>
            </a:fld>
            <a:endParaRPr lang="en-US" altLang="en-US" sz="120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21B13167-2189-4EEE-955B-80393FA1248F}" type="slidenum">
              <a:rPr lang="en-US" altLang="en-US" sz="1200" smtClean="0"/>
              <a:pPr/>
              <a:t>32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02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B5FE5B60-6165-4B51-9324-91ACCE62A87F}" type="slidenum">
              <a:rPr lang="en-US" altLang="en-US" sz="1200" smtClean="0"/>
              <a:pPr/>
              <a:t>5</a:t>
            </a:fld>
            <a:endParaRPr lang="en-US" altLang="en-US" sz="120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07F6F2D4-52F5-412F-B3C5-1C91A0EFE490}" type="slidenum">
              <a:rPr lang="en-US" altLang="en-US" sz="1200" smtClean="0"/>
              <a:pPr/>
              <a:t>33</a:t>
            </a:fld>
            <a:endParaRPr lang="en-US" altLang="en-US" sz="120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34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612CF4F8-E10D-4DE2-853A-528DB301267E}" type="slidenum">
              <a:rPr lang="en-US" altLang="en-US" sz="1200" smtClean="0"/>
              <a:pPr/>
              <a:t>34</a:t>
            </a:fld>
            <a:endParaRPr lang="en-US" altLang="en-US" sz="120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55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1B633225-CB4D-4275-B801-A6984D9D8717}" type="slidenum">
              <a:rPr lang="en-US" altLang="en-US" sz="1200" smtClean="0"/>
              <a:pPr/>
              <a:t>35</a:t>
            </a:fld>
            <a:endParaRPr lang="en-US" altLang="en-US" sz="120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a:solidFill>
                  <a:srgbClr val="FF0000"/>
                </a:solidFill>
                <a:latin typeface="Arial" panose="020B0604020202020204" pitchFamily="34" charset="0"/>
              </a:rPr>
              <a:t>Figure 1.5 There are three basic interpretations of a correlation coefficient because there is no direct way to assess cause and effect.</a:t>
            </a:r>
          </a:p>
          <a:p>
            <a:pPr eaLnBrk="1" hangingPunct="1">
              <a:spcBef>
                <a:spcPct val="0"/>
              </a:spcBef>
            </a:pPr>
            <a:endParaRPr lang="en-US" altLang="en-US">
              <a:solidFill>
                <a:srgbClr val="FF0000"/>
              </a:solidFill>
            </a:endParaRPr>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98D0F20F-C6CA-4340-8C98-D3E54DB673B8}" type="slidenum">
              <a:rPr lang="en-US" altLang="en-US" sz="1200" smtClean="0"/>
              <a:pPr/>
              <a:t>36</a:t>
            </a:fld>
            <a:endParaRPr lang="en-US" altLang="en-US" sz="120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21E7EC79-CAC9-4534-9ADB-D30FEF234297}" type="slidenum">
              <a:rPr lang="en-US" altLang="en-US" sz="1200" smtClean="0"/>
              <a:pPr/>
              <a:t>37</a:t>
            </a:fld>
            <a:endParaRPr lang="en-US" altLang="en-US" sz="120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16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6E4E892A-73CF-401B-A6FA-0FB652A69A8D}" type="slidenum">
              <a:rPr lang="en-US" altLang="en-US" sz="1200" smtClean="0"/>
              <a:pPr/>
              <a:t>39</a:t>
            </a:fld>
            <a:endParaRPr lang="en-US" altLang="en-US" sz="120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37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089E1971-C470-443D-80E0-44C127A0036D}" type="slidenum">
              <a:rPr lang="en-US" altLang="en-US" sz="1200" smtClean="0"/>
              <a:pPr/>
              <a:t>40</a:t>
            </a:fld>
            <a:endParaRPr lang="en-US" altLang="en-US" sz="120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57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3412D394-6F8F-4B8A-90C0-5411EAFE489E}" type="slidenum">
              <a:rPr lang="en-US" altLang="en-US" sz="1200" smtClean="0"/>
              <a:pPr/>
              <a:t>41</a:t>
            </a:fld>
            <a:endParaRPr lang="en-US" altLang="en-US" sz="120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78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E28855AE-76BE-4A0F-A794-2C042CD8E6B2}" type="slidenum">
              <a:rPr lang="en-US" altLang="en-US" sz="1200" smtClean="0"/>
              <a:pPr/>
              <a:t>42</a:t>
            </a:fld>
            <a:endParaRPr lang="en-US" altLang="en-US" sz="120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98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36DD98D5-6DBA-4264-8D86-145DB4C3C069}" type="slidenum">
              <a:rPr lang="en-US" altLang="en-US" sz="1200" smtClean="0"/>
              <a:pPr/>
              <a:t>43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AF407356-60C7-4273-8933-F42C3A9737AC}" type="slidenum">
              <a:rPr lang="en-US" altLang="en-US" sz="1200" smtClean="0"/>
              <a:pPr/>
              <a:t>6</a:t>
            </a:fld>
            <a:endParaRPr lang="en-US" altLang="en-US" sz="120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19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878D5784-116E-465C-82DF-22F4E9EE4940}" type="slidenum">
              <a:rPr lang="en-US" altLang="en-US" sz="1200" smtClean="0"/>
              <a:pPr/>
              <a:t>44</a:t>
            </a:fld>
            <a:endParaRPr lang="en-US" altLang="en-US" sz="120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39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1A207ED0-1685-41E1-AA4E-E13B20CF0A2C}" type="slidenum">
              <a:rPr lang="en-US" altLang="en-US" sz="1200" smtClean="0"/>
              <a:pPr/>
              <a:t>45</a:t>
            </a:fld>
            <a:endParaRPr lang="en-US" altLang="en-US" sz="120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B5F688C5-C327-4002-B3BB-A591F0540E6F}" type="slidenum">
              <a:rPr lang="en-US" altLang="en-US" sz="1200" smtClean="0"/>
              <a:pPr/>
              <a:t>46</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502E0E2C-B975-49B0-98DA-D6BAC4B343F3}" type="slidenum">
              <a:rPr lang="en-US" altLang="en-US" sz="1200" smtClean="0"/>
              <a:pPr/>
              <a:t>7</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21984AA6-BEA1-420A-A44F-D5525CB263E4}" type="slidenum">
              <a:rPr lang="en-US" altLang="en-US" sz="1200" smtClean="0"/>
              <a:pPr/>
              <a:t>8</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B1645064-399F-4DD7-A485-04308D4BC901}" type="slidenum">
              <a:rPr lang="en-US" altLang="en-US" sz="1200" smtClean="0"/>
              <a:pPr/>
              <a:t>9</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Table 1.1. The Eight Stages of Psychosocial Development in Erikson’s Theory. </a:t>
            </a: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4E707EF3-1EDA-47E7-9E4B-839FA1C8AF50}" type="slidenum">
              <a:rPr lang="en-US" altLang="en-US" sz="1200" smtClean="0"/>
              <a:pPr/>
              <a:t>11</a:t>
            </a:fld>
            <a:endParaRPr lang="en-US"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A6F023D6-ADE0-4251-A9F3-A887FDF7BC26}" type="slidenum">
              <a:rPr lang="en-US" altLang="en-US" sz="1200" smtClean="0"/>
              <a:pPr/>
              <a:t>12</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Content Placeholder 7"/>
          <p:cNvSpPr>
            <a:spLocks noGrp="1"/>
          </p:cNvSpPr>
          <p:nvPr>
            <p:ph sz="quarter" idx="10"/>
          </p:nvPr>
        </p:nvSpPr>
        <p:spPr>
          <a:xfrm>
            <a:off x="2133600" y="6324600"/>
            <a:ext cx="5181600" cy="457200"/>
          </a:xfrm>
        </p:spPr>
        <p:txBody>
          <a:bodyPr>
            <a:noAutofit/>
          </a:bodyPr>
          <a:lstStyle>
            <a:lvl1pPr>
              <a:defRPr sz="1200"/>
            </a:lvl1pPr>
            <a:lvl2pPr>
              <a:defRPr sz="1200"/>
            </a:lvl2pPr>
            <a:lvl3pPr>
              <a:defRPr sz="1200"/>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198681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p:cNvSpPr txBox="1">
            <a:spLocks noChangeArrowheads="1"/>
          </p:cNvSpPr>
          <p:nvPr userDrawn="1"/>
        </p:nvSpPr>
        <p:spPr bwMode="auto">
          <a:xfrm>
            <a:off x="1266686" y="6491231"/>
            <a:ext cx="649318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lvl="0" indent="0" algn="ctr">
              <a:spcBef>
                <a:spcPts val="0"/>
              </a:spcBef>
              <a:buNone/>
              <a:defRPr/>
            </a:pPr>
            <a:r>
              <a:rPr lang="en-US" sz="1200" dirty="0">
                <a:solidFill>
                  <a:schemeClr val="tx1">
                    <a:lumMod val="85000"/>
                    <a:lumOff val="15000"/>
                  </a:schemeClr>
                </a:solidFill>
              </a:rPr>
              <a:t>© 2019 Cengage. All rights reserved.</a:t>
            </a:r>
          </a:p>
        </p:txBody>
      </p:sp>
    </p:spTree>
    <p:extLst>
      <p:ext uri="{BB962C8B-B14F-4D97-AF65-F5344CB8AC3E}">
        <p14:creationId xmlns:p14="http://schemas.microsoft.com/office/powerpoint/2010/main" val="26854846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52600" y="228600"/>
            <a:ext cx="6934200" cy="79216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29" name="Picture 5"/>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3674" y="241126"/>
            <a:ext cx="1609725" cy="1171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3"/>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676400" y="1029222"/>
            <a:ext cx="7467600" cy="320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05749632"/>
      </p:ext>
    </p:extLst>
  </p:cSld>
  <p:clrMap bg1="lt1" tx1="dk1" bg2="lt2" tx2="dk2" accent1="accent1" accent2="accent2" accent3="accent3" accent4="accent4" accent5="accent5" accent6="accent6" hlink="hlink" folHlink="folHlink"/>
  <p:sldLayoutIdLst>
    <p:sldLayoutId id="2147483661" r:id="rId1"/>
    <p:sldLayoutId id="2147483662" r:id="rId2"/>
  </p:sldLayoutIdLst>
  <p:hf sldNum="0" hdr="0" dt="0"/>
  <p:txStyles>
    <p:titleStyle>
      <a:lvl1pPr algn="ctr" defTabSz="914400" rtl="0" eaLnBrk="1" latinLnBrk="0" hangingPunct="1">
        <a:spcBef>
          <a:spcPct val="0"/>
        </a:spcBef>
        <a:buNone/>
        <a:defRPr sz="3600"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685800" y="2488260"/>
            <a:ext cx="7772400" cy="754355"/>
          </a:xfrm>
        </p:spPr>
        <p:txBody>
          <a:bodyPr>
            <a:normAutofit/>
          </a:bodyPr>
          <a:lstStyle/>
          <a:p>
            <a:pPr algn="ctr"/>
            <a:r>
              <a:rPr lang="en-US" altLang="en-US" sz="4000" b="1" dirty="0"/>
              <a:t>Chapter One</a:t>
            </a:r>
          </a:p>
        </p:txBody>
      </p:sp>
      <p:sp>
        <p:nvSpPr>
          <p:cNvPr id="3" name="Subtitle 2"/>
          <p:cNvSpPr>
            <a:spLocks noGrp="1"/>
          </p:cNvSpPr>
          <p:nvPr>
            <p:ph type="subTitle" idx="1"/>
          </p:nvPr>
        </p:nvSpPr>
        <p:spPr>
          <a:xfrm>
            <a:off x="1447800" y="3429000"/>
            <a:ext cx="6400800" cy="675704"/>
          </a:xfrm>
        </p:spPr>
        <p:txBody>
          <a:bodyPr>
            <a:normAutofit/>
          </a:bodyPr>
          <a:lstStyle/>
          <a:p>
            <a:pPr>
              <a:defRPr/>
            </a:pPr>
            <a:r>
              <a:rPr lang="en-US" sz="2800" dirty="0">
                <a:solidFill>
                  <a:schemeClr val="tx1"/>
                </a:solidFill>
                <a:ea typeface="ＭＳ Ｐゴシック" charset="0"/>
                <a:cs typeface="ＭＳ Ｐゴシック" charset="0"/>
              </a:rPr>
              <a:t>The Study of Human Development</a:t>
            </a:r>
            <a:endParaRPr lang="en-US" sz="2800" dirty="0">
              <a:solidFill>
                <a:schemeClr val="tx1"/>
              </a:solidFill>
            </a:endParaRPr>
          </a:p>
        </p:txBody>
      </p:sp>
      <p:sp>
        <p:nvSpPr>
          <p:cNvPr id="2" name="Content Placeholder 1"/>
          <p:cNvSpPr>
            <a:spLocks noGrp="1"/>
          </p:cNvSpPr>
          <p:nvPr>
            <p:ph sz="quarter" idx="10"/>
          </p:nvPr>
        </p:nvSpPr>
        <p:spPr>
          <a:xfrm>
            <a:off x="2120153" y="6442632"/>
            <a:ext cx="5181600" cy="312274"/>
          </a:xfrm>
        </p:spPr>
        <p:txBody>
          <a:bodyPr anchor="ctr"/>
          <a:lstStyle/>
          <a:p>
            <a:pPr marL="0" lvl="0" indent="0" algn="ctr">
              <a:spcBef>
                <a:spcPts val="0"/>
              </a:spcBef>
              <a:buNone/>
              <a:defRPr/>
            </a:pPr>
            <a:r>
              <a:rPr lang="en-US" dirty="0">
                <a:solidFill>
                  <a:schemeClr val="tx1">
                    <a:lumMod val="85000"/>
                    <a:lumOff val="15000"/>
                  </a:schemeClr>
                </a:solidFill>
              </a:rPr>
              <a:t>© 2019 Cengage. All rights reserved.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Psychodynamic Theory:</a:t>
            </a:r>
            <a:endParaRPr lang="en-US" dirty="0"/>
          </a:p>
        </p:txBody>
      </p:sp>
      <p:sp>
        <p:nvSpPr>
          <p:cNvPr id="3" name="Content Placeholder 2"/>
          <p:cNvSpPr>
            <a:spLocks noGrp="1"/>
          </p:cNvSpPr>
          <p:nvPr>
            <p:ph idx="1"/>
          </p:nvPr>
        </p:nvSpPr>
        <p:spPr>
          <a:xfrm>
            <a:off x="381000" y="1524000"/>
            <a:ext cx="8382000" cy="4977081"/>
          </a:xfrm>
        </p:spPr>
        <p:txBody>
          <a:bodyPr>
            <a:normAutofit/>
          </a:bodyPr>
          <a:lstStyle/>
          <a:p>
            <a:r>
              <a:rPr lang="en-US" sz="2800" dirty="0"/>
              <a:t>This perspective can be traced to Sigmund Freud’s theory that personality emerges from conflicts.</a:t>
            </a:r>
          </a:p>
          <a:p>
            <a:r>
              <a:rPr lang="en-US" sz="2800" dirty="0"/>
              <a:t>Erik Erikson proposed the first comprehensive life-span view of psychosocial development.</a:t>
            </a:r>
          </a:p>
          <a:p>
            <a:r>
              <a:rPr lang="en-US" sz="2800" dirty="0"/>
              <a:t>The psychodynamic perspective emphasizes that the trek to adulthood is difficult because the path is strewn with challenges.</a:t>
            </a:r>
          </a:p>
        </p:txBody>
      </p:sp>
    </p:spTree>
    <p:extLst>
      <p:ext uri="{BB962C8B-B14F-4D97-AF65-F5344CB8AC3E}">
        <p14:creationId xmlns:p14="http://schemas.microsoft.com/office/powerpoint/2010/main" val="198159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noChangeArrowheads="1"/>
          </p:cNvSpPr>
          <p:nvPr>
            <p:ph type="title"/>
          </p:nvPr>
        </p:nvSpPr>
        <p:spPr/>
        <p:txBody>
          <a:bodyPr>
            <a:noAutofit/>
          </a:bodyPr>
          <a:lstStyle/>
          <a:p>
            <a:pPr eaLnBrk="1" hangingPunct="1"/>
            <a:r>
              <a:rPr lang="en-US" altLang="en-US" dirty="0"/>
              <a:t>Psychodynamic Theory:</a:t>
            </a:r>
            <a:r>
              <a:rPr lang="en-US" altLang="en-US" b="0" dirty="0"/>
              <a:t/>
            </a:r>
            <a:br>
              <a:rPr lang="en-US" altLang="en-US" b="0" dirty="0"/>
            </a:br>
            <a:r>
              <a:rPr lang="en-US" altLang="en-US" dirty="0"/>
              <a:t>Erikson</a:t>
            </a:r>
            <a:r>
              <a:rPr lang="fr-FR" altLang="ja-JP" dirty="0"/>
              <a:t>’</a:t>
            </a:r>
            <a:r>
              <a:rPr lang="en-US" altLang="ja-JP" dirty="0"/>
              <a:t>s Psychosocial Theory</a:t>
            </a:r>
            <a:endParaRPr lang="en-US" altLang="en-US" dirty="0"/>
          </a:p>
        </p:txBody>
      </p:sp>
      <p:sp>
        <p:nvSpPr>
          <p:cNvPr id="3" name="Content Placeholder 2"/>
          <p:cNvSpPr>
            <a:spLocks noGrp="1"/>
          </p:cNvSpPr>
          <p:nvPr>
            <p:ph idx="1"/>
          </p:nvPr>
        </p:nvSpPr>
        <p:spPr>
          <a:xfrm>
            <a:off x="304800" y="1600200"/>
            <a:ext cx="8382000" cy="914399"/>
          </a:xfrm>
        </p:spPr>
        <p:txBody>
          <a:bodyPr>
            <a:noAutofit/>
          </a:bodyPr>
          <a:lstStyle/>
          <a:p>
            <a:pPr marL="0" indent="0">
              <a:buNone/>
            </a:pPr>
            <a:r>
              <a:rPr lang="en-US" sz="2600" dirty="0"/>
              <a:t>Table 1.1 </a:t>
            </a:r>
            <a:r>
              <a:rPr lang="en-US" sz="2600" b="1" dirty="0"/>
              <a:t>The Eight Stages of Psychosocial Development in Erikson's Theory</a:t>
            </a:r>
            <a:endParaRPr lang="en-US" sz="2600" dirty="0"/>
          </a:p>
        </p:txBody>
      </p:sp>
      <p:graphicFrame>
        <p:nvGraphicFramePr>
          <p:cNvPr id="6" name="Table 5"/>
          <p:cNvGraphicFramePr>
            <a:graphicFrameLocks noGrp="1"/>
          </p:cNvGraphicFramePr>
          <p:nvPr>
            <p:extLst>
              <p:ext uri="{D42A27DB-BD31-4B8C-83A1-F6EECF244321}">
                <p14:modId xmlns:p14="http://schemas.microsoft.com/office/powerpoint/2010/main" val="1978550675"/>
              </p:ext>
            </p:extLst>
          </p:nvPr>
        </p:nvGraphicFramePr>
        <p:xfrm>
          <a:off x="381000" y="2667000"/>
          <a:ext cx="8458200" cy="2919252"/>
        </p:xfrm>
        <a:graphic>
          <a:graphicData uri="http://schemas.openxmlformats.org/drawingml/2006/table">
            <a:tbl>
              <a:tblPr firstRow="1" bandRow="1">
                <a:tableStyleId>{5940675A-B579-460E-94D1-54222C63F5DA}</a:tableStyleId>
              </a:tblPr>
              <a:tblGrid>
                <a:gridCol w="21336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4495800">
                  <a:extLst>
                    <a:ext uri="{9D8B030D-6E8A-4147-A177-3AD203B41FA5}">
                      <a16:colId xmlns:a16="http://schemas.microsoft.com/office/drawing/2014/main" val="20002"/>
                    </a:ext>
                  </a:extLst>
                </a:gridCol>
              </a:tblGrid>
              <a:tr h="355195">
                <a:tc>
                  <a:txBody>
                    <a:bodyPr/>
                    <a:lstStyle/>
                    <a:p>
                      <a:pPr algn="l" fontAlgn="ctr"/>
                      <a:r>
                        <a:rPr lang="en-US" sz="1200" u="none" strike="noStrike" dirty="0">
                          <a:effectLst/>
                          <a:latin typeface="Arial" pitchFamily="34" charset="0"/>
                          <a:cs typeface="Arial" pitchFamily="34" charset="0"/>
                        </a:rPr>
                        <a:t>PSYCHOSOCIAL STAGE</a:t>
                      </a:r>
                      <a:endParaRPr lang="en-US" sz="1200" b="0" i="0" u="none" strike="noStrike" dirty="0">
                        <a:solidFill>
                          <a:srgbClr val="371A25"/>
                        </a:solidFill>
                        <a:effectLst/>
                        <a:latin typeface="Arial" pitchFamily="34" charset="0"/>
                        <a:cs typeface="Arial" pitchFamily="34" charset="0"/>
                      </a:endParaRPr>
                    </a:p>
                  </a:txBody>
                  <a:tcPr anchor="ctr"/>
                </a:tc>
                <a:tc>
                  <a:txBody>
                    <a:bodyPr/>
                    <a:lstStyle/>
                    <a:p>
                      <a:pPr algn="l" fontAlgn="ctr"/>
                      <a:r>
                        <a:rPr lang="en-US" sz="1200" u="none" strike="noStrike">
                          <a:effectLst/>
                          <a:latin typeface="Arial" pitchFamily="34" charset="0"/>
                          <a:cs typeface="Arial" pitchFamily="34" charset="0"/>
                        </a:rPr>
                        <a:t>AGE</a:t>
                      </a:r>
                      <a:endParaRPr lang="en-US" sz="1200" b="0" i="0" u="none" strike="noStrike">
                        <a:solidFill>
                          <a:srgbClr val="371A25"/>
                        </a:solidFill>
                        <a:effectLst/>
                        <a:latin typeface="Arial" pitchFamily="34" charset="0"/>
                        <a:cs typeface="Arial" pitchFamily="34" charset="0"/>
                      </a:endParaRPr>
                    </a:p>
                  </a:txBody>
                  <a:tcPr anchor="ctr"/>
                </a:tc>
                <a:tc>
                  <a:txBody>
                    <a:bodyPr/>
                    <a:lstStyle/>
                    <a:p>
                      <a:pPr algn="l" fontAlgn="ctr"/>
                      <a:r>
                        <a:rPr lang="en-US" sz="1200" u="none" strike="noStrike">
                          <a:effectLst/>
                          <a:latin typeface="Arial" pitchFamily="34" charset="0"/>
                          <a:cs typeface="Arial" pitchFamily="34" charset="0"/>
                        </a:rPr>
                        <a:t>CHALLENGE</a:t>
                      </a:r>
                      <a:endParaRPr lang="en-US" sz="1200" b="0" i="0" u="none" strike="noStrike">
                        <a:solidFill>
                          <a:srgbClr val="371A25"/>
                        </a:solidFill>
                        <a:effectLst/>
                        <a:latin typeface="Arial" pitchFamily="34" charset="0"/>
                        <a:cs typeface="Arial" pitchFamily="34" charset="0"/>
                      </a:endParaRPr>
                    </a:p>
                  </a:txBody>
                  <a:tcPr anchor="ctr"/>
                </a:tc>
                <a:extLst>
                  <a:ext uri="{0D108BD9-81ED-4DB2-BD59-A6C34878D82A}">
                    <a16:rowId xmlns:a16="http://schemas.microsoft.com/office/drawing/2014/main" val="10000"/>
                  </a:ext>
                </a:extLst>
              </a:tr>
              <a:tr h="140897">
                <a:tc>
                  <a:txBody>
                    <a:bodyPr/>
                    <a:lstStyle/>
                    <a:p>
                      <a:pPr algn="l" fontAlgn="ctr"/>
                      <a:r>
                        <a:rPr lang="en-US" sz="1200" u="none" strike="noStrike" dirty="0">
                          <a:effectLst/>
                          <a:latin typeface="Arial" pitchFamily="34" charset="0"/>
                          <a:cs typeface="Arial" pitchFamily="34" charset="0"/>
                        </a:rPr>
                        <a:t>Basic trust vs. mistrust</a:t>
                      </a:r>
                      <a:endParaRPr lang="en-US" sz="1200" b="0" i="0" u="none" strike="noStrike" dirty="0">
                        <a:solidFill>
                          <a:srgbClr val="371A25"/>
                        </a:solidFill>
                        <a:effectLst/>
                        <a:latin typeface="Arial" pitchFamily="34" charset="0"/>
                        <a:cs typeface="Arial" pitchFamily="34" charset="0"/>
                      </a:endParaRPr>
                    </a:p>
                  </a:txBody>
                  <a:tcPr anchor="ctr"/>
                </a:tc>
                <a:tc>
                  <a:txBody>
                    <a:bodyPr/>
                    <a:lstStyle/>
                    <a:p>
                      <a:pPr algn="l" fontAlgn="ctr"/>
                      <a:r>
                        <a:rPr lang="en-US" sz="1200" u="none" strike="noStrike" dirty="0">
                          <a:effectLst/>
                          <a:latin typeface="Arial" pitchFamily="34" charset="0"/>
                          <a:cs typeface="Arial" pitchFamily="34" charset="0"/>
                        </a:rPr>
                        <a:t>Birth to 1 year</a:t>
                      </a:r>
                      <a:endParaRPr lang="en-US" sz="1200" b="0" i="0" u="none" strike="noStrike" dirty="0">
                        <a:solidFill>
                          <a:srgbClr val="371A25"/>
                        </a:solidFill>
                        <a:effectLst/>
                        <a:latin typeface="Arial" pitchFamily="34" charset="0"/>
                        <a:cs typeface="Arial" pitchFamily="34" charset="0"/>
                      </a:endParaRPr>
                    </a:p>
                  </a:txBody>
                  <a:tcPr anchor="ctr"/>
                </a:tc>
                <a:tc>
                  <a:txBody>
                    <a:bodyPr/>
                    <a:lstStyle/>
                    <a:p>
                      <a:pPr algn="l" fontAlgn="ctr"/>
                      <a:r>
                        <a:rPr lang="en-US" sz="1200" u="none" strike="noStrike">
                          <a:effectLst/>
                          <a:latin typeface="Arial" pitchFamily="34" charset="0"/>
                          <a:cs typeface="Arial" pitchFamily="34" charset="0"/>
                        </a:rPr>
                        <a:t>To develop a sense that the world is safe, a "good place"</a:t>
                      </a:r>
                      <a:endParaRPr lang="en-US" sz="1200" b="0" i="0" u="none" strike="noStrike">
                        <a:solidFill>
                          <a:srgbClr val="371A25"/>
                        </a:solidFill>
                        <a:effectLst/>
                        <a:latin typeface="Arial" pitchFamily="34" charset="0"/>
                        <a:cs typeface="Arial" pitchFamily="34" charset="0"/>
                      </a:endParaRPr>
                    </a:p>
                  </a:txBody>
                  <a:tcPr anchor="ctr"/>
                </a:tc>
                <a:extLst>
                  <a:ext uri="{0D108BD9-81ED-4DB2-BD59-A6C34878D82A}">
                    <a16:rowId xmlns:a16="http://schemas.microsoft.com/office/drawing/2014/main" val="10001"/>
                  </a:ext>
                </a:extLst>
              </a:tr>
              <a:tr h="262817">
                <a:tc>
                  <a:txBody>
                    <a:bodyPr/>
                    <a:lstStyle/>
                    <a:p>
                      <a:pPr algn="l" fontAlgn="ctr"/>
                      <a:r>
                        <a:rPr lang="en-US" sz="1200" u="none" strike="noStrike" dirty="0">
                          <a:effectLst/>
                          <a:latin typeface="Arial" pitchFamily="34" charset="0"/>
                          <a:cs typeface="Arial" pitchFamily="34" charset="0"/>
                        </a:rPr>
                        <a:t>Autonomy vs. shame</a:t>
                      </a:r>
                      <a:endParaRPr lang="en-US" sz="1200" b="0" i="0" u="none" strike="noStrike" dirty="0">
                        <a:solidFill>
                          <a:srgbClr val="371A25"/>
                        </a:solidFill>
                        <a:effectLst/>
                        <a:latin typeface="Arial" pitchFamily="34" charset="0"/>
                        <a:cs typeface="Arial" pitchFamily="34" charset="0"/>
                      </a:endParaRPr>
                    </a:p>
                  </a:txBody>
                  <a:tcPr anchor="ctr"/>
                </a:tc>
                <a:tc>
                  <a:txBody>
                    <a:bodyPr/>
                    <a:lstStyle/>
                    <a:p>
                      <a:pPr algn="l" fontAlgn="ctr"/>
                      <a:r>
                        <a:rPr lang="en-US" sz="1200" u="none" strike="noStrike" dirty="0">
                          <a:effectLst/>
                          <a:latin typeface="Arial" pitchFamily="34" charset="0"/>
                          <a:cs typeface="Arial" pitchFamily="34" charset="0"/>
                        </a:rPr>
                        <a:t>1 to 3 years</a:t>
                      </a:r>
                      <a:endParaRPr lang="en-US" sz="1200" b="0" i="0" u="none" strike="noStrike" dirty="0">
                        <a:solidFill>
                          <a:srgbClr val="371A25"/>
                        </a:solidFill>
                        <a:effectLst/>
                        <a:latin typeface="Arial" pitchFamily="34" charset="0"/>
                        <a:cs typeface="Arial" pitchFamily="34" charset="0"/>
                      </a:endParaRPr>
                    </a:p>
                  </a:txBody>
                  <a:tcPr anchor="ctr"/>
                </a:tc>
                <a:tc>
                  <a:txBody>
                    <a:bodyPr/>
                    <a:lstStyle/>
                    <a:p>
                      <a:pPr algn="l" fontAlgn="ctr"/>
                      <a:r>
                        <a:rPr lang="en-US" sz="1200" u="none" strike="noStrike">
                          <a:effectLst/>
                          <a:latin typeface="Arial" pitchFamily="34" charset="0"/>
                          <a:cs typeface="Arial" pitchFamily="34" charset="0"/>
                        </a:rPr>
                        <a:t>To realize that one is an independent person who can make decisions and doubt</a:t>
                      </a:r>
                      <a:endParaRPr lang="en-US" sz="1200" b="0" i="0" u="none" strike="noStrike">
                        <a:solidFill>
                          <a:srgbClr val="371A25"/>
                        </a:solidFill>
                        <a:effectLst/>
                        <a:latin typeface="Arial" pitchFamily="34" charset="0"/>
                        <a:cs typeface="Arial" pitchFamily="34" charset="0"/>
                      </a:endParaRPr>
                    </a:p>
                  </a:txBody>
                  <a:tcPr anchor="ctr"/>
                </a:tc>
                <a:extLst>
                  <a:ext uri="{0D108BD9-81ED-4DB2-BD59-A6C34878D82A}">
                    <a16:rowId xmlns:a16="http://schemas.microsoft.com/office/drawing/2014/main" val="10002"/>
                  </a:ext>
                </a:extLst>
              </a:tr>
              <a:tr h="217097">
                <a:tc>
                  <a:txBody>
                    <a:bodyPr/>
                    <a:lstStyle/>
                    <a:p>
                      <a:pPr algn="l" fontAlgn="ctr"/>
                      <a:r>
                        <a:rPr lang="en-US" sz="1200" u="none" strike="noStrike">
                          <a:effectLst/>
                          <a:latin typeface="Arial" pitchFamily="34" charset="0"/>
                          <a:cs typeface="Arial" pitchFamily="34" charset="0"/>
                        </a:rPr>
                        <a:t>Initiative vs. guilt</a:t>
                      </a:r>
                      <a:endParaRPr lang="en-US" sz="1200" b="0" i="0" u="none" strike="noStrike">
                        <a:solidFill>
                          <a:srgbClr val="371A25"/>
                        </a:solidFill>
                        <a:effectLst/>
                        <a:latin typeface="Arial" pitchFamily="34" charset="0"/>
                        <a:cs typeface="Arial" pitchFamily="34" charset="0"/>
                      </a:endParaRPr>
                    </a:p>
                  </a:txBody>
                  <a:tcPr anchor="ctr"/>
                </a:tc>
                <a:tc>
                  <a:txBody>
                    <a:bodyPr/>
                    <a:lstStyle/>
                    <a:p>
                      <a:pPr algn="l" fontAlgn="ctr"/>
                      <a:r>
                        <a:rPr lang="en-US" sz="1200" u="none" strike="noStrike">
                          <a:effectLst/>
                          <a:latin typeface="Arial" pitchFamily="34" charset="0"/>
                          <a:cs typeface="Arial" pitchFamily="34" charset="0"/>
                        </a:rPr>
                        <a:t>3 to 6 years</a:t>
                      </a:r>
                      <a:endParaRPr lang="en-US" sz="1200" b="0" i="0" u="none" strike="noStrike">
                        <a:solidFill>
                          <a:srgbClr val="371A25"/>
                        </a:solidFill>
                        <a:effectLst/>
                        <a:latin typeface="Arial" pitchFamily="34" charset="0"/>
                        <a:cs typeface="Arial" pitchFamily="34" charset="0"/>
                      </a:endParaRPr>
                    </a:p>
                  </a:txBody>
                  <a:tcPr anchor="ctr"/>
                </a:tc>
                <a:tc>
                  <a:txBody>
                    <a:bodyPr/>
                    <a:lstStyle/>
                    <a:p>
                      <a:pPr algn="l" fontAlgn="ctr"/>
                      <a:r>
                        <a:rPr lang="en-US" sz="1200" u="none" strike="noStrike">
                          <a:effectLst/>
                          <a:latin typeface="Arial" pitchFamily="34" charset="0"/>
                          <a:cs typeface="Arial" pitchFamily="34" charset="0"/>
                        </a:rPr>
                        <a:t>To develop the ability to try new things and to handle failure</a:t>
                      </a:r>
                      <a:endParaRPr lang="en-US" sz="1200" b="0" i="0" u="none" strike="noStrike">
                        <a:solidFill>
                          <a:srgbClr val="371A25"/>
                        </a:solidFill>
                        <a:effectLst/>
                        <a:latin typeface="Arial" pitchFamily="34" charset="0"/>
                        <a:cs typeface="Arial" pitchFamily="34" charset="0"/>
                      </a:endParaRPr>
                    </a:p>
                  </a:txBody>
                  <a:tcPr anchor="ctr"/>
                </a:tc>
                <a:extLst>
                  <a:ext uri="{0D108BD9-81ED-4DB2-BD59-A6C34878D82A}">
                    <a16:rowId xmlns:a16="http://schemas.microsoft.com/office/drawing/2014/main" val="10003"/>
                  </a:ext>
                </a:extLst>
              </a:tr>
              <a:tr h="186617">
                <a:tc>
                  <a:txBody>
                    <a:bodyPr/>
                    <a:lstStyle/>
                    <a:p>
                      <a:pPr algn="l" fontAlgn="ctr"/>
                      <a:r>
                        <a:rPr lang="en-US" sz="1200" u="none" strike="noStrike">
                          <a:effectLst/>
                          <a:latin typeface="Arial" pitchFamily="34" charset="0"/>
                          <a:cs typeface="Arial" pitchFamily="34" charset="0"/>
                        </a:rPr>
                        <a:t>Industry vs. inferiority</a:t>
                      </a:r>
                      <a:endParaRPr lang="en-US" sz="1200" b="0" i="0" u="none" strike="noStrike">
                        <a:solidFill>
                          <a:srgbClr val="371A25"/>
                        </a:solidFill>
                        <a:effectLst/>
                        <a:latin typeface="Arial" pitchFamily="34" charset="0"/>
                        <a:cs typeface="Arial" pitchFamily="34" charset="0"/>
                      </a:endParaRPr>
                    </a:p>
                  </a:txBody>
                  <a:tcPr anchor="ctr"/>
                </a:tc>
                <a:tc>
                  <a:txBody>
                    <a:bodyPr/>
                    <a:lstStyle/>
                    <a:p>
                      <a:pPr algn="l" fontAlgn="ctr"/>
                      <a:r>
                        <a:rPr lang="en-US" sz="1200" u="none" strike="noStrike">
                          <a:effectLst/>
                          <a:latin typeface="Arial" pitchFamily="34" charset="0"/>
                          <a:cs typeface="Arial" pitchFamily="34" charset="0"/>
                        </a:rPr>
                        <a:t>6 years to adolescence</a:t>
                      </a:r>
                      <a:endParaRPr lang="en-US" sz="1200" b="0" i="0" u="none" strike="noStrike">
                        <a:solidFill>
                          <a:srgbClr val="371A25"/>
                        </a:solidFill>
                        <a:effectLst/>
                        <a:latin typeface="Arial" pitchFamily="34" charset="0"/>
                        <a:cs typeface="Arial" pitchFamily="34" charset="0"/>
                      </a:endParaRPr>
                    </a:p>
                  </a:txBody>
                  <a:tcPr anchor="ctr"/>
                </a:tc>
                <a:tc>
                  <a:txBody>
                    <a:bodyPr/>
                    <a:lstStyle/>
                    <a:p>
                      <a:pPr algn="l" fontAlgn="ctr"/>
                      <a:r>
                        <a:rPr lang="en-US" sz="1200" u="none" strike="noStrike">
                          <a:effectLst/>
                          <a:latin typeface="Arial" pitchFamily="34" charset="0"/>
                          <a:cs typeface="Arial" pitchFamily="34" charset="0"/>
                        </a:rPr>
                        <a:t>To learn basic skills and to work with others</a:t>
                      </a:r>
                      <a:endParaRPr lang="en-US" sz="1200" b="0" i="0" u="none" strike="noStrike">
                        <a:solidFill>
                          <a:srgbClr val="371A25"/>
                        </a:solidFill>
                        <a:effectLst/>
                        <a:latin typeface="Arial" pitchFamily="34" charset="0"/>
                        <a:cs typeface="Arial" pitchFamily="34" charset="0"/>
                      </a:endParaRPr>
                    </a:p>
                  </a:txBody>
                  <a:tcPr anchor="ctr"/>
                </a:tc>
                <a:extLst>
                  <a:ext uri="{0D108BD9-81ED-4DB2-BD59-A6C34878D82A}">
                    <a16:rowId xmlns:a16="http://schemas.microsoft.com/office/drawing/2014/main" val="10004"/>
                  </a:ext>
                </a:extLst>
              </a:tr>
              <a:tr h="232337">
                <a:tc>
                  <a:txBody>
                    <a:bodyPr/>
                    <a:lstStyle/>
                    <a:p>
                      <a:pPr algn="l" fontAlgn="ctr"/>
                      <a:r>
                        <a:rPr lang="en-US" sz="1200" u="none" strike="noStrike">
                          <a:effectLst/>
                          <a:latin typeface="Arial" pitchFamily="34" charset="0"/>
                          <a:cs typeface="Arial" pitchFamily="34" charset="0"/>
                        </a:rPr>
                        <a:t>Identity vs. identity confusion</a:t>
                      </a:r>
                      <a:endParaRPr lang="en-US" sz="1200" b="0" i="0" u="none" strike="noStrike">
                        <a:solidFill>
                          <a:srgbClr val="371A25"/>
                        </a:solidFill>
                        <a:effectLst/>
                        <a:latin typeface="Arial" pitchFamily="34" charset="0"/>
                        <a:cs typeface="Arial" pitchFamily="34" charset="0"/>
                      </a:endParaRPr>
                    </a:p>
                  </a:txBody>
                  <a:tcPr anchor="ctr"/>
                </a:tc>
                <a:tc>
                  <a:txBody>
                    <a:bodyPr/>
                    <a:lstStyle/>
                    <a:p>
                      <a:pPr algn="l" fontAlgn="ctr"/>
                      <a:r>
                        <a:rPr lang="en-US" sz="1200" u="none" strike="noStrike">
                          <a:effectLst/>
                          <a:latin typeface="Arial" pitchFamily="34" charset="0"/>
                          <a:cs typeface="Arial" pitchFamily="34" charset="0"/>
                        </a:rPr>
                        <a:t>Adolescence</a:t>
                      </a:r>
                      <a:endParaRPr lang="en-US" sz="1200" b="0" i="0" u="none" strike="noStrike">
                        <a:solidFill>
                          <a:srgbClr val="371A25"/>
                        </a:solidFill>
                        <a:effectLst/>
                        <a:latin typeface="Arial" pitchFamily="34" charset="0"/>
                        <a:cs typeface="Arial" pitchFamily="34" charset="0"/>
                      </a:endParaRPr>
                    </a:p>
                  </a:txBody>
                  <a:tcPr anchor="ctr"/>
                </a:tc>
                <a:tc>
                  <a:txBody>
                    <a:bodyPr/>
                    <a:lstStyle/>
                    <a:p>
                      <a:pPr algn="l" fontAlgn="ctr"/>
                      <a:r>
                        <a:rPr lang="en-US" sz="1200" u="none" strike="noStrike">
                          <a:effectLst/>
                          <a:latin typeface="Arial" pitchFamily="34" charset="0"/>
                          <a:cs typeface="Arial" pitchFamily="34" charset="0"/>
                        </a:rPr>
                        <a:t>To develop a lasting, integrated sense of self</a:t>
                      </a:r>
                      <a:endParaRPr lang="en-US" sz="1200" b="0" i="0" u="none" strike="noStrike">
                        <a:solidFill>
                          <a:srgbClr val="371A25"/>
                        </a:solidFill>
                        <a:effectLst/>
                        <a:latin typeface="Arial" pitchFamily="34" charset="0"/>
                        <a:cs typeface="Arial" pitchFamily="34" charset="0"/>
                      </a:endParaRPr>
                    </a:p>
                  </a:txBody>
                  <a:tcPr anchor="ctr"/>
                </a:tc>
                <a:extLst>
                  <a:ext uri="{0D108BD9-81ED-4DB2-BD59-A6C34878D82A}">
                    <a16:rowId xmlns:a16="http://schemas.microsoft.com/office/drawing/2014/main" val="10005"/>
                  </a:ext>
                </a:extLst>
              </a:tr>
              <a:tr h="201857">
                <a:tc>
                  <a:txBody>
                    <a:bodyPr/>
                    <a:lstStyle/>
                    <a:p>
                      <a:pPr algn="l" fontAlgn="ctr"/>
                      <a:r>
                        <a:rPr lang="en-US" sz="1200" u="none" strike="noStrike">
                          <a:effectLst/>
                          <a:latin typeface="Arial" pitchFamily="34" charset="0"/>
                          <a:cs typeface="Arial" pitchFamily="34" charset="0"/>
                        </a:rPr>
                        <a:t>Intimacy vs. isolation</a:t>
                      </a:r>
                      <a:endParaRPr lang="en-US" sz="1200" b="0" i="0" u="none" strike="noStrike">
                        <a:solidFill>
                          <a:srgbClr val="371A25"/>
                        </a:solidFill>
                        <a:effectLst/>
                        <a:latin typeface="Arial" pitchFamily="34" charset="0"/>
                        <a:cs typeface="Arial" pitchFamily="34" charset="0"/>
                      </a:endParaRPr>
                    </a:p>
                  </a:txBody>
                  <a:tcPr anchor="ctr"/>
                </a:tc>
                <a:tc>
                  <a:txBody>
                    <a:bodyPr/>
                    <a:lstStyle/>
                    <a:p>
                      <a:pPr algn="l" fontAlgn="ctr"/>
                      <a:r>
                        <a:rPr lang="en-US" sz="1200" u="none" strike="noStrike">
                          <a:effectLst/>
                          <a:latin typeface="Arial" pitchFamily="34" charset="0"/>
                          <a:cs typeface="Arial" pitchFamily="34" charset="0"/>
                        </a:rPr>
                        <a:t>Young adulthood</a:t>
                      </a:r>
                      <a:endParaRPr lang="en-US" sz="1200" b="0" i="0" u="none" strike="noStrike">
                        <a:solidFill>
                          <a:srgbClr val="371A25"/>
                        </a:solidFill>
                        <a:effectLst/>
                        <a:latin typeface="Arial" pitchFamily="34" charset="0"/>
                        <a:cs typeface="Arial" pitchFamily="34" charset="0"/>
                      </a:endParaRPr>
                    </a:p>
                  </a:txBody>
                  <a:tcPr anchor="ctr"/>
                </a:tc>
                <a:tc>
                  <a:txBody>
                    <a:bodyPr/>
                    <a:lstStyle/>
                    <a:p>
                      <a:pPr algn="l" fontAlgn="ctr"/>
                      <a:r>
                        <a:rPr lang="en-US" sz="1200" u="none" strike="noStrike">
                          <a:effectLst/>
                          <a:latin typeface="Arial" pitchFamily="34" charset="0"/>
                          <a:cs typeface="Arial" pitchFamily="34" charset="0"/>
                        </a:rPr>
                        <a:t>To commit to another in a loving relationship</a:t>
                      </a:r>
                      <a:endParaRPr lang="en-US" sz="1200" b="0" i="0" u="none" strike="noStrike">
                        <a:solidFill>
                          <a:srgbClr val="371A25"/>
                        </a:solidFill>
                        <a:effectLst/>
                        <a:latin typeface="Arial" pitchFamily="34" charset="0"/>
                        <a:cs typeface="Arial" pitchFamily="34" charset="0"/>
                      </a:endParaRPr>
                    </a:p>
                  </a:txBody>
                  <a:tcPr anchor="ctr"/>
                </a:tc>
                <a:extLst>
                  <a:ext uri="{0D108BD9-81ED-4DB2-BD59-A6C34878D82A}">
                    <a16:rowId xmlns:a16="http://schemas.microsoft.com/office/drawing/2014/main" val="10006"/>
                  </a:ext>
                </a:extLst>
              </a:tr>
              <a:tr h="399977">
                <a:tc>
                  <a:txBody>
                    <a:bodyPr/>
                    <a:lstStyle/>
                    <a:p>
                      <a:pPr algn="l" fontAlgn="ctr"/>
                      <a:r>
                        <a:rPr lang="en-US" sz="1200" u="none" strike="noStrike">
                          <a:effectLst/>
                          <a:latin typeface="Arial" pitchFamily="34" charset="0"/>
                          <a:cs typeface="Arial" pitchFamily="34" charset="0"/>
                        </a:rPr>
                        <a:t>Generativity vs. stagnation</a:t>
                      </a:r>
                      <a:endParaRPr lang="en-US" sz="1200" b="0" i="0" u="none" strike="noStrike">
                        <a:solidFill>
                          <a:srgbClr val="371A25"/>
                        </a:solidFill>
                        <a:effectLst/>
                        <a:latin typeface="Arial" pitchFamily="34" charset="0"/>
                        <a:cs typeface="Arial" pitchFamily="34" charset="0"/>
                      </a:endParaRPr>
                    </a:p>
                  </a:txBody>
                  <a:tcPr anchor="ctr"/>
                </a:tc>
                <a:tc>
                  <a:txBody>
                    <a:bodyPr/>
                    <a:lstStyle/>
                    <a:p>
                      <a:pPr algn="l" fontAlgn="ctr"/>
                      <a:r>
                        <a:rPr lang="en-US" sz="1200" u="none" strike="noStrike">
                          <a:effectLst/>
                          <a:latin typeface="Arial" pitchFamily="34" charset="0"/>
                          <a:cs typeface="Arial" pitchFamily="34" charset="0"/>
                        </a:rPr>
                        <a:t>Middle adulthood</a:t>
                      </a:r>
                      <a:endParaRPr lang="en-US" sz="1200" b="0" i="0" u="none" strike="noStrike">
                        <a:solidFill>
                          <a:srgbClr val="371A25"/>
                        </a:solidFill>
                        <a:effectLst/>
                        <a:latin typeface="Arial" pitchFamily="34" charset="0"/>
                        <a:cs typeface="Arial" pitchFamily="34" charset="0"/>
                      </a:endParaRPr>
                    </a:p>
                  </a:txBody>
                  <a:tcPr anchor="ctr"/>
                </a:tc>
                <a:tc>
                  <a:txBody>
                    <a:bodyPr/>
                    <a:lstStyle/>
                    <a:p>
                      <a:pPr algn="l" fontAlgn="ctr"/>
                      <a:r>
                        <a:rPr lang="en-US" sz="1200" u="none" strike="noStrike">
                          <a:effectLst/>
                          <a:latin typeface="Arial" pitchFamily="34" charset="0"/>
                          <a:cs typeface="Arial" pitchFamily="34" charset="0"/>
                        </a:rPr>
                        <a:t>To contribute to younger people through child rearing, child care, or other productive work</a:t>
                      </a:r>
                      <a:endParaRPr lang="en-US" sz="1200" b="0" i="0" u="none" strike="noStrike">
                        <a:solidFill>
                          <a:srgbClr val="371A25"/>
                        </a:solidFill>
                        <a:effectLst/>
                        <a:latin typeface="Arial" pitchFamily="34" charset="0"/>
                        <a:cs typeface="Arial" pitchFamily="34" charset="0"/>
                      </a:endParaRPr>
                    </a:p>
                  </a:txBody>
                  <a:tcPr anchor="ctr"/>
                </a:tc>
                <a:extLst>
                  <a:ext uri="{0D108BD9-81ED-4DB2-BD59-A6C34878D82A}">
                    <a16:rowId xmlns:a16="http://schemas.microsoft.com/office/drawing/2014/main" val="10007"/>
                  </a:ext>
                </a:extLst>
              </a:tr>
              <a:tr h="278057">
                <a:tc>
                  <a:txBody>
                    <a:bodyPr/>
                    <a:lstStyle/>
                    <a:p>
                      <a:pPr algn="l" fontAlgn="ctr"/>
                      <a:r>
                        <a:rPr lang="en-US" sz="1200" u="none" strike="noStrike" dirty="0">
                          <a:effectLst/>
                          <a:latin typeface="Arial" pitchFamily="34" charset="0"/>
                          <a:cs typeface="Arial" pitchFamily="34" charset="0"/>
                        </a:rPr>
                        <a:t>Integrity vs. despair</a:t>
                      </a:r>
                      <a:endParaRPr lang="en-US" sz="1200" b="0" i="0" u="none" strike="noStrike" dirty="0">
                        <a:solidFill>
                          <a:srgbClr val="371A25"/>
                        </a:solidFill>
                        <a:effectLst/>
                        <a:latin typeface="Arial" pitchFamily="34" charset="0"/>
                        <a:cs typeface="Arial" pitchFamily="34" charset="0"/>
                      </a:endParaRPr>
                    </a:p>
                  </a:txBody>
                  <a:tcPr anchor="ctr"/>
                </a:tc>
                <a:tc>
                  <a:txBody>
                    <a:bodyPr/>
                    <a:lstStyle/>
                    <a:p>
                      <a:pPr algn="l" fontAlgn="ctr"/>
                      <a:r>
                        <a:rPr lang="en-US" sz="1200" u="none" strike="noStrike">
                          <a:effectLst/>
                          <a:latin typeface="Arial" pitchFamily="34" charset="0"/>
                          <a:cs typeface="Arial" pitchFamily="34" charset="0"/>
                        </a:rPr>
                        <a:t>Late life</a:t>
                      </a:r>
                      <a:endParaRPr lang="en-US" sz="1200" b="0" i="0" u="none" strike="noStrike">
                        <a:solidFill>
                          <a:srgbClr val="371A25"/>
                        </a:solidFill>
                        <a:effectLst/>
                        <a:latin typeface="Arial" pitchFamily="34" charset="0"/>
                        <a:cs typeface="Arial" pitchFamily="34" charset="0"/>
                      </a:endParaRPr>
                    </a:p>
                  </a:txBody>
                  <a:tcPr anchor="ctr"/>
                </a:tc>
                <a:tc>
                  <a:txBody>
                    <a:bodyPr/>
                    <a:lstStyle/>
                    <a:p>
                      <a:pPr algn="l" fontAlgn="ctr"/>
                      <a:r>
                        <a:rPr lang="en-US" sz="1200" u="none" strike="noStrike" dirty="0">
                          <a:effectLst/>
                          <a:latin typeface="Arial" pitchFamily="34" charset="0"/>
                          <a:cs typeface="Arial" pitchFamily="34" charset="0"/>
                        </a:rPr>
                        <a:t>To view one's life as satisfactory and worth living</a:t>
                      </a:r>
                      <a:endParaRPr lang="en-US" sz="1200" b="0" i="0" u="none" strike="noStrike" dirty="0">
                        <a:solidFill>
                          <a:srgbClr val="371A25"/>
                        </a:solidFill>
                        <a:effectLst/>
                        <a:latin typeface="Arial" pitchFamily="34" charset="0"/>
                        <a:cs typeface="Arial" pitchFamily="34" charset="0"/>
                      </a:endParaRPr>
                    </a:p>
                  </a:txBody>
                  <a:tcPr anchor="ct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9226985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Title 1"/>
          <p:cNvSpPr>
            <a:spLocks noGrp="1" noChangeArrowheads="1"/>
          </p:cNvSpPr>
          <p:nvPr>
            <p:ph type="title"/>
          </p:nvPr>
        </p:nvSpPr>
        <p:spPr/>
        <p:txBody>
          <a:bodyPr/>
          <a:lstStyle/>
          <a:p>
            <a:r>
              <a:rPr lang="en-US" altLang="en-US" dirty="0"/>
              <a:t>Behaviorism</a:t>
            </a:r>
          </a:p>
        </p:txBody>
      </p:sp>
      <p:sp>
        <p:nvSpPr>
          <p:cNvPr id="25603" name="Content Placeholder 2"/>
          <p:cNvSpPr>
            <a:spLocks noGrp="1" noChangeArrowheads="1"/>
          </p:cNvSpPr>
          <p:nvPr>
            <p:ph idx="1"/>
          </p:nvPr>
        </p:nvSpPr>
        <p:spPr>
          <a:xfrm>
            <a:off x="381000" y="1524000"/>
            <a:ext cx="8458200" cy="4977081"/>
          </a:xfrm>
        </p:spPr>
        <p:txBody>
          <a:bodyPr>
            <a:normAutofit/>
          </a:bodyPr>
          <a:lstStyle/>
          <a:p>
            <a:r>
              <a:rPr lang="en-US" altLang="en-US" sz="2800" dirty="0"/>
              <a:t>Operant conditioning</a:t>
            </a:r>
          </a:p>
          <a:p>
            <a:pPr lvl="1"/>
            <a:r>
              <a:rPr lang="en-US" altLang="en-US" sz="2400" dirty="0"/>
              <a:t>The consequences of a behavior determine whether it will be repeated.</a:t>
            </a:r>
          </a:p>
          <a:p>
            <a:pPr lvl="1"/>
            <a:r>
              <a:rPr lang="en-US" altLang="en-US" sz="2400" dirty="0"/>
              <a:t>A positive or negative reinforcement increases the chance that a behavior will be repeated.</a:t>
            </a:r>
          </a:p>
          <a:p>
            <a:pPr lvl="1"/>
            <a:r>
              <a:rPr lang="en-US" altLang="en-US" sz="2400" dirty="0"/>
              <a:t>A punishment decreases the chance that a behavior will be repeated.</a:t>
            </a:r>
          </a:p>
        </p:txBody>
      </p:sp>
    </p:spTree>
    <p:extLst>
      <p:ext uri="{BB962C8B-B14F-4D97-AF65-F5344CB8AC3E}">
        <p14:creationId xmlns:p14="http://schemas.microsoft.com/office/powerpoint/2010/main" val="6116012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602"/>
                                        </p:tgtEl>
                                        <p:attrNameLst>
                                          <p:attrName>style.visibility</p:attrName>
                                        </p:attrNameLst>
                                      </p:cBhvr>
                                      <p:to>
                                        <p:strVal val="visible"/>
                                      </p:to>
                                    </p:set>
                                    <p:anim calcmode="lin" valueType="num">
                                      <p:cBhvr additive="base">
                                        <p:cTn id="7" dur="500" fill="hold"/>
                                        <p:tgtEl>
                                          <p:spTgt spid="25602"/>
                                        </p:tgtEl>
                                        <p:attrNameLst>
                                          <p:attrName>ppt_x</p:attrName>
                                        </p:attrNameLst>
                                      </p:cBhvr>
                                      <p:tavLst>
                                        <p:tav tm="0">
                                          <p:val>
                                            <p:strVal val="0-#ppt_w/2"/>
                                          </p:val>
                                        </p:tav>
                                        <p:tav tm="100000">
                                          <p:val>
                                            <p:strVal val="#ppt_x"/>
                                          </p:val>
                                        </p:tav>
                                      </p:tavLst>
                                    </p:anim>
                                    <p:anim calcmode="lin" valueType="num">
                                      <p:cBhvr additive="base">
                                        <p:cTn id="8" dur="500" fill="hold"/>
                                        <p:tgtEl>
                                          <p:spTgt spid="2560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iterate type="wd">
                                    <p:tmPct val="100000"/>
                                  </p:iterate>
                                  <p:childTnLst>
                                    <p:set>
                                      <p:cBhvr>
                                        <p:cTn id="12" dur="1" fill="hold">
                                          <p:stCondLst>
                                            <p:cond delay="0"/>
                                          </p:stCondLst>
                                        </p:cTn>
                                        <p:tgtEl>
                                          <p:spTgt spid="25603">
                                            <p:txEl>
                                              <p:pRg st="0" end="0"/>
                                            </p:txEl>
                                          </p:spTgt>
                                        </p:tgtEl>
                                        <p:attrNameLst>
                                          <p:attrName>style.visibility</p:attrName>
                                        </p:attrNameLst>
                                      </p:cBhvr>
                                      <p:to>
                                        <p:strVal val="visible"/>
                                      </p:to>
                                    </p:set>
                                    <p:anim calcmode="lin" valueType="num">
                                      <p:cBhvr additive="base">
                                        <p:cTn id="13" dur="300" fill="hold"/>
                                        <p:tgtEl>
                                          <p:spTgt spid="25603">
                                            <p:txEl>
                                              <p:pRg st="0" end="0"/>
                                            </p:txEl>
                                          </p:spTgt>
                                        </p:tgtEl>
                                        <p:attrNameLst>
                                          <p:attrName>ppt_x</p:attrName>
                                        </p:attrNameLst>
                                      </p:cBhvr>
                                      <p:tavLst>
                                        <p:tav tm="0">
                                          <p:val>
                                            <p:strVal val="0-#ppt_w/2"/>
                                          </p:val>
                                        </p:tav>
                                        <p:tav tm="100000">
                                          <p:val>
                                            <p:strVal val="#ppt_x"/>
                                          </p:val>
                                        </p:tav>
                                      </p:tavLst>
                                    </p:anim>
                                    <p:anim calcmode="lin" valueType="num">
                                      <p:cBhvr additive="base">
                                        <p:cTn id="14" dur="300" fill="hold"/>
                                        <p:tgtEl>
                                          <p:spTgt spid="25603">
                                            <p:txEl>
                                              <p:pRg st="0" end="0"/>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iterate type="wd">
                                    <p:tmPct val="100000"/>
                                  </p:iterate>
                                  <p:childTnLst>
                                    <p:set>
                                      <p:cBhvr>
                                        <p:cTn id="16" dur="1" fill="hold">
                                          <p:stCondLst>
                                            <p:cond delay="0"/>
                                          </p:stCondLst>
                                        </p:cTn>
                                        <p:tgtEl>
                                          <p:spTgt spid="25603">
                                            <p:txEl>
                                              <p:pRg st="1" end="1"/>
                                            </p:txEl>
                                          </p:spTgt>
                                        </p:tgtEl>
                                        <p:attrNameLst>
                                          <p:attrName>style.visibility</p:attrName>
                                        </p:attrNameLst>
                                      </p:cBhvr>
                                      <p:to>
                                        <p:strVal val="visible"/>
                                      </p:to>
                                    </p:set>
                                    <p:anim calcmode="lin" valueType="num">
                                      <p:cBhvr additive="base">
                                        <p:cTn id="17" dur="300" fill="hold"/>
                                        <p:tgtEl>
                                          <p:spTgt spid="25603">
                                            <p:txEl>
                                              <p:pRg st="1" end="1"/>
                                            </p:txEl>
                                          </p:spTgt>
                                        </p:tgtEl>
                                        <p:attrNameLst>
                                          <p:attrName>ppt_x</p:attrName>
                                        </p:attrNameLst>
                                      </p:cBhvr>
                                      <p:tavLst>
                                        <p:tav tm="0">
                                          <p:val>
                                            <p:strVal val="0-#ppt_w/2"/>
                                          </p:val>
                                        </p:tav>
                                        <p:tav tm="100000">
                                          <p:val>
                                            <p:strVal val="#ppt_x"/>
                                          </p:val>
                                        </p:tav>
                                      </p:tavLst>
                                    </p:anim>
                                    <p:anim calcmode="lin" valueType="num">
                                      <p:cBhvr additive="base">
                                        <p:cTn id="18" dur="300" fill="hold"/>
                                        <p:tgtEl>
                                          <p:spTgt spid="25603">
                                            <p:txEl>
                                              <p:pRg st="1" end="1"/>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iterate type="wd">
                                    <p:tmPct val="100000"/>
                                  </p:iterate>
                                  <p:childTnLst>
                                    <p:set>
                                      <p:cBhvr>
                                        <p:cTn id="20" dur="1" fill="hold">
                                          <p:stCondLst>
                                            <p:cond delay="0"/>
                                          </p:stCondLst>
                                        </p:cTn>
                                        <p:tgtEl>
                                          <p:spTgt spid="25603">
                                            <p:txEl>
                                              <p:pRg st="2" end="2"/>
                                            </p:txEl>
                                          </p:spTgt>
                                        </p:tgtEl>
                                        <p:attrNameLst>
                                          <p:attrName>style.visibility</p:attrName>
                                        </p:attrNameLst>
                                      </p:cBhvr>
                                      <p:to>
                                        <p:strVal val="visible"/>
                                      </p:to>
                                    </p:set>
                                    <p:anim calcmode="lin" valueType="num">
                                      <p:cBhvr additive="base">
                                        <p:cTn id="21" dur="300" fill="hold"/>
                                        <p:tgtEl>
                                          <p:spTgt spid="25603">
                                            <p:txEl>
                                              <p:pRg st="2" end="2"/>
                                            </p:txEl>
                                          </p:spTgt>
                                        </p:tgtEl>
                                        <p:attrNameLst>
                                          <p:attrName>ppt_x</p:attrName>
                                        </p:attrNameLst>
                                      </p:cBhvr>
                                      <p:tavLst>
                                        <p:tav tm="0">
                                          <p:val>
                                            <p:strVal val="0-#ppt_w/2"/>
                                          </p:val>
                                        </p:tav>
                                        <p:tav tm="100000">
                                          <p:val>
                                            <p:strVal val="#ppt_x"/>
                                          </p:val>
                                        </p:tav>
                                      </p:tavLst>
                                    </p:anim>
                                    <p:anim calcmode="lin" valueType="num">
                                      <p:cBhvr additive="base">
                                        <p:cTn id="22" dur="300" fill="hold"/>
                                        <p:tgtEl>
                                          <p:spTgt spid="25603">
                                            <p:txEl>
                                              <p:pRg st="2" end="2"/>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iterate type="wd">
                                    <p:tmPct val="100000"/>
                                  </p:iterate>
                                  <p:childTnLst>
                                    <p:set>
                                      <p:cBhvr>
                                        <p:cTn id="24" dur="1" fill="hold">
                                          <p:stCondLst>
                                            <p:cond delay="0"/>
                                          </p:stCondLst>
                                        </p:cTn>
                                        <p:tgtEl>
                                          <p:spTgt spid="25603">
                                            <p:txEl>
                                              <p:pRg st="3" end="3"/>
                                            </p:txEl>
                                          </p:spTgt>
                                        </p:tgtEl>
                                        <p:attrNameLst>
                                          <p:attrName>style.visibility</p:attrName>
                                        </p:attrNameLst>
                                      </p:cBhvr>
                                      <p:to>
                                        <p:strVal val="visible"/>
                                      </p:to>
                                    </p:set>
                                    <p:anim calcmode="lin" valueType="num">
                                      <p:cBhvr additive="base">
                                        <p:cTn id="25" dur="300" fill="hold"/>
                                        <p:tgtEl>
                                          <p:spTgt spid="25603">
                                            <p:txEl>
                                              <p:pRg st="3" end="3"/>
                                            </p:txEl>
                                          </p:spTgt>
                                        </p:tgtEl>
                                        <p:attrNameLst>
                                          <p:attrName>ppt_x</p:attrName>
                                        </p:attrNameLst>
                                      </p:cBhvr>
                                      <p:tavLst>
                                        <p:tav tm="0">
                                          <p:val>
                                            <p:strVal val="0-#ppt_w/2"/>
                                          </p:val>
                                        </p:tav>
                                        <p:tav tm="100000">
                                          <p:val>
                                            <p:strVal val="#ppt_x"/>
                                          </p:val>
                                        </p:tav>
                                      </p:tavLst>
                                    </p:anim>
                                    <p:anim calcmode="lin" valueType="num">
                                      <p:cBhvr additive="base">
                                        <p:cTn id="26" dur="300" fill="hold"/>
                                        <p:tgtEl>
                                          <p:spTgt spid="2560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autoUpdateAnimBg="0"/>
      <p:bldP spid="25603"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Title 1"/>
          <p:cNvSpPr>
            <a:spLocks noGrp="1" noChangeArrowheads="1"/>
          </p:cNvSpPr>
          <p:nvPr>
            <p:ph type="title"/>
          </p:nvPr>
        </p:nvSpPr>
        <p:spPr/>
        <p:txBody>
          <a:bodyPr/>
          <a:lstStyle/>
          <a:p>
            <a:r>
              <a:rPr lang="en-US" altLang="en-US" dirty="0"/>
              <a:t>Social Learning Theory</a:t>
            </a:r>
          </a:p>
        </p:txBody>
      </p:sp>
      <p:sp>
        <p:nvSpPr>
          <p:cNvPr id="26627" name="Content Placeholder 2"/>
          <p:cNvSpPr>
            <a:spLocks noGrp="1" noChangeArrowheads="1"/>
          </p:cNvSpPr>
          <p:nvPr>
            <p:ph idx="1"/>
          </p:nvPr>
        </p:nvSpPr>
        <p:spPr>
          <a:xfrm>
            <a:off x="685800" y="1676400"/>
            <a:ext cx="7772400" cy="4832350"/>
          </a:xfrm>
        </p:spPr>
        <p:txBody>
          <a:bodyPr>
            <a:normAutofit/>
          </a:bodyPr>
          <a:lstStyle/>
          <a:p>
            <a:r>
              <a:rPr lang="en-US" altLang="en-US" sz="2800" dirty="0"/>
              <a:t>Observational learning, or imitation</a:t>
            </a:r>
          </a:p>
          <a:p>
            <a:pPr lvl="1"/>
            <a:r>
              <a:rPr lang="en-US" altLang="en-US" sz="2400" dirty="0"/>
              <a:t>People learn by watching others.</a:t>
            </a:r>
          </a:p>
          <a:p>
            <a:pPr lvl="1"/>
            <a:r>
              <a:rPr lang="en-US" altLang="en-US" sz="2400" dirty="0"/>
              <a:t>Imitation is more likely when the subject of observation is seen as smart, popular, or talented.</a:t>
            </a:r>
          </a:p>
          <a:p>
            <a:pPr lvl="1"/>
            <a:r>
              <a:rPr lang="en-US" altLang="en-US" sz="2400" dirty="0"/>
              <a:t>Imitation is more likely when the subject of observation is rewarded for the behavior.</a:t>
            </a:r>
          </a:p>
          <a:p>
            <a:r>
              <a:rPr lang="en-US" altLang="en-US" sz="2800" dirty="0"/>
              <a:t>Self-efficacy</a:t>
            </a:r>
          </a:p>
          <a:p>
            <a:pPr lvl="1"/>
            <a:r>
              <a:rPr lang="en-US" altLang="en-US" sz="2400" dirty="0"/>
              <a:t>It refers to people’s beliefs about their own abilities and talents.</a:t>
            </a:r>
          </a:p>
        </p:txBody>
      </p:sp>
    </p:spTree>
    <p:extLst>
      <p:ext uri="{BB962C8B-B14F-4D97-AF65-F5344CB8AC3E}">
        <p14:creationId xmlns:p14="http://schemas.microsoft.com/office/powerpoint/2010/main" val="42070169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additive="base">
                                        <p:cTn id="7" dur="500" fill="hold"/>
                                        <p:tgtEl>
                                          <p:spTgt spid="266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627">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6627">
                                            <p:txEl>
                                              <p:pRg st="1" end="1"/>
                                            </p:txEl>
                                          </p:spTgt>
                                        </p:tgtEl>
                                        <p:attrNameLst>
                                          <p:attrName>style.visibility</p:attrName>
                                        </p:attrNameLst>
                                      </p:cBhvr>
                                      <p:to>
                                        <p:strVal val="visible"/>
                                      </p:to>
                                    </p:set>
                                    <p:anim calcmode="lin" valueType="num">
                                      <p:cBhvr additive="base">
                                        <p:cTn id="11" dur="500" fill="hold"/>
                                        <p:tgtEl>
                                          <p:spTgt spid="26627">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6627">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26627">
                                            <p:txEl>
                                              <p:pRg st="2" end="2"/>
                                            </p:txEl>
                                          </p:spTgt>
                                        </p:tgtEl>
                                        <p:attrNameLst>
                                          <p:attrName>style.visibility</p:attrName>
                                        </p:attrNameLst>
                                      </p:cBhvr>
                                      <p:to>
                                        <p:strVal val="visible"/>
                                      </p:to>
                                    </p:set>
                                    <p:anim calcmode="lin" valueType="num">
                                      <p:cBhvr additive="base">
                                        <p:cTn id="15" dur="500" fill="hold"/>
                                        <p:tgtEl>
                                          <p:spTgt spid="26627">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6627">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26627">
                                            <p:txEl>
                                              <p:pRg st="3" end="3"/>
                                            </p:txEl>
                                          </p:spTgt>
                                        </p:tgtEl>
                                        <p:attrNameLst>
                                          <p:attrName>style.visibility</p:attrName>
                                        </p:attrNameLst>
                                      </p:cBhvr>
                                      <p:to>
                                        <p:strVal val="visible"/>
                                      </p:to>
                                    </p:set>
                                    <p:anim calcmode="lin" valueType="num">
                                      <p:cBhvr additive="base">
                                        <p:cTn id="19" dur="500" fill="hold"/>
                                        <p:tgtEl>
                                          <p:spTgt spid="26627">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662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6627">
                                            <p:txEl>
                                              <p:pRg st="4" end="4"/>
                                            </p:txEl>
                                          </p:spTgt>
                                        </p:tgtEl>
                                        <p:attrNameLst>
                                          <p:attrName>style.visibility</p:attrName>
                                        </p:attrNameLst>
                                      </p:cBhvr>
                                      <p:to>
                                        <p:strVal val="visible"/>
                                      </p:to>
                                    </p:set>
                                    <p:anim calcmode="lin" valueType="num">
                                      <p:cBhvr additive="base">
                                        <p:cTn id="25" dur="500" fill="hold"/>
                                        <p:tgtEl>
                                          <p:spTgt spid="26627">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6627">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26627">
                                            <p:txEl>
                                              <p:pRg st="5" end="5"/>
                                            </p:txEl>
                                          </p:spTgt>
                                        </p:tgtEl>
                                        <p:attrNameLst>
                                          <p:attrName>style.visibility</p:attrName>
                                        </p:attrNameLst>
                                      </p:cBhvr>
                                      <p:to>
                                        <p:strVal val="visible"/>
                                      </p:to>
                                    </p:set>
                                    <p:anim calcmode="lin" valueType="num">
                                      <p:cBhvr additive="base">
                                        <p:cTn id="29" dur="500" fill="hold"/>
                                        <p:tgtEl>
                                          <p:spTgt spid="26627">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26627">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noChangeArrowheads="1"/>
          </p:cNvSpPr>
          <p:nvPr>
            <p:ph type="title"/>
          </p:nvPr>
        </p:nvSpPr>
        <p:spPr/>
        <p:txBody>
          <a:bodyPr/>
          <a:lstStyle/>
          <a:p>
            <a:r>
              <a:rPr lang="en-US" altLang="en-US" dirty="0"/>
              <a:t>Cognitive-Developmental Theory</a:t>
            </a:r>
          </a:p>
        </p:txBody>
      </p:sp>
      <p:sp>
        <p:nvSpPr>
          <p:cNvPr id="28675" name="Content Placeholder 2"/>
          <p:cNvSpPr>
            <a:spLocks noGrp="1" noChangeArrowheads="1"/>
          </p:cNvSpPr>
          <p:nvPr>
            <p:ph idx="1"/>
          </p:nvPr>
        </p:nvSpPr>
        <p:spPr>
          <a:xfrm>
            <a:off x="685800" y="1676400"/>
            <a:ext cx="7772400" cy="4745915"/>
          </a:xfrm>
        </p:spPr>
        <p:txBody>
          <a:bodyPr>
            <a:normAutofit/>
          </a:bodyPr>
          <a:lstStyle/>
          <a:p>
            <a:r>
              <a:rPr lang="en-US" altLang="en-US" sz="2800" dirty="0"/>
              <a:t>Stresses development of thought processes</a:t>
            </a:r>
          </a:p>
          <a:p>
            <a:r>
              <a:rPr lang="en-US" altLang="en-US" sz="2800" dirty="0"/>
              <a:t>Three approaches</a:t>
            </a:r>
          </a:p>
          <a:p>
            <a:pPr lvl="1"/>
            <a:r>
              <a:rPr lang="en-US" altLang="en-US" sz="2400" dirty="0"/>
              <a:t>Piaget: We develop in four discrete stages.</a:t>
            </a:r>
          </a:p>
          <a:p>
            <a:pPr lvl="1"/>
            <a:r>
              <a:rPr lang="en-US" altLang="en-US" sz="2400" dirty="0"/>
              <a:t>Information-processing theory: Like computers, we become more efficient at processing information as we mature</a:t>
            </a:r>
          </a:p>
          <a:p>
            <a:pPr lvl="1"/>
            <a:r>
              <a:rPr lang="en-US" altLang="en-US" sz="2400" dirty="0"/>
              <a:t>Vygotsky: Sociocultural expectations we should know at different ages, and our</a:t>
            </a:r>
            <a:r>
              <a:rPr lang="ja-JP" altLang="en-US" sz="2400" dirty="0"/>
              <a:t>“</a:t>
            </a:r>
            <a:r>
              <a:rPr lang="en-US" altLang="ja-JP" sz="2400" dirty="0"/>
              <a:t>apprenticeship</a:t>
            </a:r>
            <a:r>
              <a:rPr lang="ja-JP" altLang="en-US" sz="2400" dirty="0"/>
              <a:t>”</a:t>
            </a:r>
            <a:r>
              <a:rPr lang="en-US" altLang="ja-JP" sz="2400" dirty="0"/>
              <a:t> experiences shape development.</a:t>
            </a:r>
          </a:p>
        </p:txBody>
      </p:sp>
    </p:spTree>
    <p:extLst>
      <p:ext uri="{BB962C8B-B14F-4D97-AF65-F5344CB8AC3E}">
        <p14:creationId xmlns:p14="http://schemas.microsoft.com/office/powerpoint/2010/main" val="18884902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 calcmode="lin" valueType="num">
                                      <p:cBhvr additive="base">
                                        <p:cTn id="7" dur="500" fill="hold"/>
                                        <p:tgtEl>
                                          <p:spTgt spid="286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86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8675">
                                            <p:txEl>
                                              <p:pRg st="1" end="1"/>
                                            </p:txEl>
                                          </p:spTgt>
                                        </p:tgtEl>
                                        <p:attrNameLst>
                                          <p:attrName>style.visibility</p:attrName>
                                        </p:attrNameLst>
                                      </p:cBhvr>
                                      <p:to>
                                        <p:strVal val="visible"/>
                                      </p:to>
                                    </p:set>
                                    <p:anim calcmode="lin" valueType="num">
                                      <p:cBhvr additive="base">
                                        <p:cTn id="13" dur="500" fill="hold"/>
                                        <p:tgtEl>
                                          <p:spTgt spid="2867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8675">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28675">
                                            <p:txEl>
                                              <p:pRg st="2" end="2"/>
                                            </p:txEl>
                                          </p:spTgt>
                                        </p:tgtEl>
                                        <p:attrNameLst>
                                          <p:attrName>style.visibility</p:attrName>
                                        </p:attrNameLst>
                                      </p:cBhvr>
                                      <p:to>
                                        <p:strVal val="visible"/>
                                      </p:to>
                                    </p:set>
                                    <p:anim calcmode="lin" valueType="num">
                                      <p:cBhvr additive="base">
                                        <p:cTn id="17" dur="500" fill="hold"/>
                                        <p:tgtEl>
                                          <p:spTgt spid="28675">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8675">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8675">
                                            <p:txEl>
                                              <p:pRg st="3" end="3"/>
                                            </p:txEl>
                                          </p:spTgt>
                                        </p:tgtEl>
                                        <p:attrNameLst>
                                          <p:attrName>style.visibility</p:attrName>
                                        </p:attrNameLst>
                                      </p:cBhvr>
                                      <p:to>
                                        <p:strVal val="visible"/>
                                      </p:to>
                                    </p:set>
                                    <p:anim calcmode="lin" valueType="num">
                                      <p:cBhvr additive="base">
                                        <p:cTn id="21" dur="500" fill="hold"/>
                                        <p:tgtEl>
                                          <p:spTgt spid="28675">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8675">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28675">
                                            <p:txEl>
                                              <p:pRg st="4" end="4"/>
                                            </p:txEl>
                                          </p:spTgt>
                                        </p:tgtEl>
                                        <p:attrNameLst>
                                          <p:attrName>style.visibility</p:attrName>
                                        </p:attrNameLst>
                                      </p:cBhvr>
                                      <p:to>
                                        <p:strVal val="visible"/>
                                      </p:to>
                                    </p:set>
                                    <p:anim calcmode="lin" valueType="num">
                                      <p:cBhvr additive="base">
                                        <p:cTn id="25" dur="500" fill="hold"/>
                                        <p:tgtEl>
                                          <p:spTgt spid="2867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867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a:t>Piaget</a:t>
            </a:r>
            <a:r>
              <a:rPr lang="fr-FR" altLang="ja-JP"/>
              <a:t>’</a:t>
            </a:r>
            <a:r>
              <a:rPr lang="en-US" altLang="ja-JP"/>
              <a:t>s Stages</a:t>
            </a:r>
            <a:endParaRPr lang="en-US" altLang="en-US"/>
          </a:p>
        </p:txBody>
      </p:sp>
      <p:sp>
        <p:nvSpPr>
          <p:cNvPr id="2" name="Content Placeholder 1"/>
          <p:cNvSpPr>
            <a:spLocks noGrp="1"/>
          </p:cNvSpPr>
          <p:nvPr>
            <p:ph idx="1"/>
          </p:nvPr>
        </p:nvSpPr>
        <p:spPr>
          <a:xfrm>
            <a:off x="304800" y="1981201"/>
            <a:ext cx="8686800" cy="457199"/>
          </a:xfrm>
        </p:spPr>
        <p:txBody>
          <a:bodyPr>
            <a:noAutofit/>
          </a:bodyPr>
          <a:lstStyle/>
          <a:p>
            <a:pPr marL="0" indent="0">
              <a:buNone/>
            </a:pPr>
            <a:r>
              <a:rPr lang="en-US" sz="2600" dirty="0"/>
              <a:t>Table 1.2 Piaget's Four Stages of Cognitive Development</a:t>
            </a:r>
          </a:p>
        </p:txBody>
      </p:sp>
      <p:graphicFrame>
        <p:nvGraphicFramePr>
          <p:cNvPr id="3" name="Table 2"/>
          <p:cNvGraphicFramePr>
            <a:graphicFrameLocks noGrp="1"/>
          </p:cNvGraphicFramePr>
          <p:nvPr>
            <p:extLst>
              <p:ext uri="{D42A27DB-BD31-4B8C-83A1-F6EECF244321}">
                <p14:modId xmlns:p14="http://schemas.microsoft.com/office/powerpoint/2010/main" val="3950798180"/>
              </p:ext>
            </p:extLst>
          </p:nvPr>
        </p:nvGraphicFramePr>
        <p:xfrm>
          <a:off x="609600" y="2590802"/>
          <a:ext cx="8153400" cy="3733798"/>
        </p:xfrm>
        <a:graphic>
          <a:graphicData uri="http://schemas.openxmlformats.org/drawingml/2006/table">
            <a:tbl>
              <a:tblPr firstRow="1" bandRow="1">
                <a:tableStyleId>{5940675A-B579-460E-94D1-54222C63F5DA}</a:tableStyleId>
              </a:tblPr>
              <a:tblGrid>
                <a:gridCol w="1358900">
                  <a:extLst>
                    <a:ext uri="{9D8B030D-6E8A-4147-A177-3AD203B41FA5}">
                      <a16:colId xmlns:a16="http://schemas.microsoft.com/office/drawing/2014/main" val="20000"/>
                    </a:ext>
                  </a:extLst>
                </a:gridCol>
                <a:gridCol w="1962856">
                  <a:extLst>
                    <a:ext uri="{9D8B030D-6E8A-4147-A177-3AD203B41FA5}">
                      <a16:colId xmlns:a16="http://schemas.microsoft.com/office/drawing/2014/main" val="20001"/>
                    </a:ext>
                  </a:extLst>
                </a:gridCol>
                <a:gridCol w="4831644">
                  <a:extLst>
                    <a:ext uri="{9D8B030D-6E8A-4147-A177-3AD203B41FA5}">
                      <a16:colId xmlns:a16="http://schemas.microsoft.com/office/drawing/2014/main" val="20002"/>
                    </a:ext>
                  </a:extLst>
                </a:gridCol>
              </a:tblGrid>
              <a:tr h="325843">
                <a:tc>
                  <a:txBody>
                    <a:bodyPr/>
                    <a:lstStyle/>
                    <a:p>
                      <a:pPr algn="ctr" fontAlgn="ctr"/>
                      <a:r>
                        <a:rPr lang="en-US" sz="1400" b="1" u="none" strike="noStrike" dirty="0">
                          <a:effectLst/>
                          <a:latin typeface="Arial" pitchFamily="34" charset="0"/>
                          <a:cs typeface="Arial" pitchFamily="34" charset="0"/>
                        </a:rPr>
                        <a:t>STAGE</a:t>
                      </a:r>
                      <a:endParaRPr lang="en-US" sz="1400" b="1" i="0" u="none" strike="noStrike" dirty="0">
                        <a:solidFill>
                          <a:srgbClr val="000000"/>
                        </a:solidFill>
                        <a:effectLst/>
                        <a:latin typeface="Arial" pitchFamily="34" charset="0"/>
                        <a:cs typeface="Arial" pitchFamily="34" charset="0"/>
                      </a:endParaRPr>
                    </a:p>
                  </a:txBody>
                  <a:tcPr anchor="ctr"/>
                </a:tc>
                <a:tc>
                  <a:txBody>
                    <a:bodyPr/>
                    <a:lstStyle/>
                    <a:p>
                      <a:pPr algn="ctr" fontAlgn="ctr"/>
                      <a:r>
                        <a:rPr lang="en-US" sz="1400" b="1" u="none" strike="noStrike" dirty="0">
                          <a:effectLst/>
                          <a:latin typeface="Arial" pitchFamily="34" charset="0"/>
                          <a:cs typeface="Arial" pitchFamily="34" charset="0"/>
                        </a:rPr>
                        <a:t>APPROXIMATE ACE</a:t>
                      </a:r>
                      <a:endParaRPr lang="en-US" sz="1400" b="1" i="0" u="none" strike="noStrike" dirty="0">
                        <a:solidFill>
                          <a:srgbClr val="000000"/>
                        </a:solidFill>
                        <a:effectLst/>
                        <a:latin typeface="Arial" pitchFamily="34" charset="0"/>
                        <a:cs typeface="Arial" pitchFamily="34" charset="0"/>
                      </a:endParaRPr>
                    </a:p>
                  </a:txBody>
                  <a:tcPr anchor="ctr"/>
                </a:tc>
                <a:tc>
                  <a:txBody>
                    <a:bodyPr/>
                    <a:lstStyle/>
                    <a:p>
                      <a:pPr algn="ctr" fontAlgn="ctr"/>
                      <a:r>
                        <a:rPr lang="en-US" sz="1400" b="1" u="none" strike="noStrike" dirty="0">
                          <a:effectLst/>
                          <a:latin typeface="Arial" pitchFamily="34" charset="0"/>
                          <a:cs typeface="Arial" pitchFamily="34" charset="0"/>
                        </a:rPr>
                        <a:t>CHARACTERISTICS</a:t>
                      </a:r>
                      <a:endParaRPr lang="en-US" sz="1400" b="1" i="0" u="none" strike="noStrike" dirty="0">
                        <a:solidFill>
                          <a:srgbClr val="000000"/>
                        </a:solidFill>
                        <a:effectLst/>
                        <a:latin typeface="Arial" pitchFamily="34" charset="0"/>
                        <a:cs typeface="Arial" pitchFamily="34" charset="0"/>
                      </a:endParaRPr>
                    </a:p>
                  </a:txBody>
                  <a:tcPr anchor="ctr"/>
                </a:tc>
                <a:extLst>
                  <a:ext uri="{0D108BD9-81ED-4DB2-BD59-A6C34878D82A}">
                    <a16:rowId xmlns:a16="http://schemas.microsoft.com/office/drawing/2014/main" val="10000"/>
                  </a:ext>
                </a:extLst>
              </a:tr>
              <a:tr h="811816">
                <a:tc>
                  <a:txBody>
                    <a:bodyPr/>
                    <a:lstStyle/>
                    <a:p>
                      <a:pPr algn="l" fontAlgn="ctr"/>
                      <a:r>
                        <a:rPr lang="en-US" sz="1400" u="none" strike="noStrike" dirty="0">
                          <a:effectLst/>
                          <a:latin typeface="Arial" pitchFamily="34" charset="0"/>
                          <a:cs typeface="Arial" pitchFamily="34" charset="0"/>
                        </a:rPr>
                        <a:t>Sensorimotor</a:t>
                      </a:r>
                      <a:endParaRPr lang="en-US" sz="1400" b="0" i="0" u="none" strike="noStrike" dirty="0">
                        <a:solidFill>
                          <a:srgbClr val="000000"/>
                        </a:solidFill>
                        <a:effectLst/>
                        <a:latin typeface="Arial" pitchFamily="34" charset="0"/>
                        <a:cs typeface="Arial" pitchFamily="34" charset="0"/>
                      </a:endParaRPr>
                    </a:p>
                  </a:txBody>
                  <a:tcPr anchor="ctr"/>
                </a:tc>
                <a:tc>
                  <a:txBody>
                    <a:bodyPr/>
                    <a:lstStyle/>
                    <a:p>
                      <a:pPr algn="l" fontAlgn="ctr"/>
                      <a:r>
                        <a:rPr lang="en-US" sz="1400" u="none" strike="noStrike">
                          <a:effectLst/>
                          <a:latin typeface="Arial" pitchFamily="34" charset="0"/>
                          <a:cs typeface="Arial" pitchFamily="34" charset="0"/>
                        </a:rPr>
                        <a:t>Birth to 2 years</a:t>
                      </a:r>
                      <a:endParaRPr lang="en-US" sz="1400" b="0" i="0" u="none" strike="noStrike">
                        <a:solidFill>
                          <a:srgbClr val="000000"/>
                        </a:solidFill>
                        <a:effectLst/>
                        <a:latin typeface="Arial" pitchFamily="34" charset="0"/>
                        <a:cs typeface="Arial" pitchFamily="34" charset="0"/>
                      </a:endParaRPr>
                    </a:p>
                  </a:txBody>
                  <a:tcPr anchor="ctr"/>
                </a:tc>
                <a:tc>
                  <a:txBody>
                    <a:bodyPr/>
                    <a:lstStyle/>
                    <a:p>
                      <a:pPr algn="l" fontAlgn="ctr"/>
                      <a:r>
                        <a:rPr lang="en-US" sz="1400" u="none" strike="noStrike">
                          <a:effectLst/>
                          <a:latin typeface="Arial" pitchFamily="34" charset="0"/>
                          <a:cs typeface="Arial" pitchFamily="34" charset="0"/>
                        </a:rPr>
                        <a:t>Infant's knowledge of the world is based on senses and motor skills; by the end of the period, uses mental representation</a:t>
                      </a:r>
                      <a:endParaRPr lang="en-US" sz="1400" b="0" i="0" u="none" strike="noStrike">
                        <a:solidFill>
                          <a:srgbClr val="000000"/>
                        </a:solidFill>
                        <a:effectLst/>
                        <a:latin typeface="Arial" pitchFamily="34" charset="0"/>
                        <a:cs typeface="Arial" pitchFamily="34" charset="0"/>
                      </a:endParaRPr>
                    </a:p>
                  </a:txBody>
                  <a:tcPr anchor="ctr"/>
                </a:tc>
                <a:extLst>
                  <a:ext uri="{0D108BD9-81ED-4DB2-BD59-A6C34878D82A}">
                    <a16:rowId xmlns:a16="http://schemas.microsoft.com/office/drawing/2014/main" val="10001"/>
                  </a:ext>
                </a:extLst>
              </a:tr>
              <a:tr h="972507">
                <a:tc>
                  <a:txBody>
                    <a:bodyPr/>
                    <a:lstStyle/>
                    <a:p>
                      <a:pPr algn="l" fontAlgn="ctr"/>
                      <a:r>
                        <a:rPr lang="en-US" sz="1400" u="none" strike="noStrike">
                          <a:effectLst/>
                          <a:latin typeface="Arial" pitchFamily="34" charset="0"/>
                          <a:cs typeface="Arial" pitchFamily="34" charset="0"/>
                        </a:rPr>
                        <a:t>Preoperational thought</a:t>
                      </a:r>
                      <a:endParaRPr lang="en-US" sz="1400" b="0" i="0" u="none" strike="noStrike">
                        <a:solidFill>
                          <a:srgbClr val="000000"/>
                        </a:solidFill>
                        <a:effectLst/>
                        <a:latin typeface="Arial" pitchFamily="34" charset="0"/>
                        <a:cs typeface="Arial" pitchFamily="34" charset="0"/>
                      </a:endParaRPr>
                    </a:p>
                  </a:txBody>
                  <a:tcPr anchor="ctr"/>
                </a:tc>
                <a:tc>
                  <a:txBody>
                    <a:bodyPr/>
                    <a:lstStyle/>
                    <a:p>
                      <a:pPr algn="l" fontAlgn="ctr"/>
                      <a:r>
                        <a:rPr lang="en-US" sz="1400" u="none" strike="noStrike">
                          <a:effectLst/>
                          <a:latin typeface="Arial" pitchFamily="34" charset="0"/>
                          <a:cs typeface="Arial" pitchFamily="34" charset="0"/>
                        </a:rPr>
                        <a:t>2 to 6 years</a:t>
                      </a:r>
                      <a:endParaRPr lang="en-US" sz="1400" b="0" i="0" u="none" strike="noStrike">
                        <a:solidFill>
                          <a:srgbClr val="000000"/>
                        </a:solidFill>
                        <a:effectLst/>
                        <a:latin typeface="Arial" pitchFamily="34" charset="0"/>
                        <a:cs typeface="Arial" pitchFamily="34" charset="0"/>
                      </a:endParaRPr>
                    </a:p>
                  </a:txBody>
                  <a:tcPr anchor="ctr"/>
                </a:tc>
                <a:tc>
                  <a:txBody>
                    <a:bodyPr/>
                    <a:lstStyle/>
                    <a:p>
                      <a:pPr algn="l" fontAlgn="ctr"/>
                      <a:r>
                        <a:rPr lang="en-US" sz="1400" u="none" strike="noStrike">
                          <a:effectLst/>
                          <a:latin typeface="Arial" pitchFamily="34" charset="0"/>
                          <a:cs typeface="Arial" pitchFamily="34" charset="0"/>
                        </a:rPr>
                        <a:t>Child learns how to use symbols such as words and numbers to represent aspects of the world but relates to the world only through his or her perspective</a:t>
                      </a:r>
                      <a:endParaRPr lang="en-US" sz="1400" b="0" i="0" u="none" strike="noStrike">
                        <a:solidFill>
                          <a:srgbClr val="000000"/>
                        </a:solidFill>
                        <a:effectLst/>
                        <a:latin typeface="Arial" pitchFamily="34" charset="0"/>
                        <a:cs typeface="Arial" pitchFamily="34" charset="0"/>
                      </a:endParaRPr>
                    </a:p>
                  </a:txBody>
                  <a:tcPr anchor="ctr"/>
                </a:tc>
                <a:extLst>
                  <a:ext uri="{0D108BD9-81ED-4DB2-BD59-A6C34878D82A}">
                    <a16:rowId xmlns:a16="http://schemas.microsoft.com/office/drawing/2014/main" val="10002"/>
                  </a:ext>
                </a:extLst>
              </a:tr>
              <a:tr h="811816">
                <a:tc>
                  <a:txBody>
                    <a:bodyPr/>
                    <a:lstStyle/>
                    <a:p>
                      <a:pPr algn="l" fontAlgn="ctr"/>
                      <a:r>
                        <a:rPr lang="en-US" sz="1400" u="none" strike="noStrike">
                          <a:effectLst/>
                          <a:latin typeface="Arial" pitchFamily="34" charset="0"/>
                          <a:cs typeface="Arial" pitchFamily="34" charset="0"/>
                        </a:rPr>
                        <a:t>Concrete operational thought</a:t>
                      </a:r>
                      <a:endParaRPr lang="en-US" sz="1400" b="0" i="0" u="none" strike="noStrike">
                        <a:solidFill>
                          <a:srgbClr val="000000"/>
                        </a:solidFill>
                        <a:effectLst/>
                        <a:latin typeface="Arial" pitchFamily="34" charset="0"/>
                        <a:cs typeface="Arial" pitchFamily="34" charset="0"/>
                      </a:endParaRPr>
                    </a:p>
                  </a:txBody>
                  <a:tcPr anchor="ctr"/>
                </a:tc>
                <a:tc>
                  <a:txBody>
                    <a:bodyPr/>
                    <a:lstStyle/>
                    <a:p>
                      <a:pPr algn="l" fontAlgn="ctr"/>
                      <a:r>
                        <a:rPr lang="en-US" sz="1400" u="none" strike="noStrike">
                          <a:effectLst/>
                          <a:latin typeface="Arial" pitchFamily="34" charset="0"/>
                          <a:cs typeface="Arial" pitchFamily="34" charset="0"/>
                        </a:rPr>
                        <a:t>7 years to early adolescence</a:t>
                      </a:r>
                      <a:endParaRPr lang="en-US" sz="1400" b="0" i="0" u="none" strike="noStrike">
                        <a:solidFill>
                          <a:srgbClr val="000000"/>
                        </a:solidFill>
                        <a:effectLst/>
                        <a:latin typeface="Arial" pitchFamily="34" charset="0"/>
                        <a:cs typeface="Arial" pitchFamily="34" charset="0"/>
                      </a:endParaRPr>
                    </a:p>
                  </a:txBody>
                  <a:tcPr anchor="ctr"/>
                </a:tc>
                <a:tc>
                  <a:txBody>
                    <a:bodyPr/>
                    <a:lstStyle/>
                    <a:p>
                      <a:pPr algn="just" fontAlgn="ctr"/>
                      <a:r>
                        <a:rPr lang="en-US" sz="1400" u="none" strike="noStrike">
                          <a:effectLst/>
                          <a:latin typeface="Arial" pitchFamily="34" charset="0"/>
                          <a:cs typeface="Arial" pitchFamily="34" charset="0"/>
                        </a:rPr>
                        <a:t>Child understands and applies logical operations to experiences provided they are focused on the here and now</a:t>
                      </a:r>
                      <a:endParaRPr lang="en-US" sz="1400" b="0" i="0" u="none" strike="noStrike">
                        <a:solidFill>
                          <a:srgbClr val="000000"/>
                        </a:solidFill>
                        <a:effectLst/>
                        <a:latin typeface="Arial" pitchFamily="34" charset="0"/>
                        <a:cs typeface="Arial" pitchFamily="34" charset="0"/>
                      </a:endParaRPr>
                    </a:p>
                  </a:txBody>
                  <a:tcPr anchor="ctr"/>
                </a:tc>
                <a:extLst>
                  <a:ext uri="{0D108BD9-81ED-4DB2-BD59-A6C34878D82A}">
                    <a16:rowId xmlns:a16="http://schemas.microsoft.com/office/drawing/2014/main" val="10003"/>
                  </a:ext>
                </a:extLst>
              </a:tr>
              <a:tr h="811816">
                <a:tc>
                  <a:txBody>
                    <a:bodyPr/>
                    <a:lstStyle/>
                    <a:p>
                      <a:pPr algn="l" fontAlgn="ctr"/>
                      <a:r>
                        <a:rPr lang="en-US" sz="1400" u="none" strike="noStrike">
                          <a:effectLst/>
                          <a:latin typeface="Arial" pitchFamily="34" charset="0"/>
                          <a:cs typeface="Arial" pitchFamily="34" charset="0"/>
                        </a:rPr>
                        <a:t>Formal operational thought</a:t>
                      </a:r>
                      <a:endParaRPr lang="en-US" sz="1400" b="0" i="0" u="none" strike="noStrike">
                        <a:solidFill>
                          <a:srgbClr val="000000"/>
                        </a:solidFill>
                        <a:effectLst/>
                        <a:latin typeface="Arial" pitchFamily="34" charset="0"/>
                        <a:cs typeface="Arial" pitchFamily="34" charset="0"/>
                      </a:endParaRPr>
                    </a:p>
                  </a:txBody>
                  <a:tcPr anchor="ctr"/>
                </a:tc>
                <a:tc>
                  <a:txBody>
                    <a:bodyPr/>
                    <a:lstStyle/>
                    <a:p>
                      <a:pPr algn="l" fontAlgn="ctr"/>
                      <a:r>
                        <a:rPr lang="en-US" sz="1400" u="none" strike="noStrike">
                          <a:effectLst/>
                          <a:latin typeface="Arial" pitchFamily="34" charset="0"/>
                          <a:cs typeface="Arial" pitchFamily="34" charset="0"/>
                        </a:rPr>
                        <a:t>Adolescence and beyond</a:t>
                      </a:r>
                      <a:endParaRPr lang="en-US" sz="1400" b="0" i="0" u="none" strike="noStrike">
                        <a:solidFill>
                          <a:srgbClr val="000000"/>
                        </a:solidFill>
                        <a:effectLst/>
                        <a:latin typeface="Arial" pitchFamily="34" charset="0"/>
                        <a:cs typeface="Arial" pitchFamily="34" charset="0"/>
                      </a:endParaRPr>
                    </a:p>
                  </a:txBody>
                  <a:tcPr anchor="ctr"/>
                </a:tc>
                <a:tc>
                  <a:txBody>
                    <a:bodyPr/>
                    <a:lstStyle/>
                    <a:p>
                      <a:pPr algn="l" fontAlgn="ctr"/>
                      <a:r>
                        <a:rPr lang="en-US" sz="1400" u="none" strike="noStrike" dirty="0">
                          <a:effectLst/>
                          <a:latin typeface="Arial" pitchFamily="34" charset="0"/>
                          <a:cs typeface="Arial" pitchFamily="34" charset="0"/>
                        </a:rPr>
                        <a:t>Adolescent or adult thinks abstractly, deals with hypothetical situations, and speculates about what may be possible</a:t>
                      </a:r>
                      <a:endParaRPr lang="en-US" sz="1400" b="0" i="0" u="none" strike="noStrike" dirty="0">
                        <a:solidFill>
                          <a:srgbClr val="000000"/>
                        </a:solidFill>
                        <a:effectLst/>
                        <a:latin typeface="Arial" pitchFamily="34" charset="0"/>
                        <a:cs typeface="Arial" pitchFamily="34" charset="0"/>
                      </a:endParaRPr>
                    </a:p>
                  </a:txBody>
                  <a:tcPr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7570464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Title 1"/>
          <p:cNvSpPr>
            <a:spLocks noGrp="1" noChangeArrowheads="1"/>
          </p:cNvSpPr>
          <p:nvPr>
            <p:ph type="title"/>
          </p:nvPr>
        </p:nvSpPr>
        <p:spPr/>
        <p:txBody>
          <a:bodyPr/>
          <a:lstStyle/>
          <a:p>
            <a:r>
              <a:rPr lang="en-US" altLang="en-US" dirty="0"/>
              <a:t>Information-Processing Theory</a:t>
            </a:r>
          </a:p>
        </p:txBody>
      </p:sp>
      <p:sp>
        <p:nvSpPr>
          <p:cNvPr id="34819" name="Content Placeholder 2"/>
          <p:cNvSpPr>
            <a:spLocks noGrp="1" noChangeArrowheads="1"/>
          </p:cNvSpPr>
          <p:nvPr>
            <p:ph idx="1"/>
          </p:nvPr>
        </p:nvSpPr>
        <p:spPr>
          <a:xfrm>
            <a:off x="457200" y="1524000"/>
            <a:ext cx="8458200" cy="4977081"/>
          </a:xfrm>
        </p:spPr>
        <p:txBody>
          <a:bodyPr>
            <a:normAutofit/>
          </a:bodyPr>
          <a:lstStyle/>
          <a:p>
            <a:r>
              <a:rPr lang="en-US" altLang="en-US" sz="2800" dirty="0"/>
              <a:t>Uses the computer as a model of how thinking develops</a:t>
            </a:r>
          </a:p>
          <a:p>
            <a:r>
              <a:rPr lang="en-US" altLang="en-US" sz="2800" dirty="0"/>
              <a:t>Mental hardware: psychological structures, such as memory capacity</a:t>
            </a:r>
          </a:p>
          <a:p>
            <a:r>
              <a:rPr lang="en-US" altLang="en-US" sz="2800" dirty="0"/>
              <a:t>Mental software: cognitive abilities that process information and help us to interact with the world</a:t>
            </a:r>
          </a:p>
          <a:p>
            <a:r>
              <a:rPr lang="en-US" altLang="en-US" sz="2800" dirty="0"/>
              <a:t>Both improve with development</a:t>
            </a:r>
          </a:p>
        </p:txBody>
      </p:sp>
    </p:spTree>
    <p:extLst>
      <p:ext uri="{BB962C8B-B14F-4D97-AF65-F5344CB8AC3E}">
        <p14:creationId xmlns:p14="http://schemas.microsoft.com/office/powerpoint/2010/main" val="29005357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 calcmode="lin" valueType="num">
                                      <p:cBhvr additive="base">
                                        <p:cTn id="7" dur="500" fill="hold"/>
                                        <p:tgtEl>
                                          <p:spTgt spid="348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48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4819">
                                            <p:txEl>
                                              <p:pRg st="1" end="1"/>
                                            </p:txEl>
                                          </p:spTgt>
                                        </p:tgtEl>
                                        <p:attrNameLst>
                                          <p:attrName>style.visibility</p:attrName>
                                        </p:attrNameLst>
                                      </p:cBhvr>
                                      <p:to>
                                        <p:strVal val="visible"/>
                                      </p:to>
                                    </p:set>
                                    <p:anim calcmode="lin" valueType="num">
                                      <p:cBhvr additive="base">
                                        <p:cTn id="13" dur="500" fill="hold"/>
                                        <p:tgtEl>
                                          <p:spTgt spid="348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48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4819">
                                            <p:txEl>
                                              <p:pRg st="2" end="2"/>
                                            </p:txEl>
                                          </p:spTgt>
                                        </p:tgtEl>
                                        <p:attrNameLst>
                                          <p:attrName>style.visibility</p:attrName>
                                        </p:attrNameLst>
                                      </p:cBhvr>
                                      <p:to>
                                        <p:strVal val="visible"/>
                                      </p:to>
                                    </p:set>
                                    <p:anim calcmode="lin" valueType="num">
                                      <p:cBhvr additive="base">
                                        <p:cTn id="19" dur="500" fill="hold"/>
                                        <p:tgtEl>
                                          <p:spTgt spid="348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48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4819">
                                            <p:txEl>
                                              <p:pRg st="3" end="3"/>
                                            </p:txEl>
                                          </p:spTgt>
                                        </p:tgtEl>
                                        <p:attrNameLst>
                                          <p:attrName>style.visibility</p:attrName>
                                        </p:attrNameLst>
                                      </p:cBhvr>
                                      <p:to>
                                        <p:strVal val="visible"/>
                                      </p:to>
                                    </p:set>
                                    <p:anim calcmode="lin" valueType="num">
                                      <p:cBhvr additive="base">
                                        <p:cTn id="25" dur="500" fill="hold"/>
                                        <p:tgtEl>
                                          <p:spTgt spid="3481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481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noChangeArrowheads="1"/>
          </p:cNvSpPr>
          <p:nvPr>
            <p:ph type="title"/>
          </p:nvPr>
        </p:nvSpPr>
        <p:spPr/>
        <p:txBody>
          <a:bodyPr/>
          <a:lstStyle/>
          <a:p>
            <a:r>
              <a:rPr lang="en-US" altLang="en-US" dirty="0"/>
              <a:t>Vygotsky</a:t>
            </a:r>
            <a:r>
              <a:rPr lang="fr-FR" altLang="ja-JP" dirty="0"/>
              <a:t>’</a:t>
            </a:r>
            <a:r>
              <a:rPr lang="en-US" altLang="ja-JP" dirty="0"/>
              <a:t>s Theory</a:t>
            </a:r>
            <a:endParaRPr lang="en-US" altLang="en-US" dirty="0"/>
          </a:p>
        </p:txBody>
      </p:sp>
      <p:sp>
        <p:nvSpPr>
          <p:cNvPr id="31747" name="Content Placeholder 2"/>
          <p:cNvSpPr>
            <a:spLocks noGrp="1" noChangeArrowheads="1"/>
          </p:cNvSpPr>
          <p:nvPr>
            <p:ph idx="1"/>
          </p:nvPr>
        </p:nvSpPr>
        <p:spPr>
          <a:xfrm>
            <a:off x="381000" y="1524001"/>
            <a:ext cx="8382000" cy="4977080"/>
          </a:xfrm>
        </p:spPr>
        <p:txBody>
          <a:bodyPr>
            <a:normAutofit/>
          </a:bodyPr>
          <a:lstStyle/>
          <a:p>
            <a:r>
              <a:rPr lang="en-US" altLang="en-US" sz="2800" dirty="0"/>
              <a:t>Emphasizes sociocultural expectations on child development</a:t>
            </a:r>
          </a:p>
          <a:p>
            <a:r>
              <a:rPr lang="en-US" altLang="en-US" sz="2800" dirty="0"/>
              <a:t>Focuses on how adults convey aspects of their culture to children</a:t>
            </a:r>
          </a:p>
          <a:p>
            <a:r>
              <a:rPr lang="en-US" altLang="en-US" sz="2800" dirty="0"/>
              <a:t>Views development as an </a:t>
            </a:r>
            <a:r>
              <a:rPr lang="ja-JP" altLang="en-US" sz="2800" dirty="0"/>
              <a:t>“</a:t>
            </a:r>
            <a:r>
              <a:rPr lang="en-US" altLang="ja-JP" sz="2800" dirty="0"/>
              <a:t>apprenticeship</a:t>
            </a:r>
            <a:r>
              <a:rPr lang="ja-JP" altLang="en-US" sz="2800" dirty="0"/>
              <a:t>” </a:t>
            </a:r>
            <a:r>
              <a:rPr lang="en-US" altLang="ja-JP" sz="2800" dirty="0"/>
              <a:t>with children working with skilled adults to learn what is valued in their culture</a:t>
            </a:r>
            <a:endParaRPr lang="en-US" altLang="en-US" sz="2800" dirty="0"/>
          </a:p>
        </p:txBody>
      </p:sp>
    </p:spTree>
    <p:extLst>
      <p:ext uri="{BB962C8B-B14F-4D97-AF65-F5344CB8AC3E}">
        <p14:creationId xmlns:p14="http://schemas.microsoft.com/office/powerpoint/2010/main" val="41965654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noChangeArrowheads="1"/>
          </p:cNvSpPr>
          <p:nvPr>
            <p:ph type="title"/>
          </p:nvPr>
        </p:nvSpPr>
        <p:spPr>
          <a:xfrm>
            <a:off x="1676400" y="76200"/>
            <a:ext cx="7315200" cy="1066800"/>
          </a:xfrm>
        </p:spPr>
        <p:txBody>
          <a:bodyPr>
            <a:noAutofit/>
          </a:bodyPr>
          <a:lstStyle/>
          <a:p>
            <a:r>
              <a:rPr lang="en-US" altLang="en-US" dirty="0"/>
              <a:t>The Ecological and Systems Approach</a:t>
            </a:r>
          </a:p>
        </p:txBody>
      </p:sp>
      <p:sp>
        <p:nvSpPr>
          <p:cNvPr id="33795" name="Content Placeholder 2"/>
          <p:cNvSpPr>
            <a:spLocks noGrp="1" noChangeArrowheads="1"/>
          </p:cNvSpPr>
          <p:nvPr>
            <p:ph idx="1"/>
          </p:nvPr>
        </p:nvSpPr>
        <p:spPr>
          <a:xfrm>
            <a:off x="457200" y="1524000"/>
            <a:ext cx="8382000" cy="4977081"/>
          </a:xfrm>
        </p:spPr>
        <p:txBody>
          <a:bodyPr>
            <a:normAutofit/>
          </a:bodyPr>
          <a:lstStyle/>
          <a:p>
            <a:r>
              <a:rPr lang="en-US" altLang="en-US" sz="2800" dirty="0"/>
              <a:t>Human development is inseparable from the environmental context.</a:t>
            </a:r>
          </a:p>
          <a:p>
            <a:r>
              <a:rPr lang="en-US" altLang="en-US" sz="2800" dirty="0"/>
              <a:t>No single aspect can adequately explain development.</a:t>
            </a:r>
          </a:p>
          <a:p>
            <a:r>
              <a:rPr lang="en-US" altLang="en-US" sz="2800" dirty="0"/>
              <a:t>Consider all factors – environmental, family, political, social, etc. – and how they interact.</a:t>
            </a:r>
          </a:p>
        </p:txBody>
      </p:sp>
    </p:spTree>
    <p:extLst>
      <p:ext uri="{BB962C8B-B14F-4D97-AF65-F5344CB8AC3E}">
        <p14:creationId xmlns:p14="http://schemas.microsoft.com/office/powerpoint/2010/main" val="38517064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noChangeArrowheads="1"/>
          </p:cNvSpPr>
          <p:nvPr>
            <p:ph type="title"/>
          </p:nvPr>
        </p:nvSpPr>
        <p:spPr>
          <a:xfrm>
            <a:off x="1676400" y="76200"/>
            <a:ext cx="7391400" cy="1066800"/>
          </a:xfrm>
        </p:spPr>
        <p:txBody>
          <a:bodyPr>
            <a:noAutofit/>
          </a:bodyPr>
          <a:lstStyle/>
          <a:p>
            <a:r>
              <a:rPr lang="en-US" altLang="en-US" dirty="0"/>
              <a:t>Urie </a:t>
            </a:r>
            <a:r>
              <a:rPr lang="en-US" altLang="en-US" dirty="0" err="1"/>
              <a:t>Bronfenbrenner</a:t>
            </a:r>
            <a:r>
              <a:rPr lang="fr-FR" altLang="ja-JP" dirty="0"/>
              <a:t>’</a:t>
            </a:r>
            <a:r>
              <a:rPr lang="en-US" altLang="ja-JP" dirty="0"/>
              <a:t>s Theory:</a:t>
            </a:r>
            <a:br>
              <a:rPr lang="en-US" altLang="ja-JP" dirty="0"/>
            </a:br>
            <a:r>
              <a:rPr lang="en-US" altLang="ja-JP" dirty="0"/>
              <a:t>An Ecological Approach</a:t>
            </a:r>
            <a:endParaRPr lang="en-US" altLang="en-US" dirty="0"/>
          </a:p>
        </p:txBody>
      </p:sp>
      <p:sp>
        <p:nvSpPr>
          <p:cNvPr id="35843" name="Content Placeholder 2"/>
          <p:cNvSpPr>
            <a:spLocks noGrp="1" noChangeArrowheads="1"/>
          </p:cNvSpPr>
          <p:nvPr>
            <p:ph idx="1"/>
          </p:nvPr>
        </p:nvSpPr>
        <p:spPr>
          <a:xfrm>
            <a:off x="533400" y="1524000"/>
            <a:ext cx="8305800" cy="4977081"/>
          </a:xfrm>
        </p:spPr>
        <p:txBody>
          <a:bodyPr>
            <a:normAutofit/>
          </a:bodyPr>
          <a:lstStyle/>
          <a:p>
            <a:r>
              <a:rPr lang="en-US" altLang="en-US" sz="2800" dirty="0"/>
              <a:t>Microsystem</a:t>
            </a:r>
          </a:p>
          <a:p>
            <a:pPr lvl="1"/>
            <a:r>
              <a:rPr lang="en-US" altLang="en-US" sz="2400" dirty="0"/>
              <a:t>People and objects in the immediate environment</a:t>
            </a:r>
          </a:p>
          <a:p>
            <a:r>
              <a:rPr lang="en-US" altLang="en-US" sz="2800" dirty="0"/>
              <a:t>Mesosystem</a:t>
            </a:r>
          </a:p>
          <a:p>
            <a:pPr lvl="1"/>
            <a:r>
              <a:rPr lang="en-US" altLang="en-US" sz="2400" dirty="0"/>
              <a:t>Influences of microsystems on each other</a:t>
            </a:r>
          </a:p>
          <a:p>
            <a:r>
              <a:rPr lang="en-US" altLang="en-US" sz="2800" dirty="0"/>
              <a:t>Exosystem</a:t>
            </a:r>
          </a:p>
          <a:p>
            <a:pPr lvl="1"/>
            <a:r>
              <a:rPr lang="en-US" altLang="en-US" sz="2400" dirty="0"/>
              <a:t>Social, environmental, governmental forces </a:t>
            </a:r>
          </a:p>
          <a:p>
            <a:r>
              <a:rPr lang="en-US" altLang="en-US" sz="2800" dirty="0"/>
              <a:t>Macrosystem</a:t>
            </a:r>
          </a:p>
          <a:p>
            <a:pPr lvl="1"/>
            <a:r>
              <a:rPr lang="en-US" altLang="en-US" sz="2400" dirty="0"/>
              <a:t>Subcultures and cultures in which the other three systems are embedded</a:t>
            </a:r>
          </a:p>
        </p:txBody>
      </p:sp>
    </p:spTree>
    <p:extLst>
      <p:ext uri="{BB962C8B-B14F-4D97-AF65-F5344CB8AC3E}">
        <p14:creationId xmlns:p14="http://schemas.microsoft.com/office/powerpoint/2010/main" val="923098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noChangeArrowheads="1"/>
          </p:cNvSpPr>
          <p:nvPr>
            <p:ph type="title"/>
          </p:nvPr>
        </p:nvSpPr>
        <p:spPr>
          <a:xfrm>
            <a:off x="1676400" y="0"/>
            <a:ext cx="7467600" cy="1143000"/>
          </a:xfrm>
        </p:spPr>
        <p:txBody>
          <a:bodyPr>
            <a:noAutofit/>
          </a:bodyPr>
          <a:lstStyle/>
          <a:p>
            <a:r>
              <a:rPr lang="en-US" altLang="en-US" dirty="0"/>
              <a:t>1.1 Thinking About Development: Learning Objectives</a:t>
            </a:r>
          </a:p>
        </p:txBody>
      </p:sp>
      <p:sp>
        <p:nvSpPr>
          <p:cNvPr id="4099" name="Content Placeholder 2"/>
          <p:cNvSpPr>
            <a:spLocks noGrp="1" noChangeArrowheads="1"/>
          </p:cNvSpPr>
          <p:nvPr>
            <p:ph idx="1"/>
          </p:nvPr>
        </p:nvSpPr>
        <p:spPr/>
        <p:txBody>
          <a:bodyPr>
            <a:normAutofit/>
          </a:bodyPr>
          <a:lstStyle/>
          <a:p>
            <a:r>
              <a:rPr lang="en-US" altLang="en-US" sz="2800" dirty="0"/>
              <a:t>What fundamental issues of development have scholars addressed throughout history?</a:t>
            </a:r>
          </a:p>
          <a:p>
            <a:r>
              <a:rPr lang="en-US" altLang="en-US" sz="2800" dirty="0"/>
              <a:t>What are the basic forces in the biopsychosocial framework?  </a:t>
            </a:r>
          </a:p>
          <a:p>
            <a:r>
              <a:rPr lang="en-US" altLang="en-US" sz="2800" dirty="0"/>
              <a:t>How does the timing of these forces make a difference in their impact?</a:t>
            </a:r>
          </a:p>
          <a:p>
            <a:r>
              <a:rPr lang="en-US" altLang="en-US" sz="2800" dirty="0"/>
              <a:t>How does neuroscience enhance understanding of human development?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Title 1"/>
          <p:cNvSpPr>
            <a:spLocks noGrp="1"/>
          </p:cNvSpPr>
          <p:nvPr>
            <p:ph type="title"/>
          </p:nvPr>
        </p:nvSpPr>
        <p:spPr>
          <a:xfrm>
            <a:off x="1676400" y="76200"/>
            <a:ext cx="7315200" cy="1066800"/>
          </a:xfrm>
        </p:spPr>
        <p:txBody>
          <a:bodyPr>
            <a:noAutofit/>
          </a:bodyPr>
          <a:lstStyle/>
          <a:p>
            <a:r>
              <a:rPr lang="en-US" altLang="en-US" dirty="0"/>
              <a:t>Bronfenbrenner’s Ecological Approach</a:t>
            </a:r>
          </a:p>
        </p:txBody>
      </p:sp>
      <p:pic>
        <p:nvPicPr>
          <p:cNvPr id="37890" name="Picture 2" descr="The four levels of the environment, the microsystem, the mesosystem, the exosystem, and the macro system, are represented in a multilayered wheel diagram. The inner most wheel, the microsystem, consists of parents and child. Both are linked with a two-sided arrow. The second wheel is the mesosystem, which consists of school and friends. The third is the ecosystem, which consists of government and social policy, and parents’ place of employment. The outer most wheel is the macros system, which consists of historical events and ethnic group. The mesosystem and ecosystem and the exosystem and macro system are linked with a two-sided arrow.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0419" y="1447800"/>
            <a:ext cx="4937125" cy="493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778927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noChangeArrowheads="1"/>
          </p:cNvSpPr>
          <p:nvPr>
            <p:ph type="title"/>
          </p:nvPr>
        </p:nvSpPr>
        <p:spPr>
          <a:xfrm>
            <a:off x="1676400" y="76200"/>
            <a:ext cx="7391400" cy="1066800"/>
          </a:xfrm>
        </p:spPr>
        <p:txBody>
          <a:bodyPr>
            <a:noAutofit/>
          </a:bodyPr>
          <a:lstStyle/>
          <a:p>
            <a:r>
              <a:rPr lang="en-US" altLang="en-US" sz="3200" dirty="0"/>
              <a:t>Lawton &amp; Nahemow</a:t>
            </a:r>
            <a:r>
              <a:rPr lang="fr-FR" altLang="ja-JP" sz="3200" dirty="0"/>
              <a:t>’</a:t>
            </a:r>
            <a:r>
              <a:rPr lang="en-US" altLang="ja-JP" sz="3200" dirty="0"/>
              <a:t>s Competence-Environmental Press Theory</a:t>
            </a:r>
            <a:endParaRPr lang="en-US" altLang="en-US" sz="3200" dirty="0"/>
          </a:p>
        </p:txBody>
      </p:sp>
      <p:sp>
        <p:nvSpPr>
          <p:cNvPr id="39939" name="Content Placeholder 2"/>
          <p:cNvSpPr>
            <a:spLocks noGrp="1" noChangeArrowheads="1"/>
          </p:cNvSpPr>
          <p:nvPr>
            <p:ph idx="1"/>
          </p:nvPr>
        </p:nvSpPr>
        <p:spPr>
          <a:xfrm>
            <a:off x="533400" y="1447800"/>
            <a:ext cx="8305800" cy="5053281"/>
          </a:xfrm>
        </p:spPr>
        <p:txBody>
          <a:bodyPr>
            <a:normAutofit/>
          </a:bodyPr>
          <a:lstStyle/>
          <a:p>
            <a:r>
              <a:rPr lang="en-US" altLang="en-US" sz="2800" dirty="0"/>
              <a:t>Adaptation or development depends upon</a:t>
            </a:r>
          </a:p>
          <a:p>
            <a:pPr lvl="1"/>
            <a:r>
              <a:rPr lang="en-US" altLang="en-US" sz="2400" dirty="0"/>
              <a:t>The person</a:t>
            </a:r>
            <a:r>
              <a:rPr lang="fr-FR" altLang="ja-JP" sz="2400" dirty="0"/>
              <a:t>’</a:t>
            </a:r>
            <a:r>
              <a:rPr lang="en-US" altLang="ja-JP" sz="2400" dirty="0"/>
              <a:t>s abilities or </a:t>
            </a:r>
            <a:r>
              <a:rPr lang="ja-JP" altLang="en-US" sz="2400" dirty="0"/>
              <a:t>“</a:t>
            </a:r>
            <a:r>
              <a:rPr lang="en-US" altLang="ja-JP" sz="2400" dirty="0"/>
              <a:t>competencies</a:t>
            </a:r>
            <a:r>
              <a:rPr lang="ja-JP" altLang="en-US" sz="2400" dirty="0"/>
              <a:t>”</a:t>
            </a:r>
            <a:endParaRPr lang="en-US" altLang="ja-JP" sz="2400" dirty="0"/>
          </a:p>
          <a:p>
            <a:pPr lvl="1"/>
            <a:r>
              <a:rPr lang="en-US" altLang="en-US" sz="2400" dirty="0"/>
              <a:t>The demands the environment (</a:t>
            </a:r>
            <a:r>
              <a:rPr lang="ja-JP" altLang="en-US" sz="2400" dirty="0"/>
              <a:t>“</a:t>
            </a:r>
            <a:r>
              <a:rPr lang="en-US" altLang="ja-JP" sz="2400" dirty="0"/>
              <a:t>presses</a:t>
            </a:r>
            <a:r>
              <a:rPr lang="ja-JP" altLang="en-US" sz="2400" dirty="0"/>
              <a:t>”</a:t>
            </a:r>
            <a:r>
              <a:rPr lang="en-US" altLang="ja-JP" sz="2400" dirty="0"/>
              <a:t>) places on the person</a:t>
            </a:r>
          </a:p>
          <a:p>
            <a:r>
              <a:rPr lang="en-US" altLang="en-US" sz="2800" dirty="0"/>
              <a:t>Emphasizes how these factors interact to achieve a “best fit”</a:t>
            </a:r>
          </a:p>
        </p:txBody>
      </p:sp>
    </p:spTree>
    <p:extLst>
      <p:ext uri="{BB962C8B-B14F-4D97-AF65-F5344CB8AC3E}">
        <p14:creationId xmlns:p14="http://schemas.microsoft.com/office/powerpoint/2010/main" val="23140142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noChangeArrowheads="1"/>
          </p:cNvSpPr>
          <p:nvPr>
            <p:ph type="title"/>
          </p:nvPr>
        </p:nvSpPr>
        <p:spPr/>
        <p:txBody>
          <a:bodyPr/>
          <a:lstStyle/>
          <a:p>
            <a:r>
              <a:rPr lang="en-US" altLang="ja-JP" dirty="0"/>
              <a:t>Life-Span Perspective</a:t>
            </a:r>
            <a:endParaRPr lang="en-US" altLang="en-US" dirty="0"/>
          </a:p>
        </p:txBody>
      </p:sp>
      <p:sp>
        <p:nvSpPr>
          <p:cNvPr id="41987" name="Content Placeholder 2"/>
          <p:cNvSpPr>
            <a:spLocks noGrp="1" noChangeArrowheads="1"/>
          </p:cNvSpPr>
          <p:nvPr>
            <p:ph idx="1"/>
          </p:nvPr>
        </p:nvSpPr>
        <p:spPr>
          <a:xfrm>
            <a:off x="533400" y="1523999"/>
            <a:ext cx="8229600" cy="4977081"/>
          </a:xfrm>
        </p:spPr>
        <p:txBody>
          <a:bodyPr>
            <a:normAutofit/>
          </a:bodyPr>
          <a:lstStyle/>
          <a:p>
            <a:r>
              <a:rPr lang="en-US" altLang="en-US" sz="2800" dirty="0"/>
              <a:t>Aging is a lifelong process from conception to death.</a:t>
            </a:r>
          </a:p>
          <a:p>
            <a:r>
              <a:rPr lang="en-US" altLang="en-US" sz="2800" dirty="0"/>
              <a:t>Many factors influence development; no one factor adequately explains it.</a:t>
            </a:r>
          </a:p>
          <a:p>
            <a:r>
              <a:rPr lang="en-US" altLang="en-US" sz="2800" dirty="0"/>
              <a:t>Key features:</a:t>
            </a:r>
          </a:p>
          <a:p>
            <a:pPr lvl="1"/>
            <a:r>
              <a:rPr lang="en-US" altLang="en-US" sz="2400" dirty="0"/>
              <a:t>Multidirectionality</a:t>
            </a:r>
          </a:p>
          <a:p>
            <a:pPr lvl="1"/>
            <a:r>
              <a:rPr lang="en-US" altLang="en-US" sz="2400" dirty="0"/>
              <a:t>Plasticity</a:t>
            </a:r>
          </a:p>
          <a:p>
            <a:pPr lvl="1"/>
            <a:r>
              <a:rPr lang="en-US" altLang="en-US" sz="2400" dirty="0"/>
              <a:t>Historical context</a:t>
            </a:r>
          </a:p>
          <a:p>
            <a:pPr lvl="1"/>
            <a:r>
              <a:rPr lang="en-US" altLang="en-US" sz="2400" dirty="0"/>
              <a:t>Multiple causation</a:t>
            </a:r>
          </a:p>
        </p:txBody>
      </p:sp>
    </p:spTree>
    <p:extLst>
      <p:ext uri="{BB962C8B-B14F-4D97-AF65-F5344CB8AC3E}">
        <p14:creationId xmlns:p14="http://schemas.microsoft.com/office/powerpoint/2010/main" val="29531592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noChangeArrowheads="1"/>
          </p:cNvSpPr>
          <p:nvPr>
            <p:ph type="title"/>
          </p:nvPr>
        </p:nvSpPr>
        <p:spPr>
          <a:xfrm>
            <a:off x="1676400" y="76200"/>
            <a:ext cx="7315200" cy="1066800"/>
          </a:xfrm>
        </p:spPr>
        <p:txBody>
          <a:bodyPr>
            <a:noAutofit/>
          </a:bodyPr>
          <a:lstStyle/>
          <a:p>
            <a:r>
              <a:rPr lang="en-US" altLang="en-US" dirty="0"/>
              <a:t>Selective Optimization With Compensation (SOC)</a:t>
            </a:r>
          </a:p>
        </p:txBody>
      </p:sp>
      <p:sp>
        <p:nvSpPr>
          <p:cNvPr id="44035" name="Content Placeholder 2"/>
          <p:cNvSpPr>
            <a:spLocks noGrp="1" noChangeArrowheads="1"/>
          </p:cNvSpPr>
          <p:nvPr>
            <p:ph idx="1"/>
          </p:nvPr>
        </p:nvSpPr>
        <p:spPr>
          <a:xfrm>
            <a:off x="533400" y="1524001"/>
            <a:ext cx="8305800" cy="4876800"/>
          </a:xfrm>
        </p:spPr>
        <p:txBody>
          <a:bodyPr>
            <a:normAutofit/>
          </a:bodyPr>
          <a:lstStyle/>
          <a:p>
            <a:r>
              <a:rPr lang="en-US" altLang="en-US" sz="2800" dirty="0"/>
              <a:t>Choices determine and regulate development</a:t>
            </a:r>
          </a:p>
          <a:p>
            <a:pPr lvl="1"/>
            <a:r>
              <a:rPr lang="en-US" altLang="en-US" sz="2400" dirty="0"/>
              <a:t>Selection</a:t>
            </a:r>
          </a:p>
          <a:p>
            <a:pPr lvl="2">
              <a:buFont typeface="Wingdings" pitchFamily="2" charset="2"/>
              <a:buChar char="§"/>
            </a:pPr>
            <a:r>
              <a:rPr lang="en-US" altLang="en-US" sz="2000" dirty="0"/>
              <a:t>Elective selection</a:t>
            </a:r>
          </a:p>
          <a:p>
            <a:pPr lvl="3">
              <a:buFont typeface="Courier New" pitchFamily="49" charset="0"/>
              <a:buChar char="o"/>
            </a:pPr>
            <a:r>
              <a:rPr lang="en-US" altLang="en-US" sz="1800" dirty="0"/>
              <a:t>Reducing one goal to focus on another</a:t>
            </a:r>
          </a:p>
          <a:p>
            <a:pPr lvl="2">
              <a:buFont typeface="Wingdings" pitchFamily="2" charset="2"/>
              <a:buChar char="§"/>
            </a:pPr>
            <a:r>
              <a:rPr lang="en-US" altLang="en-US" sz="2000" dirty="0"/>
              <a:t>Loss-based selection</a:t>
            </a:r>
          </a:p>
          <a:p>
            <a:pPr lvl="3">
              <a:buFont typeface="Courier New" pitchFamily="49" charset="0"/>
              <a:buChar char="o"/>
            </a:pPr>
            <a:r>
              <a:rPr lang="en-US" altLang="en-US" sz="1800" dirty="0"/>
              <a:t>Reducing involvement because of lack of resources or abilities</a:t>
            </a:r>
          </a:p>
          <a:p>
            <a:pPr lvl="1"/>
            <a:r>
              <a:rPr lang="en-US" altLang="en-US" sz="2400" dirty="0"/>
              <a:t>Compensation</a:t>
            </a:r>
          </a:p>
          <a:p>
            <a:pPr lvl="2">
              <a:buFont typeface="Wingdings" pitchFamily="2" charset="2"/>
              <a:buChar char="§"/>
            </a:pPr>
            <a:r>
              <a:rPr lang="en-US" altLang="en-US" sz="2000" dirty="0"/>
              <a:t>Find alternate ways of meeting goals</a:t>
            </a:r>
          </a:p>
          <a:p>
            <a:pPr lvl="1"/>
            <a:r>
              <a:rPr lang="en-US" altLang="en-US" sz="2400" dirty="0"/>
              <a:t>Optimization</a:t>
            </a:r>
          </a:p>
          <a:p>
            <a:pPr lvl="2">
              <a:buFont typeface="Wingdings" pitchFamily="2" charset="2"/>
              <a:buChar char="§"/>
            </a:pPr>
            <a:r>
              <a:rPr lang="en-US" altLang="en-US" sz="2000" dirty="0"/>
              <a:t>Minimizing losses and maximizing gains</a:t>
            </a:r>
          </a:p>
        </p:txBody>
      </p:sp>
    </p:spTree>
    <p:extLst>
      <p:ext uri="{BB962C8B-B14F-4D97-AF65-F5344CB8AC3E}">
        <p14:creationId xmlns:p14="http://schemas.microsoft.com/office/powerpoint/2010/main" val="10859381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noChangeArrowheads="1"/>
          </p:cNvSpPr>
          <p:nvPr>
            <p:ph type="title"/>
          </p:nvPr>
        </p:nvSpPr>
        <p:spPr/>
        <p:txBody>
          <a:bodyPr/>
          <a:lstStyle/>
          <a:p>
            <a:r>
              <a:rPr lang="en-US" altLang="en-US" dirty="0"/>
              <a:t>The Life-Course Perspective</a:t>
            </a:r>
          </a:p>
        </p:txBody>
      </p:sp>
      <p:sp>
        <p:nvSpPr>
          <p:cNvPr id="46083" name="Content Placeholder 2"/>
          <p:cNvSpPr>
            <a:spLocks noGrp="1" noChangeArrowheads="1"/>
          </p:cNvSpPr>
          <p:nvPr>
            <p:ph idx="1"/>
          </p:nvPr>
        </p:nvSpPr>
        <p:spPr>
          <a:xfrm>
            <a:off x="457200" y="1524000"/>
            <a:ext cx="8382000" cy="4977081"/>
          </a:xfrm>
        </p:spPr>
        <p:txBody>
          <a:bodyPr>
            <a:normAutofit/>
          </a:bodyPr>
          <a:lstStyle/>
          <a:p>
            <a:r>
              <a:rPr lang="en-US" altLang="en-US" sz="2800" dirty="0"/>
              <a:t>Different generations experience/adjust to biological, psychological, and sociocultural forces within the historical contexts.</a:t>
            </a:r>
          </a:p>
          <a:p>
            <a:pPr lvl="1"/>
            <a:r>
              <a:rPr lang="en-US" altLang="en-US" sz="2400" dirty="0"/>
              <a:t>Individual timing of life events in relation to external historical events</a:t>
            </a:r>
          </a:p>
          <a:p>
            <a:pPr lvl="1"/>
            <a:r>
              <a:rPr lang="en-US" altLang="en-US" sz="2400" dirty="0"/>
              <a:t>Synchronization of individual transitions with collective familial ones</a:t>
            </a:r>
          </a:p>
          <a:p>
            <a:pPr lvl="1"/>
            <a:r>
              <a:rPr lang="en-US" altLang="en-US" sz="2400" dirty="0"/>
              <a:t>The impact of earlier life events, as shaped by historical events, on subsequent ones</a:t>
            </a:r>
          </a:p>
        </p:txBody>
      </p:sp>
    </p:spTree>
    <p:extLst>
      <p:ext uri="{BB962C8B-B14F-4D97-AF65-F5344CB8AC3E}">
        <p14:creationId xmlns:p14="http://schemas.microsoft.com/office/powerpoint/2010/main" val="2474490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noChangeArrowheads="1"/>
          </p:cNvSpPr>
          <p:nvPr>
            <p:ph type="title"/>
          </p:nvPr>
        </p:nvSpPr>
        <p:spPr/>
        <p:txBody>
          <a:bodyPr/>
          <a:lstStyle/>
          <a:p>
            <a:pPr eaLnBrk="1" hangingPunct="1"/>
            <a:r>
              <a:rPr lang="en-US" altLang="en-US" dirty="0"/>
              <a:t>The Big Picture (1 of 4)</a:t>
            </a:r>
          </a:p>
        </p:txBody>
      </p:sp>
      <p:sp>
        <p:nvSpPr>
          <p:cNvPr id="3" name="Content Placeholder 2"/>
          <p:cNvSpPr>
            <a:spLocks noGrp="1"/>
          </p:cNvSpPr>
          <p:nvPr>
            <p:ph idx="1"/>
          </p:nvPr>
        </p:nvSpPr>
        <p:spPr>
          <a:xfrm>
            <a:off x="457200" y="1600201"/>
            <a:ext cx="8229600" cy="914399"/>
          </a:xfrm>
        </p:spPr>
        <p:txBody>
          <a:bodyPr>
            <a:normAutofit/>
          </a:bodyPr>
          <a:lstStyle/>
          <a:p>
            <a:pPr marL="0" indent="0">
              <a:buNone/>
            </a:pPr>
            <a:r>
              <a:rPr lang="en-US" sz="2600" dirty="0"/>
              <a:t>Table 1.3. Theoretical Perspectives on Human Development.</a:t>
            </a:r>
          </a:p>
        </p:txBody>
      </p:sp>
      <p:graphicFrame>
        <p:nvGraphicFramePr>
          <p:cNvPr id="6" name="Table 5"/>
          <p:cNvGraphicFramePr>
            <a:graphicFrameLocks noGrp="1"/>
          </p:cNvGraphicFramePr>
          <p:nvPr>
            <p:extLst>
              <p:ext uri="{D42A27DB-BD31-4B8C-83A1-F6EECF244321}">
                <p14:modId xmlns:p14="http://schemas.microsoft.com/office/powerpoint/2010/main" val="2077022334"/>
              </p:ext>
            </p:extLst>
          </p:nvPr>
        </p:nvGraphicFramePr>
        <p:xfrm>
          <a:off x="228600" y="2819400"/>
          <a:ext cx="8686801" cy="3474720"/>
        </p:xfrm>
        <a:graphic>
          <a:graphicData uri="http://schemas.openxmlformats.org/drawingml/2006/table">
            <a:tbl>
              <a:tblPr firstRow="1" bandRow="1">
                <a:tableStyleId>{5940675A-B579-460E-94D1-54222C63F5DA}</a:tableStyleId>
              </a:tblPr>
              <a:tblGrid>
                <a:gridCol w="1510748">
                  <a:extLst>
                    <a:ext uri="{9D8B030D-6E8A-4147-A177-3AD203B41FA5}">
                      <a16:colId xmlns:a16="http://schemas.microsoft.com/office/drawing/2014/main" val="20000"/>
                    </a:ext>
                  </a:extLst>
                </a:gridCol>
                <a:gridCol w="1308652">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928192">
                  <a:extLst>
                    <a:ext uri="{9D8B030D-6E8A-4147-A177-3AD203B41FA5}">
                      <a16:colId xmlns:a16="http://schemas.microsoft.com/office/drawing/2014/main" val="20003"/>
                    </a:ext>
                  </a:extLst>
                </a:gridCol>
                <a:gridCol w="2643809">
                  <a:extLst>
                    <a:ext uri="{9D8B030D-6E8A-4147-A177-3AD203B41FA5}">
                      <a16:colId xmlns:a16="http://schemas.microsoft.com/office/drawing/2014/main" val="20004"/>
                    </a:ext>
                  </a:extLst>
                </a:gridCol>
              </a:tblGrid>
              <a:tr h="609599">
                <a:tc>
                  <a:txBody>
                    <a:bodyPr/>
                    <a:lstStyle/>
                    <a:p>
                      <a:pPr algn="ctr" fontAlgn="b"/>
                      <a:r>
                        <a:rPr lang="en-US" sz="1200" b="1" u="none" strike="noStrike" dirty="0">
                          <a:effectLst/>
                          <a:latin typeface="Arial" pitchFamily="34" charset="0"/>
                          <a:cs typeface="Arial" pitchFamily="34" charset="0"/>
                        </a:rPr>
                        <a:t>PERSPECTIVE</a:t>
                      </a:r>
                      <a:endParaRPr lang="en-US" sz="1200" b="1" i="0" u="none" strike="noStrike" dirty="0">
                        <a:solidFill>
                          <a:srgbClr val="000000"/>
                        </a:solidFill>
                        <a:effectLst/>
                        <a:latin typeface="Arial" pitchFamily="34" charset="0"/>
                        <a:cs typeface="Arial" pitchFamily="34" charset="0"/>
                      </a:endParaRPr>
                    </a:p>
                  </a:txBody>
                  <a:tcPr anchor="ctr"/>
                </a:tc>
                <a:tc>
                  <a:txBody>
                    <a:bodyPr/>
                    <a:lstStyle/>
                    <a:p>
                      <a:pPr algn="ctr" fontAlgn="b"/>
                      <a:r>
                        <a:rPr lang="en-US" sz="1200" b="1" u="none" strike="noStrike">
                          <a:effectLst/>
                          <a:latin typeface="Arial" pitchFamily="34" charset="0"/>
                          <a:cs typeface="Arial" pitchFamily="34" charset="0"/>
                        </a:rPr>
                        <a:t>EXAMPLES</a:t>
                      </a:r>
                      <a:endParaRPr lang="en-US" sz="1200" b="1" i="0" u="none" strike="noStrike">
                        <a:solidFill>
                          <a:srgbClr val="000000"/>
                        </a:solidFill>
                        <a:effectLst/>
                        <a:latin typeface="Arial" pitchFamily="34" charset="0"/>
                        <a:cs typeface="Arial" pitchFamily="34" charset="0"/>
                      </a:endParaRPr>
                    </a:p>
                  </a:txBody>
                  <a:tcPr anchor="ctr"/>
                </a:tc>
                <a:tc>
                  <a:txBody>
                    <a:bodyPr/>
                    <a:lstStyle/>
                    <a:p>
                      <a:pPr algn="ctr" fontAlgn="b"/>
                      <a:r>
                        <a:rPr lang="en-US" sz="1200" b="1" u="none" strike="noStrike">
                          <a:effectLst/>
                          <a:latin typeface="Arial" pitchFamily="34" charset="0"/>
                          <a:cs typeface="Arial" pitchFamily="34" charset="0"/>
                        </a:rPr>
                        <a:t>MAIN IDEA</a:t>
                      </a:r>
                      <a:endParaRPr lang="en-US" sz="1200" b="1" i="0" u="none" strike="noStrike">
                        <a:solidFill>
                          <a:srgbClr val="000000"/>
                        </a:solidFill>
                        <a:effectLst/>
                        <a:latin typeface="Arial" pitchFamily="34" charset="0"/>
                        <a:cs typeface="Arial" pitchFamily="34" charset="0"/>
                      </a:endParaRPr>
                    </a:p>
                  </a:txBody>
                  <a:tcPr anchor="ctr"/>
                </a:tc>
                <a:tc>
                  <a:txBody>
                    <a:bodyPr/>
                    <a:lstStyle/>
                    <a:p>
                      <a:pPr algn="ctr" fontAlgn="b"/>
                      <a:r>
                        <a:rPr lang="en-US" sz="1200" b="1" u="none" strike="noStrike">
                          <a:effectLst/>
                          <a:latin typeface="Arial" pitchFamily="34" charset="0"/>
                          <a:cs typeface="Arial" pitchFamily="34" charset="0"/>
                        </a:rPr>
                        <a:t>EMPHASES IN BIOPSYCHOSOCIAL FRAMEWORK</a:t>
                      </a:r>
                      <a:endParaRPr lang="en-US" sz="1200" b="1" i="0" u="none" strike="noStrike">
                        <a:solidFill>
                          <a:srgbClr val="000000"/>
                        </a:solidFill>
                        <a:effectLst/>
                        <a:latin typeface="Arial" pitchFamily="34" charset="0"/>
                        <a:cs typeface="Arial" pitchFamily="34" charset="0"/>
                      </a:endParaRPr>
                    </a:p>
                  </a:txBody>
                  <a:tcPr anchor="ctr"/>
                </a:tc>
                <a:tc>
                  <a:txBody>
                    <a:bodyPr/>
                    <a:lstStyle/>
                    <a:p>
                      <a:pPr algn="ctr" fontAlgn="b"/>
                      <a:r>
                        <a:rPr lang="en-US" sz="1200" b="1" u="none" strike="noStrike" dirty="0">
                          <a:effectLst/>
                          <a:latin typeface="Arial" pitchFamily="34" charset="0"/>
                          <a:cs typeface="Arial" pitchFamily="34" charset="0"/>
                        </a:rPr>
                        <a:t>POSITIONS ON DEVELOPMENTAL ISSUES</a:t>
                      </a:r>
                      <a:endParaRPr lang="en-US" sz="1200" b="1" i="0" u="none" strike="noStrike" dirty="0">
                        <a:solidFill>
                          <a:srgbClr val="000000"/>
                        </a:solidFill>
                        <a:effectLst/>
                        <a:latin typeface="Arial" pitchFamily="34" charset="0"/>
                        <a:cs typeface="Arial" pitchFamily="34" charset="0"/>
                      </a:endParaRPr>
                    </a:p>
                  </a:txBody>
                  <a:tcPr anchor="ctr"/>
                </a:tc>
                <a:extLst>
                  <a:ext uri="{0D108BD9-81ED-4DB2-BD59-A6C34878D82A}">
                    <a16:rowId xmlns:a16="http://schemas.microsoft.com/office/drawing/2014/main" val="10000"/>
                  </a:ext>
                </a:extLst>
              </a:tr>
              <a:tr h="883919">
                <a:tc>
                  <a:txBody>
                    <a:bodyPr/>
                    <a:lstStyle/>
                    <a:p>
                      <a:pPr algn="l" fontAlgn="b"/>
                      <a:r>
                        <a:rPr lang="en-US" sz="1200" u="none" strike="noStrike" dirty="0">
                          <a:effectLst/>
                          <a:latin typeface="Arial" pitchFamily="34" charset="0"/>
                          <a:cs typeface="Arial" pitchFamily="34" charset="0"/>
                        </a:rPr>
                        <a:t>Psychodynamic</a:t>
                      </a:r>
                      <a:endParaRPr lang="en-US" sz="1200" b="0" i="0" u="none" strike="noStrike" dirty="0">
                        <a:solidFill>
                          <a:srgbClr val="000000"/>
                        </a:solidFill>
                        <a:effectLst/>
                        <a:latin typeface="Arial" pitchFamily="34" charset="0"/>
                        <a:cs typeface="Arial" pitchFamily="34" charset="0"/>
                      </a:endParaRPr>
                    </a:p>
                  </a:txBody>
                  <a:tcPr anchor="ctr"/>
                </a:tc>
                <a:tc>
                  <a:txBody>
                    <a:bodyPr/>
                    <a:lstStyle/>
                    <a:p>
                      <a:pPr algn="l" fontAlgn="b"/>
                      <a:r>
                        <a:rPr lang="en-US" sz="1200" u="none" strike="noStrike" dirty="0">
                          <a:effectLst/>
                          <a:latin typeface="Arial" pitchFamily="34" charset="0"/>
                          <a:cs typeface="Arial" pitchFamily="34" charset="0"/>
                        </a:rPr>
                        <a:t>Erikson's psychosocial theory</a:t>
                      </a:r>
                      <a:endParaRPr lang="en-US" sz="1200" b="0" i="0" u="none" strike="noStrike" dirty="0">
                        <a:solidFill>
                          <a:srgbClr val="000000"/>
                        </a:solidFill>
                        <a:effectLst/>
                        <a:latin typeface="Arial" pitchFamily="34" charset="0"/>
                        <a:cs typeface="Arial" pitchFamily="34" charset="0"/>
                      </a:endParaRPr>
                    </a:p>
                  </a:txBody>
                  <a:tcPr anchor="ctr"/>
                </a:tc>
                <a:tc>
                  <a:txBody>
                    <a:bodyPr/>
                    <a:lstStyle/>
                    <a:p>
                      <a:pPr algn="l" fontAlgn="b"/>
                      <a:r>
                        <a:rPr lang="en-US" sz="1200" u="none" strike="noStrike">
                          <a:effectLst/>
                          <a:latin typeface="Arial" pitchFamily="34" charset="0"/>
                          <a:cs typeface="Arial" pitchFamily="34" charset="0"/>
                        </a:rPr>
                        <a:t>Personality develops through sequence of stages</a:t>
                      </a:r>
                      <a:endParaRPr lang="en-US" sz="1200" b="0" i="0" u="none" strike="noStrike">
                        <a:solidFill>
                          <a:srgbClr val="000000"/>
                        </a:solidFill>
                        <a:effectLst/>
                        <a:latin typeface="Arial" pitchFamily="34" charset="0"/>
                        <a:cs typeface="Arial" pitchFamily="34" charset="0"/>
                      </a:endParaRPr>
                    </a:p>
                  </a:txBody>
                  <a:tcPr anchor="ctr"/>
                </a:tc>
                <a:tc>
                  <a:txBody>
                    <a:bodyPr/>
                    <a:lstStyle/>
                    <a:p>
                      <a:pPr algn="l" fontAlgn="b"/>
                      <a:r>
                        <a:rPr lang="en-US" sz="1200" u="none" strike="noStrike">
                          <a:effectLst/>
                          <a:latin typeface="Arial" pitchFamily="34" charset="0"/>
                          <a:cs typeface="Arial" pitchFamily="34" charset="0"/>
                        </a:rPr>
                        <a:t>Psychological, social, and lifecycle forces crucial; less emphasis on biological</a:t>
                      </a:r>
                      <a:endParaRPr lang="en-US" sz="1200" b="0" i="0" u="none" strike="noStrike">
                        <a:solidFill>
                          <a:srgbClr val="000000"/>
                        </a:solidFill>
                        <a:effectLst/>
                        <a:latin typeface="Arial" pitchFamily="34" charset="0"/>
                        <a:cs typeface="Arial" pitchFamily="34" charset="0"/>
                      </a:endParaRPr>
                    </a:p>
                  </a:txBody>
                  <a:tcPr anchor="ctr"/>
                </a:tc>
                <a:tc>
                  <a:txBody>
                    <a:bodyPr/>
                    <a:lstStyle/>
                    <a:p>
                      <a:pPr algn="l" fontAlgn="ctr"/>
                      <a:r>
                        <a:rPr lang="en-US" sz="1200" u="none" strike="noStrike">
                          <a:effectLst/>
                          <a:latin typeface="Arial" pitchFamily="34" charset="0"/>
                          <a:cs typeface="Arial" pitchFamily="34" charset="0"/>
                        </a:rPr>
                        <a:t>Nature-nurture interaction, discontinuity, universal sequence but Individual differences in rate</a:t>
                      </a:r>
                      <a:endParaRPr lang="en-US" sz="1200" b="0" i="0" u="none" strike="noStrike">
                        <a:solidFill>
                          <a:srgbClr val="000000"/>
                        </a:solidFill>
                        <a:effectLst/>
                        <a:latin typeface="Arial" pitchFamily="34" charset="0"/>
                        <a:cs typeface="Arial" pitchFamily="34" charset="0"/>
                      </a:endParaRPr>
                    </a:p>
                  </a:txBody>
                  <a:tcPr anchor="ctr"/>
                </a:tc>
                <a:extLst>
                  <a:ext uri="{0D108BD9-81ED-4DB2-BD59-A6C34878D82A}">
                    <a16:rowId xmlns:a16="http://schemas.microsoft.com/office/drawing/2014/main" val="10001"/>
                  </a:ext>
                </a:extLst>
              </a:tr>
              <a:tr h="944879">
                <a:tc>
                  <a:txBody>
                    <a:bodyPr/>
                    <a:lstStyle/>
                    <a:p>
                      <a:pPr algn="l" fontAlgn="b"/>
                      <a:r>
                        <a:rPr lang="en-US" sz="1200" u="none" strike="noStrike" dirty="0">
                          <a:effectLst/>
                          <a:latin typeface="Arial" pitchFamily="34" charset="0"/>
                          <a:cs typeface="Arial" pitchFamily="34" charset="0"/>
                        </a:rPr>
                        <a:t>Learning</a:t>
                      </a:r>
                      <a:endParaRPr lang="en-US" sz="1200" b="0" i="0" u="none" strike="noStrike" dirty="0">
                        <a:solidFill>
                          <a:srgbClr val="000000"/>
                        </a:solidFill>
                        <a:effectLst/>
                        <a:latin typeface="Arial" pitchFamily="34" charset="0"/>
                        <a:cs typeface="Arial" pitchFamily="34" charset="0"/>
                      </a:endParaRPr>
                    </a:p>
                  </a:txBody>
                  <a:tcPr anchor="ctr"/>
                </a:tc>
                <a:tc>
                  <a:txBody>
                    <a:bodyPr/>
                    <a:lstStyle/>
                    <a:p>
                      <a:pPr algn="l" fontAlgn="b"/>
                      <a:r>
                        <a:rPr lang="en-US" sz="1200" u="none" strike="noStrike">
                          <a:effectLst/>
                          <a:latin typeface="Arial" pitchFamily="34" charset="0"/>
                          <a:cs typeface="Arial" pitchFamily="34" charset="0"/>
                        </a:rPr>
                        <a:t>Behaviorism (Watson, Skinner)</a:t>
                      </a:r>
                      <a:endParaRPr lang="en-US" sz="1200" b="0" i="0" u="none" strike="noStrike">
                        <a:solidFill>
                          <a:srgbClr val="000000"/>
                        </a:solidFill>
                        <a:effectLst/>
                        <a:latin typeface="Arial" pitchFamily="34" charset="0"/>
                        <a:cs typeface="Arial" pitchFamily="34" charset="0"/>
                      </a:endParaRPr>
                    </a:p>
                  </a:txBody>
                  <a:tcPr anchor="ctr"/>
                </a:tc>
                <a:tc>
                  <a:txBody>
                    <a:bodyPr/>
                    <a:lstStyle/>
                    <a:p>
                      <a:pPr algn="l" fontAlgn="b"/>
                      <a:r>
                        <a:rPr lang="en-US" sz="1200" u="none" strike="noStrike">
                          <a:effectLst/>
                          <a:latin typeface="Arial" pitchFamily="34" charset="0"/>
                          <a:cs typeface="Arial" pitchFamily="34" charset="0"/>
                        </a:rPr>
                        <a:t>Environment controls behavior</a:t>
                      </a:r>
                      <a:endParaRPr lang="en-US" sz="1200" b="0" i="0" u="none" strike="noStrike">
                        <a:solidFill>
                          <a:srgbClr val="000000"/>
                        </a:solidFill>
                        <a:effectLst/>
                        <a:latin typeface="Arial" pitchFamily="34" charset="0"/>
                        <a:cs typeface="Arial" pitchFamily="34" charset="0"/>
                      </a:endParaRPr>
                    </a:p>
                  </a:txBody>
                  <a:tcPr anchor="ctr"/>
                </a:tc>
                <a:tc>
                  <a:txBody>
                    <a:bodyPr/>
                    <a:lstStyle/>
                    <a:p>
                      <a:pPr algn="l" fontAlgn="b"/>
                      <a:r>
                        <a:rPr lang="en-US" sz="1200" u="none" strike="noStrike">
                          <a:effectLst/>
                          <a:latin typeface="Arial" pitchFamily="34" charset="0"/>
                          <a:cs typeface="Arial" pitchFamily="34" charset="0"/>
                        </a:rPr>
                        <a:t>In all theories, some emphasis on biological and psychological, major focus on social, little recognition of life cycle</a:t>
                      </a:r>
                      <a:endParaRPr lang="en-US" sz="1200" b="0" i="0" u="none" strike="noStrike">
                        <a:solidFill>
                          <a:srgbClr val="000000"/>
                        </a:solidFill>
                        <a:effectLst/>
                        <a:latin typeface="Arial" pitchFamily="34" charset="0"/>
                        <a:cs typeface="Arial" pitchFamily="34" charset="0"/>
                      </a:endParaRPr>
                    </a:p>
                  </a:txBody>
                  <a:tcPr anchor="ctr"/>
                </a:tc>
                <a:tc>
                  <a:txBody>
                    <a:bodyPr/>
                    <a:lstStyle/>
                    <a:p>
                      <a:pPr algn="l" fontAlgn="b"/>
                      <a:r>
                        <a:rPr lang="en-US" sz="1200" u="none" strike="noStrike">
                          <a:effectLst/>
                          <a:latin typeface="Arial" pitchFamily="34" charset="0"/>
                          <a:cs typeface="Arial" pitchFamily="34" charset="0"/>
                        </a:rPr>
                        <a:t>In all theories, strongly nurture, continuity, and universal principles of learning</a:t>
                      </a:r>
                      <a:endParaRPr lang="en-US" sz="1200" b="0" i="0" u="none" strike="noStrike">
                        <a:solidFill>
                          <a:srgbClr val="000000"/>
                        </a:solidFill>
                        <a:effectLst/>
                        <a:latin typeface="Arial" pitchFamily="34" charset="0"/>
                        <a:cs typeface="Arial" pitchFamily="34" charset="0"/>
                      </a:endParaRPr>
                    </a:p>
                  </a:txBody>
                  <a:tcPr anchor="ctr"/>
                </a:tc>
                <a:extLst>
                  <a:ext uri="{0D108BD9-81ED-4DB2-BD59-A6C34878D82A}">
                    <a16:rowId xmlns:a16="http://schemas.microsoft.com/office/drawing/2014/main" val="10002"/>
                  </a:ext>
                </a:extLst>
              </a:tr>
              <a:tr h="472439">
                <a:tc>
                  <a:txBody>
                    <a:bodyPr/>
                    <a:lstStyle/>
                    <a:p>
                      <a:pPr algn="l" fontAlgn="b"/>
                      <a:r>
                        <a:rPr lang="en-US" sz="1200" u="none" strike="noStrike" dirty="0">
                          <a:effectLst/>
                          <a:latin typeface="Arial" pitchFamily="34" charset="0"/>
                          <a:cs typeface="Arial" pitchFamily="34" charset="0"/>
                        </a:rPr>
                        <a:t> </a:t>
                      </a:r>
                      <a:endParaRPr lang="en-US" sz="1200" b="0" i="0" u="none" strike="noStrike" dirty="0">
                        <a:solidFill>
                          <a:srgbClr val="000000"/>
                        </a:solidFill>
                        <a:effectLst/>
                        <a:latin typeface="Arial" pitchFamily="34" charset="0"/>
                        <a:cs typeface="Arial" pitchFamily="34" charset="0"/>
                      </a:endParaRPr>
                    </a:p>
                  </a:txBody>
                  <a:tcPr anchor="ctr"/>
                </a:tc>
                <a:tc>
                  <a:txBody>
                    <a:bodyPr/>
                    <a:lstStyle/>
                    <a:p>
                      <a:pPr algn="l" fontAlgn="b"/>
                      <a:r>
                        <a:rPr lang="en-US" sz="1200" u="none" strike="noStrike">
                          <a:effectLst/>
                          <a:latin typeface="Arial" pitchFamily="34" charset="0"/>
                          <a:cs typeface="Arial" pitchFamily="34" charset="0"/>
                        </a:rPr>
                        <a:t>Social learning theory (Bandura)</a:t>
                      </a:r>
                      <a:endParaRPr lang="en-US" sz="1200" b="0" i="0" u="none" strike="noStrike">
                        <a:solidFill>
                          <a:srgbClr val="000000"/>
                        </a:solidFill>
                        <a:effectLst/>
                        <a:latin typeface="Arial" pitchFamily="34" charset="0"/>
                        <a:cs typeface="Arial" pitchFamily="34" charset="0"/>
                      </a:endParaRPr>
                    </a:p>
                  </a:txBody>
                  <a:tcPr anchor="ctr"/>
                </a:tc>
                <a:tc>
                  <a:txBody>
                    <a:bodyPr/>
                    <a:lstStyle/>
                    <a:p>
                      <a:pPr algn="l" fontAlgn="b"/>
                      <a:r>
                        <a:rPr lang="en-US" sz="1200" u="none" strike="noStrike">
                          <a:effectLst/>
                          <a:latin typeface="Arial" pitchFamily="34" charset="0"/>
                          <a:cs typeface="Arial" pitchFamily="34" charset="0"/>
                        </a:rPr>
                        <a:t>People learn through modeling and observing</a:t>
                      </a:r>
                      <a:endParaRPr lang="en-US" sz="1200" b="0" i="0" u="none" strike="noStrike">
                        <a:solidFill>
                          <a:srgbClr val="000000"/>
                        </a:solidFill>
                        <a:effectLst/>
                        <a:latin typeface="Arial" pitchFamily="34" charset="0"/>
                        <a:cs typeface="Arial" pitchFamily="34" charset="0"/>
                      </a:endParaRPr>
                    </a:p>
                  </a:txBody>
                  <a:tcPr anchor="ctr"/>
                </a:tc>
                <a:tc>
                  <a:txBody>
                    <a:bodyPr/>
                    <a:lstStyle/>
                    <a:p>
                      <a:pPr algn="l" fontAlgn="b"/>
                      <a:r>
                        <a:rPr lang="en-US" sz="1200" u="none" strike="noStrike">
                          <a:effectLst/>
                          <a:latin typeface="Arial" pitchFamily="34" charset="0"/>
                          <a:cs typeface="Arial" pitchFamily="34" charset="0"/>
                        </a:rPr>
                        <a:t> </a:t>
                      </a:r>
                      <a:endParaRPr lang="en-US" sz="1200" b="0" i="0" u="none" strike="noStrike">
                        <a:solidFill>
                          <a:srgbClr val="000000"/>
                        </a:solidFill>
                        <a:effectLst/>
                        <a:latin typeface="Arial" pitchFamily="34" charset="0"/>
                        <a:cs typeface="Arial" pitchFamily="34" charset="0"/>
                      </a:endParaRPr>
                    </a:p>
                  </a:txBody>
                  <a:tcPr anchor="ctr"/>
                </a:tc>
                <a:tc>
                  <a:txBody>
                    <a:bodyPr/>
                    <a:lstStyle/>
                    <a:p>
                      <a:pPr algn="l" fontAlgn="b"/>
                      <a:r>
                        <a:rPr lang="en-US" sz="1200" u="none" strike="noStrike" dirty="0">
                          <a:effectLst/>
                          <a:latin typeface="Arial" pitchFamily="34" charset="0"/>
                          <a:cs typeface="Arial" pitchFamily="34" charset="0"/>
                        </a:rPr>
                        <a:t> </a:t>
                      </a:r>
                      <a:endParaRPr lang="en-US" sz="1200" b="0" i="0" u="none" strike="noStrike" dirty="0">
                        <a:solidFill>
                          <a:srgbClr val="000000"/>
                        </a:solidFill>
                        <a:effectLst/>
                        <a:latin typeface="Arial" pitchFamily="34" charset="0"/>
                        <a:cs typeface="Arial" pitchFamily="34" charset="0"/>
                      </a:endParaRPr>
                    </a:p>
                  </a:txBody>
                  <a:tcPr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0526073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noChangeArrowheads="1"/>
          </p:cNvSpPr>
          <p:nvPr>
            <p:ph type="title"/>
          </p:nvPr>
        </p:nvSpPr>
        <p:spPr/>
        <p:txBody>
          <a:bodyPr/>
          <a:lstStyle/>
          <a:p>
            <a:pPr eaLnBrk="1" hangingPunct="1"/>
            <a:r>
              <a:rPr lang="en-US" altLang="en-US" dirty="0"/>
              <a:t>The Big Picture (2 of 4)</a:t>
            </a:r>
          </a:p>
        </p:txBody>
      </p:sp>
      <p:graphicFrame>
        <p:nvGraphicFramePr>
          <p:cNvPr id="6" name="Table 5"/>
          <p:cNvGraphicFramePr>
            <a:graphicFrameLocks noGrp="1"/>
          </p:cNvGraphicFramePr>
          <p:nvPr>
            <p:extLst>
              <p:ext uri="{D42A27DB-BD31-4B8C-83A1-F6EECF244321}">
                <p14:modId xmlns:p14="http://schemas.microsoft.com/office/powerpoint/2010/main" val="1219119551"/>
              </p:ext>
            </p:extLst>
          </p:nvPr>
        </p:nvGraphicFramePr>
        <p:xfrm>
          <a:off x="304800" y="2286001"/>
          <a:ext cx="8686801" cy="3474720"/>
        </p:xfrm>
        <a:graphic>
          <a:graphicData uri="http://schemas.openxmlformats.org/drawingml/2006/table">
            <a:tbl>
              <a:tblPr firstRow="1" bandRow="1">
                <a:tableStyleId>{5940675A-B579-460E-94D1-54222C63F5DA}</a:tableStyleId>
              </a:tblPr>
              <a:tblGrid>
                <a:gridCol w="1510748">
                  <a:extLst>
                    <a:ext uri="{9D8B030D-6E8A-4147-A177-3AD203B41FA5}">
                      <a16:colId xmlns:a16="http://schemas.microsoft.com/office/drawing/2014/main" val="20000"/>
                    </a:ext>
                  </a:extLst>
                </a:gridCol>
                <a:gridCol w="1308652">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928192">
                  <a:extLst>
                    <a:ext uri="{9D8B030D-6E8A-4147-A177-3AD203B41FA5}">
                      <a16:colId xmlns:a16="http://schemas.microsoft.com/office/drawing/2014/main" val="20003"/>
                    </a:ext>
                  </a:extLst>
                </a:gridCol>
                <a:gridCol w="2643809">
                  <a:extLst>
                    <a:ext uri="{9D8B030D-6E8A-4147-A177-3AD203B41FA5}">
                      <a16:colId xmlns:a16="http://schemas.microsoft.com/office/drawing/2014/main" val="20004"/>
                    </a:ext>
                  </a:extLst>
                </a:gridCol>
              </a:tblGrid>
              <a:tr h="609599">
                <a:tc>
                  <a:txBody>
                    <a:bodyPr/>
                    <a:lstStyle/>
                    <a:p>
                      <a:pPr algn="ctr" fontAlgn="b"/>
                      <a:r>
                        <a:rPr lang="en-US" sz="1200" b="1" u="none" strike="noStrike" dirty="0">
                          <a:effectLst/>
                          <a:latin typeface="Arial" pitchFamily="34" charset="0"/>
                          <a:cs typeface="Arial" pitchFamily="34" charset="0"/>
                        </a:rPr>
                        <a:t>PERSPECTIVE</a:t>
                      </a:r>
                      <a:endParaRPr lang="en-US" sz="1200" b="1" i="0" u="none" strike="noStrike" dirty="0">
                        <a:solidFill>
                          <a:srgbClr val="000000"/>
                        </a:solidFill>
                        <a:effectLst/>
                        <a:latin typeface="Arial" pitchFamily="34" charset="0"/>
                        <a:cs typeface="Arial" pitchFamily="34" charset="0"/>
                      </a:endParaRPr>
                    </a:p>
                  </a:txBody>
                  <a:tcPr anchor="ctr"/>
                </a:tc>
                <a:tc>
                  <a:txBody>
                    <a:bodyPr/>
                    <a:lstStyle/>
                    <a:p>
                      <a:pPr algn="ctr" fontAlgn="b"/>
                      <a:r>
                        <a:rPr lang="en-US" sz="1200" b="1" u="none" strike="noStrike">
                          <a:effectLst/>
                          <a:latin typeface="Arial" pitchFamily="34" charset="0"/>
                          <a:cs typeface="Arial" pitchFamily="34" charset="0"/>
                        </a:rPr>
                        <a:t>EXAMPLES</a:t>
                      </a:r>
                      <a:endParaRPr lang="en-US" sz="1200" b="1" i="0" u="none" strike="noStrike">
                        <a:solidFill>
                          <a:srgbClr val="000000"/>
                        </a:solidFill>
                        <a:effectLst/>
                        <a:latin typeface="Arial" pitchFamily="34" charset="0"/>
                        <a:cs typeface="Arial" pitchFamily="34" charset="0"/>
                      </a:endParaRPr>
                    </a:p>
                  </a:txBody>
                  <a:tcPr anchor="ctr"/>
                </a:tc>
                <a:tc>
                  <a:txBody>
                    <a:bodyPr/>
                    <a:lstStyle/>
                    <a:p>
                      <a:pPr algn="ctr" fontAlgn="b"/>
                      <a:r>
                        <a:rPr lang="en-US" sz="1200" b="1" u="none" strike="noStrike">
                          <a:effectLst/>
                          <a:latin typeface="Arial" pitchFamily="34" charset="0"/>
                          <a:cs typeface="Arial" pitchFamily="34" charset="0"/>
                        </a:rPr>
                        <a:t>MAIN IDEA</a:t>
                      </a:r>
                      <a:endParaRPr lang="en-US" sz="1200" b="1" i="0" u="none" strike="noStrike">
                        <a:solidFill>
                          <a:srgbClr val="000000"/>
                        </a:solidFill>
                        <a:effectLst/>
                        <a:latin typeface="Arial" pitchFamily="34" charset="0"/>
                        <a:cs typeface="Arial" pitchFamily="34" charset="0"/>
                      </a:endParaRPr>
                    </a:p>
                  </a:txBody>
                  <a:tcPr anchor="ctr"/>
                </a:tc>
                <a:tc>
                  <a:txBody>
                    <a:bodyPr/>
                    <a:lstStyle/>
                    <a:p>
                      <a:pPr algn="ctr" fontAlgn="b"/>
                      <a:r>
                        <a:rPr lang="en-US" sz="1200" b="1" u="none" strike="noStrike">
                          <a:effectLst/>
                          <a:latin typeface="Arial" pitchFamily="34" charset="0"/>
                          <a:cs typeface="Arial" pitchFamily="34" charset="0"/>
                        </a:rPr>
                        <a:t>EMPHASES IN BIOPSYCHOSOCIAL FRAMEWORK</a:t>
                      </a:r>
                      <a:endParaRPr lang="en-US" sz="1200" b="1" i="0" u="none" strike="noStrike">
                        <a:solidFill>
                          <a:srgbClr val="000000"/>
                        </a:solidFill>
                        <a:effectLst/>
                        <a:latin typeface="Arial" pitchFamily="34" charset="0"/>
                        <a:cs typeface="Arial" pitchFamily="34" charset="0"/>
                      </a:endParaRPr>
                    </a:p>
                  </a:txBody>
                  <a:tcPr anchor="ctr"/>
                </a:tc>
                <a:tc>
                  <a:txBody>
                    <a:bodyPr/>
                    <a:lstStyle/>
                    <a:p>
                      <a:pPr algn="ctr" fontAlgn="b"/>
                      <a:r>
                        <a:rPr lang="en-US" sz="1200" b="1" u="none" strike="noStrike" dirty="0">
                          <a:effectLst/>
                          <a:latin typeface="Arial" pitchFamily="34" charset="0"/>
                          <a:cs typeface="Arial" pitchFamily="34" charset="0"/>
                        </a:rPr>
                        <a:t>POSITIONS ON DEVELOPMENTAL ISSUES</a:t>
                      </a:r>
                      <a:endParaRPr lang="en-US" sz="1200" b="1" i="0" u="none" strike="noStrike" dirty="0">
                        <a:solidFill>
                          <a:srgbClr val="000000"/>
                        </a:solidFill>
                        <a:effectLst/>
                        <a:latin typeface="Arial" pitchFamily="34" charset="0"/>
                        <a:cs typeface="Arial" pitchFamily="34" charset="0"/>
                      </a:endParaRPr>
                    </a:p>
                  </a:txBody>
                  <a:tcPr anchor="ctr"/>
                </a:tc>
                <a:extLst>
                  <a:ext uri="{0D108BD9-81ED-4DB2-BD59-A6C34878D82A}">
                    <a16:rowId xmlns:a16="http://schemas.microsoft.com/office/drawing/2014/main" val="10000"/>
                  </a:ext>
                </a:extLst>
              </a:tr>
              <a:tr h="640079">
                <a:tc>
                  <a:txBody>
                    <a:bodyPr/>
                    <a:lstStyle/>
                    <a:p>
                      <a:pPr algn="l" fontAlgn="b"/>
                      <a:r>
                        <a:rPr lang="en-US" sz="1200" u="none" strike="noStrike" dirty="0">
                          <a:effectLst/>
                          <a:latin typeface="Arial" pitchFamily="34" charset="0"/>
                          <a:cs typeface="Arial" pitchFamily="34" charset="0"/>
                        </a:rPr>
                        <a:t>Cognitive</a:t>
                      </a:r>
                      <a:endParaRPr lang="en-US" sz="1200" b="0" i="0" u="none" strike="noStrike" dirty="0">
                        <a:solidFill>
                          <a:srgbClr val="000000"/>
                        </a:solidFill>
                        <a:effectLst/>
                        <a:latin typeface="Arial" pitchFamily="34" charset="0"/>
                        <a:cs typeface="Arial" pitchFamily="34" charset="0"/>
                      </a:endParaRPr>
                    </a:p>
                  </a:txBody>
                  <a:tcPr anchor="ctr"/>
                </a:tc>
                <a:tc>
                  <a:txBody>
                    <a:bodyPr/>
                    <a:lstStyle/>
                    <a:p>
                      <a:pPr algn="l" fontAlgn="b"/>
                      <a:r>
                        <a:rPr lang="en-US" sz="1200" u="none" strike="noStrike">
                          <a:effectLst/>
                          <a:latin typeface="Arial" pitchFamily="34" charset="0"/>
                          <a:cs typeface="Arial" pitchFamily="34" charset="0"/>
                        </a:rPr>
                        <a:t>Piaget's theory (and extensions)</a:t>
                      </a:r>
                      <a:endParaRPr lang="en-US" sz="1200" b="0" i="0" u="none" strike="noStrike">
                        <a:solidFill>
                          <a:srgbClr val="000000"/>
                        </a:solidFill>
                        <a:effectLst/>
                        <a:latin typeface="Arial" pitchFamily="34" charset="0"/>
                        <a:cs typeface="Arial" pitchFamily="34" charset="0"/>
                      </a:endParaRPr>
                    </a:p>
                  </a:txBody>
                  <a:tcPr anchor="ctr"/>
                </a:tc>
                <a:tc>
                  <a:txBody>
                    <a:bodyPr/>
                    <a:lstStyle/>
                    <a:p>
                      <a:pPr algn="l" fontAlgn="b"/>
                      <a:r>
                        <a:rPr lang="en-US" sz="1200" u="none" strike="noStrike">
                          <a:effectLst/>
                          <a:latin typeface="Arial" pitchFamily="34" charset="0"/>
                          <a:cs typeface="Arial" pitchFamily="34" charset="0"/>
                        </a:rPr>
                        <a:t>For Piaget, thinking develops in a sequence of stages</a:t>
                      </a:r>
                      <a:endParaRPr lang="en-US" sz="1200" b="0" i="0" u="none" strike="noStrike">
                        <a:solidFill>
                          <a:srgbClr val="000000"/>
                        </a:solidFill>
                        <a:effectLst/>
                        <a:latin typeface="Arial" pitchFamily="34" charset="0"/>
                        <a:cs typeface="Arial" pitchFamily="34" charset="0"/>
                      </a:endParaRPr>
                    </a:p>
                  </a:txBody>
                  <a:tcPr anchor="ctr"/>
                </a:tc>
                <a:tc>
                  <a:txBody>
                    <a:bodyPr/>
                    <a:lstStyle/>
                    <a:p>
                      <a:pPr algn="l" fontAlgn="b"/>
                      <a:r>
                        <a:rPr lang="en-US" sz="1200" u="none" strike="noStrike">
                          <a:effectLst/>
                          <a:latin typeface="Arial" pitchFamily="34" charset="0"/>
                          <a:cs typeface="Arial" pitchFamily="34" charset="0"/>
                        </a:rPr>
                        <a:t>For Piaget, main emphasis on biological and social forces, less on psychological, little on life cycle</a:t>
                      </a:r>
                      <a:endParaRPr lang="en-US" sz="1200" b="0" i="0" u="none" strike="noStrike">
                        <a:solidFill>
                          <a:srgbClr val="000000"/>
                        </a:solidFill>
                        <a:effectLst/>
                        <a:latin typeface="Arial" pitchFamily="34" charset="0"/>
                        <a:cs typeface="Arial" pitchFamily="34" charset="0"/>
                      </a:endParaRPr>
                    </a:p>
                  </a:txBody>
                  <a:tcPr anchor="ctr"/>
                </a:tc>
                <a:tc>
                  <a:txBody>
                    <a:bodyPr/>
                    <a:lstStyle/>
                    <a:p>
                      <a:pPr algn="l" fontAlgn="b"/>
                      <a:r>
                        <a:rPr lang="en-US" sz="1200" u="none" strike="noStrike">
                          <a:effectLst/>
                          <a:latin typeface="Arial" pitchFamily="34" charset="0"/>
                          <a:cs typeface="Arial" pitchFamily="34" charset="0"/>
                        </a:rPr>
                        <a:t>For Piaget, strongly nature, discontinuity, and universal sequence of stages</a:t>
                      </a:r>
                      <a:endParaRPr lang="en-US" sz="1200" b="0" i="0" u="none" strike="noStrike">
                        <a:solidFill>
                          <a:srgbClr val="000000"/>
                        </a:solidFill>
                        <a:effectLst/>
                        <a:latin typeface="Arial" pitchFamily="34" charset="0"/>
                        <a:cs typeface="Arial" pitchFamily="34" charset="0"/>
                      </a:endParaRPr>
                    </a:p>
                  </a:txBody>
                  <a:tcPr anchor="ctr"/>
                </a:tc>
                <a:extLst>
                  <a:ext uri="{0D108BD9-81ED-4DB2-BD59-A6C34878D82A}">
                    <a16:rowId xmlns:a16="http://schemas.microsoft.com/office/drawing/2014/main" val="10001"/>
                  </a:ext>
                </a:extLst>
              </a:tr>
              <a:tr h="701039">
                <a:tc>
                  <a:txBody>
                    <a:bodyPr/>
                    <a:lstStyle/>
                    <a:p>
                      <a:pPr algn="l" fontAlgn="b"/>
                      <a:r>
                        <a:rPr lang="en-US" sz="1200" u="none" strike="noStrike">
                          <a:effectLst/>
                          <a:latin typeface="Arial" pitchFamily="34" charset="0"/>
                          <a:cs typeface="Arial" pitchFamily="34" charset="0"/>
                        </a:rPr>
                        <a:t> </a:t>
                      </a:r>
                      <a:endParaRPr lang="en-US" sz="1200" b="0" i="0" u="none" strike="noStrike">
                        <a:solidFill>
                          <a:srgbClr val="000000"/>
                        </a:solidFill>
                        <a:effectLst/>
                        <a:latin typeface="Arial" pitchFamily="34" charset="0"/>
                        <a:cs typeface="Arial" pitchFamily="34" charset="0"/>
                      </a:endParaRPr>
                    </a:p>
                  </a:txBody>
                  <a:tcPr anchor="ctr"/>
                </a:tc>
                <a:tc>
                  <a:txBody>
                    <a:bodyPr/>
                    <a:lstStyle/>
                    <a:p>
                      <a:pPr algn="l" fontAlgn="b"/>
                      <a:r>
                        <a:rPr lang="en-US" sz="1200" u="none" strike="noStrike" dirty="0">
                          <a:effectLst/>
                          <a:latin typeface="Arial" pitchFamily="34" charset="0"/>
                          <a:cs typeface="Arial" pitchFamily="34" charset="0"/>
                        </a:rPr>
                        <a:t>Information-processing theory</a:t>
                      </a:r>
                      <a:endParaRPr lang="en-US" sz="1200" b="0" i="0" u="none" strike="noStrike" dirty="0">
                        <a:solidFill>
                          <a:srgbClr val="000000"/>
                        </a:solidFill>
                        <a:effectLst/>
                        <a:latin typeface="Arial" pitchFamily="34" charset="0"/>
                        <a:cs typeface="Arial" pitchFamily="34" charset="0"/>
                      </a:endParaRPr>
                    </a:p>
                  </a:txBody>
                  <a:tcPr anchor="ctr"/>
                </a:tc>
                <a:tc>
                  <a:txBody>
                    <a:bodyPr/>
                    <a:lstStyle/>
                    <a:p>
                      <a:pPr algn="l" fontAlgn="b"/>
                      <a:r>
                        <a:rPr lang="en-US" sz="1200" u="none" strike="noStrike">
                          <a:effectLst/>
                          <a:latin typeface="Arial" pitchFamily="34" charset="0"/>
                          <a:cs typeface="Arial" pitchFamily="34" charset="0"/>
                        </a:rPr>
                        <a:t>Thought develops by increases in efficiency at handling information</a:t>
                      </a:r>
                      <a:endParaRPr lang="en-US" sz="1200" b="0" i="0" u="none" strike="noStrike">
                        <a:solidFill>
                          <a:srgbClr val="000000"/>
                        </a:solidFill>
                        <a:effectLst/>
                        <a:latin typeface="Arial" pitchFamily="34" charset="0"/>
                        <a:cs typeface="Arial" pitchFamily="34" charset="0"/>
                      </a:endParaRPr>
                    </a:p>
                  </a:txBody>
                  <a:tcPr anchor="ctr"/>
                </a:tc>
                <a:tc>
                  <a:txBody>
                    <a:bodyPr/>
                    <a:lstStyle/>
                    <a:p>
                      <a:pPr algn="l" fontAlgn="b"/>
                      <a:r>
                        <a:rPr lang="en-US" sz="1200" u="none" strike="noStrike">
                          <a:effectLst/>
                          <a:latin typeface="Arial" pitchFamily="34" charset="0"/>
                          <a:cs typeface="Arial" pitchFamily="34" charset="0"/>
                        </a:rPr>
                        <a:t>Emphasis on biological and psychological, less on social and life cycle</a:t>
                      </a:r>
                      <a:endParaRPr lang="en-US" sz="1200" b="0" i="0" u="none" strike="noStrike">
                        <a:solidFill>
                          <a:srgbClr val="000000"/>
                        </a:solidFill>
                        <a:effectLst/>
                        <a:latin typeface="Arial" pitchFamily="34" charset="0"/>
                        <a:cs typeface="Arial" pitchFamily="34" charset="0"/>
                      </a:endParaRPr>
                    </a:p>
                  </a:txBody>
                  <a:tcPr anchor="ctr"/>
                </a:tc>
                <a:tc>
                  <a:txBody>
                    <a:bodyPr/>
                    <a:lstStyle/>
                    <a:p>
                      <a:pPr algn="l" fontAlgn="b"/>
                      <a:r>
                        <a:rPr lang="en-US" sz="1200" u="none" strike="noStrike">
                          <a:effectLst/>
                          <a:latin typeface="Arial" pitchFamily="34" charset="0"/>
                          <a:cs typeface="Arial" pitchFamily="34" charset="0"/>
                        </a:rPr>
                        <a:t>Nature-nurture interaction, continuity, individual differences in universal structures</a:t>
                      </a:r>
                      <a:endParaRPr lang="en-US" sz="1200" b="0" i="0" u="none" strike="noStrike">
                        <a:solidFill>
                          <a:srgbClr val="000000"/>
                        </a:solidFill>
                        <a:effectLst/>
                        <a:latin typeface="Arial" pitchFamily="34" charset="0"/>
                        <a:cs typeface="Arial" pitchFamily="34" charset="0"/>
                      </a:endParaRPr>
                    </a:p>
                  </a:txBody>
                  <a:tcPr anchor="ctr"/>
                </a:tc>
                <a:extLst>
                  <a:ext uri="{0D108BD9-81ED-4DB2-BD59-A6C34878D82A}">
                    <a16:rowId xmlns:a16="http://schemas.microsoft.com/office/drawing/2014/main" val="10002"/>
                  </a:ext>
                </a:extLst>
              </a:tr>
              <a:tr h="426364">
                <a:tc>
                  <a:txBody>
                    <a:bodyPr/>
                    <a:lstStyle/>
                    <a:p>
                      <a:pPr algn="l" fontAlgn="b"/>
                      <a:r>
                        <a:rPr lang="en-US" sz="1200" u="none" strike="noStrike">
                          <a:effectLst/>
                          <a:latin typeface="Arial" pitchFamily="34" charset="0"/>
                          <a:cs typeface="Arial" pitchFamily="34" charset="0"/>
                        </a:rPr>
                        <a:t> </a:t>
                      </a:r>
                      <a:endParaRPr lang="en-US" sz="1200" b="0" i="0" u="none" strike="noStrike">
                        <a:solidFill>
                          <a:srgbClr val="000000"/>
                        </a:solidFill>
                        <a:effectLst/>
                        <a:latin typeface="Arial" pitchFamily="34" charset="0"/>
                        <a:cs typeface="Arial" pitchFamily="34" charset="0"/>
                      </a:endParaRPr>
                    </a:p>
                  </a:txBody>
                  <a:tcPr anchor="ctr"/>
                </a:tc>
                <a:tc>
                  <a:txBody>
                    <a:bodyPr/>
                    <a:lstStyle/>
                    <a:p>
                      <a:pPr algn="l" fontAlgn="b"/>
                      <a:r>
                        <a:rPr lang="en-US" sz="1200" u="none" strike="noStrike">
                          <a:effectLst/>
                          <a:latin typeface="Arial" pitchFamily="34" charset="0"/>
                          <a:cs typeface="Arial" pitchFamily="34" charset="0"/>
                        </a:rPr>
                        <a:t>Vygotsky's theory</a:t>
                      </a:r>
                      <a:endParaRPr lang="en-US" sz="1200" b="0" i="0" u="none" strike="noStrike">
                        <a:solidFill>
                          <a:srgbClr val="000000"/>
                        </a:solidFill>
                        <a:effectLst/>
                        <a:latin typeface="Arial" pitchFamily="34" charset="0"/>
                        <a:cs typeface="Arial" pitchFamily="34" charset="0"/>
                      </a:endParaRPr>
                    </a:p>
                  </a:txBody>
                  <a:tcPr anchor="ctr"/>
                </a:tc>
                <a:tc>
                  <a:txBody>
                    <a:bodyPr/>
                    <a:lstStyle/>
                    <a:p>
                      <a:pPr algn="l" fontAlgn="b"/>
                      <a:r>
                        <a:rPr lang="en-US" sz="1200" u="none" strike="noStrike">
                          <a:effectLst/>
                          <a:latin typeface="Arial" pitchFamily="34" charset="0"/>
                          <a:cs typeface="Arial" pitchFamily="34" charset="0"/>
                        </a:rPr>
                        <a:t>Development influenced by culture</a:t>
                      </a:r>
                      <a:endParaRPr lang="en-US" sz="1200" b="0" i="0" u="none" strike="noStrike">
                        <a:solidFill>
                          <a:srgbClr val="000000"/>
                        </a:solidFill>
                        <a:effectLst/>
                        <a:latin typeface="Arial" pitchFamily="34" charset="0"/>
                        <a:cs typeface="Arial" pitchFamily="34" charset="0"/>
                      </a:endParaRPr>
                    </a:p>
                  </a:txBody>
                  <a:tcPr anchor="ctr"/>
                </a:tc>
                <a:tc>
                  <a:txBody>
                    <a:bodyPr/>
                    <a:lstStyle/>
                    <a:p>
                      <a:pPr algn="l" fontAlgn="b"/>
                      <a:r>
                        <a:rPr lang="en-US" sz="1200" u="none" strike="noStrike">
                          <a:effectLst/>
                          <a:latin typeface="Arial" pitchFamily="34" charset="0"/>
                          <a:cs typeface="Arial" pitchFamily="34" charset="0"/>
                        </a:rPr>
                        <a:t>Emphasis on psychological and social forces</a:t>
                      </a:r>
                      <a:endParaRPr lang="en-US" sz="1200" b="0" i="0" u="none" strike="noStrike">
                        <a:solidFill>
                          <a:srgbClr val="000000"/>
                        </a:solidFill>
                        <a:effectLst/>
                        <a:latin typeface="Arial" pitchFamily="34" charset="0"/>
                        <a:cs typeface="Arial" pitchFamily="34" charset="0"/>
                      </a:endParaRPr>
                    </a:p>
                  </a:txBody>
                  <a:tcPr anchor="ctr"/>
                </a:tc>
                <a:tc>
                  <a:txBody>
                    <a:bodyPr/>
                    <a:lstStyle/>
                    <a:p>
                      <a:pPr algn="l" fontAlgn="b"/>
                      <a:r>
                        <a:rPr lang="en-US" sz="1200" u="none" strike="noStrike" dirty="0">
                          <a:effectLst/>
                          <a:latin typeface="Arial" pitchFamily="34" charset="0"/>
                          <a:cs typeface="Arial" pitchFamily="34" charset="0"/>
                        </a:rPr>
                        <a:t>Nature-nurture interaction, continuity, individual differences</a:t>
                      </a:r>
                      <a:endParaRPr lang="en-US" sz="1200" b="0" i="0" u="none" strike="noStrike" dirty="0">
                        <a:solidFill>
                          <a:srgbClr val="000000"/>
                        </a:solidFill>
                        <a:effectLst/>
                        <a:latin typeface="Arial" pitchFamily="34" charset="0"/>
                        <a:cs typeface="Arial" pitchFamily="34" charset="0"/>
                      </a:endParaRPr>
                    </a:p>
                  </a:txBody>
                  <a:tcPr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9590062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noChangeArrowheads="1"/>
          </p:cNvSpPr>
          <p:nvPr>
            <p:ph type="title"/>
          </p:nvPr>
        </p:nvSpPr>
        <p:spPr/>
        <p:txBody>
          <a:bodyPr/>
          <a:lstStyle/>
          <a:p>
            <a:pPr eaLnBrk="1" hangingPunct="1"/>
            <a:r>
              <a:rPr lang="en-US" altLang="en-US" dirty="0"/>
              <a:t>The Big Picture (3 of 4)</a:t>
            </a:r>
          </a:p>
        </p:txBody>
      </p:sp>
      <p:graphicFrame>
        <p:nvGraphicFramePr>
          <p:cNvPr id="6" name="Table 5"/>
          <p:cNvGraphicFramePr>
            <a:graphicFrameLocks noGrp="1"/>
          </p:cNvGraphicFramePr>
          <p:nvPr>
            <p:extLst>
              <p:ext uri="{D42A27DB-BD31-4B8C-83A1-F6EECF244321}">
                <p14:modId xmlns:p14="http://schemas.microsoft.com/office/powerpoint/2010/main" val="2635461446"/>
              </p:ext>
            </p:extLst>
          </p:nvPr>
        </p:nvGraphicFramePr>
        <p:xfrm>
          <a:off x="237565" y="2236470"/>
          <a:ext cx="8686801" cy="2834640"/>
        </p:xfrm>
        <a:graphic>
          <a:graphicData uri="http://schemas.openxmlformats.org/drawingml/2006/table">
            <a:tbl>
              <a:tblPr firstRow="1" bandRow="1">
                <a:tableStyleId>{5940675A-B579-460E-94D1-54222C63F5DA}</a:tableStyleId>
              </a:tblPr>
              <a:tblGrid>
                <a:gridCol w="14478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928192">
                  <a:extLst>
                    <a:ext uri="{9D8B030D-6E8A-4147-A177-3AD203B41FA5}">
                      <a16:colId xmlns:a16="http://schemas.microsoft.com/office/drawing/2014/main" val="20003"/>
                    </a:ext>
                  </a:extLst>
                </a:gridCol>
                <a:gridCol w="2643809">
                  <a:extLst>
                    <a:ext uri="{9D8B030D-6E8A-4147-A177-3AD203B41FA5}">
                      <a16:colId xmlns:a16="http://schemas.microsoft.com/office/drawing/2014/main" val="20004"/>
                    </a:ext>
                  </a:extLst>
                </a:gridCol>
              </a:tblGrid>
              <a:tr h="457200">
                <a:tc>
                  <a:txBody>
                    <a:bodyPr/>
                    <a:lstStyle/>
                    <a:p>
                      <a:pPr algn="ctr" fontAlgn="b"/>
                      <a:r>
                        <a:rPr lang="en-US" sz="1200" b="1" u="none" strike="noStrike" dirty="0">
                          <a:effectLst/>
                          <a:latin typeface="Arial" pitchFamily="34" charset="0"/>
                          <a:cs typeface="Arial" pitchFamily="34" charset="0"/>
                        </a:rPr>
                        <a:t>PERSPECTIVE</a:t>
                      </a:r>
                      <a:endParaRPr lang="en-US" sz="1200" b="1" i="0" u="none" strike="noStrike" dirty="0">
                        <a:solidFill>
                          <a:srgbClr val="000000"/>
                        </a:solidFill>
                        <a:effectLst/>
                        <a:latin typeface="Arial" pitchFamily="34" charset="0"/>
                        <a:cs typeface="Arial" pitchFamily="34" charset="0"/>
                      </a:endParaRPr>
                    </a:p>
                  </a:txBody>
                  <a:tcPr anchor="ctr"/>
                </a:tc>
                <a:tc>
                  <a:txBody>
                    <a:bodyPr/>
                    <a:lstStyle/>
                    <a:p>
                      <a:pPr algn="ctr" fontAlgn="b"/>
                      <a:r>
                        <a:rPr lang="en-US" sz="1200" b="1" u="none" strike="noStrike">
                          <a:effectLst/>
                          <a:latin typeface="Arial" pitchFamily="34" charset="0"/>
                          <a:cs typeface="Arial" pitchFamily="34" charset="0"/>
                        </a:rPr>
                        <a:t>EXAMPLES</a:t>
                      </a:r>
                      <a:endParaRPr lang="en-US" sz="1200" b="1" i="0" u="none" strike="noStrike">
                        <a:solidFill>
                          <a:srgbClr val="000000"/>
                        </a:solidFill>
                        <a:effectLst/>
                        <a:latin typeface="Arial" pitchFamily="34" charset="0"/>
                        <a:cs typeface="Arial" pitchFamily="34" charset="0"/>
                      </a:endParaRPr>
                    </a:p>
                  </a:txBody>
                  <a:tcPr anchor="ctr"/>
                </a:tc>
                <a:tc>
                  <a:txBody>
                    <a:bodyPr/>
                    <a:lstStyle/>
                    <a:p>
                      <a:pPr algn="ctr" fontAlgn="b"/>
                      <a:r>
                        <a:rPr lang="en-US" sz="1200" b="1" u="none" strike="noStrike">
                          <a:effectLst/>
                          <a:latin typeface="Arial" pitchFamily="34" charset="0"/>
                          <a:cs typeface="Arial" pitchFamily="34" charset="0"/>
                        </a:rPr>
                        <a:t>MAIN IDEA</a:t>
                      </a:r>
                      <a:endParaRPr lang="en-US" sz="1200" b="1" i="0" u="none" strike="noStrike">
                        <a:solidFill>
                          <a:srgbClr val="000000"/>
                        </a:solidFill>
                        <a:effectLst/>
                        <a:latin typeface="Arial" pitchFamily="34" charset="0"/>
                        <a:cs typeface="Arial" pitchFamily="34" charset="0"/>
                      </a:endParaRPr>
                    </a:p>
                  </a:txBody>
                  <a:tcPr anchor="ctr"/>
                </a:tc>
                <a:tc>
                  <a:txBody>
                    <a:bodyPr/>
                    <a:lstStyle/>
                    <a:p>
                      <a:pPr algn="ctr" fontAlgn="b"/>
                      <a:r>
                        <a:rPr lang="en-US" sz="1200" b="1" u="none" strike="noStrike">
                          <a:effectLst/>
                          <a:latin typeface="Arial" pitchFamily="34" charset="0"/>
                          <a:cs typeface="Arial" pitchFamily="34" charset="0"/>
                        </a:rPr>
                        <a:t>EMPHASES IN BIOPSYCHOSOCIAL FRAMEWORK</a:t>
                      </a:r>
                      <a:endParaRPr lang="en-US" sz="1200" b="1" i="0" u="none" strike="noStrike">
                        <a:solidFill>
                          <a:srgbClr val="000000"/>
                        </a:solidFill>
                        <a:effectLst/>
                        <a:latin typeface="Arial" pitchFamily="34" charset="0"/>
                        <a:cs typeface="Arial" pitchFamily="34" charset="0"/>
                      </a:endParaRPr>
                    </a:p>
                  </a:txBody>
                  <a:tcPr anchor="ctr"/>
                </a:tc>
                <a:tc>
                  <a:txBody>
                    <a:bodyPr/>
                    <a:lstStyle/>
                    <a:p>
                      <a:pPr algn="ctr" fontAlgn="b"/>
                      <a:r>
                        <a:rPr lang="en-US" sz="1200" b="1" u="none" strike="noStrike" dirty="0">
                          <a:effectLst/>
                          <a:latin typeface="Arial" pitchFamily="34" charset="0"/>
                          <a:cs typeface="Arial" pitchFamily="34" charset="0"/>
                        </a:rPr>
                        <a:t>POSITIONS ON DEVELOPMENTAL ISSUES</a:t>
                      </a:r>
                      <a:endParaRPr lang="en-US" sz="1200" b="1" i="0" u="none" strike="noStrike" dirty="0">
                        <a:solidFill>
                          <a:srgbClr val="000000"/>
                        </a:solidFill>
                        <a:effectLst/>
                        <a:latin typeface="Arial" pitchFamily="34" charset="0"/>
                        <a:cs typeface="Arial" pitchFamily="34" charset="0"/>
                      </a:endParaRPr>
                    </a:p>
                  </a:txBody>
                  <a:tcPr anchor="ctr"/>
                </a:tc>
                <a:extLst>
                  <a:ext uri="{0D108BD9-81ED-4DB2-BD59-A6C34878D82A}">
                    <a16:rowId xmlns:a16="http://schemas.microsoft.com/office/drawing/2014/main" val="10000"/>
                  </a:ext>
                </a:extLst>
              </a:tr>
              <a:tr h="655320">
                <a:tc>
                  <a:txBody>
                    <a:bodyPr/>
                    <a:lstStyle/>
                    <a:p>
                      <a:pPr algn="l" fontAlgn="b"/>
                      <a:r>
                        <a:rPr lang="en-US" sz="1200" b="0" i="0" u="none" strike="noStrike" dirty="0">
                          <a:solidFill>
                            <a:srgbClr val="000000"/>
                          </a:solidFill>
                          <a:effectLst/>
                          <a:latin typeface="Arial"/>
                        </a:rPr>
                        <a:t>Ecological and Systems</a:t>
                      </a:r>
                    </a:p>
                  </a:txBody>
                  <a:tcPr anchor="ctr"/>
                </a:tc>
                <a:tc>
                  <a:txBody>
                    <a:bodyPr/>
                    <a:lstStyle/>
                    <a:p>
                      <a:pPr algn="l" fontAlgn="b"/>
                      <a:r>
                        <a:rPr lang="en-US" sz="1200" b="0" i="0" u="none" strike="noStrike" dirty="0">
                          <a:solidFill>
                            <a:srgbClr val="000000"/>
                          </a:solidFill>
                          <a:effectLst/>
                          <a:latin typeface="Arial"/>
                        </a:rPr>
                        <a:t>Bronfenbrenner's theory</a:t>
                      </a:r>
                    </a:p>
                  </a:txBody>
                  <a:tcPr anchor="ctr"/>
                </a:tc>
                <a:tc>
                  <a:txBody>
                    <a:bodyPr/>
                    <a:lstStyle/>
                    <a:p>
                      <a:pPr algn="l" fontAlgn="b"/>
                      <a:r>
                        <a:rPr lang="en-US" sz="1200" b="0" i="0" u="none" strike="noStrike" dirty="0">
                          <a:solidFill>
                            <a:srgbClr val="000000"/>
                          </a:solidFill>
                          <a:effectLst/>
                          <a:latin typeface="Arial"/>
                        </a:rPr>
                        <a:t>Developing person embedded in a series of interacting systems</a:t>
                      </a:r>
                    </a:p>
                  </a:txBody>
                  <a:tcPr anchor="ctr"/>
                </a:tc>
                <a:tc>
                  <a:txBody>
                    <a:bodyPr/>
                    <a:lstStyle/>
                    <a:p>
                      <a:pPr algn="l" fontAlgn="b"/>
                      <a:r>
                        <a:rPr lang="en-US" sz="1200" b="0" i="0" u="none" strike="noStrike">
                          <a:solidFill>
                            <a:srgbClr val="000000"/>
                          </a:solidFill>
                          <a:effectLst/>
                          <a:latin typeface="Arial"/>
                        </a:rPr>
                        <a:t>Low emphasis on biological, moderate on psychological and life cycle, heavy on social</a:t>
                      </a:r>
                    </a:p>
                  </a:txBody>
                  <a:tcPr anchor="ctr"/>
                </a:tc>
                <a:tc>
                  <a:txBody>
                    <a:bodyPr/>
                    <a:lstStyle/>
                    <a:p>
                      <a:pPr algn="l" fontAlgn="b"/>
                      <a:r>
                        <a:rPr lang="en-US" sz="1200" b="0" i="0" u="none" strike="noStrike" dirty="0">
                          <a:solidFill>
                            <a:srgbClr val="000000"/>
                          </a:solidFill>
                          <a:effectLst/>
                          <a:latin typeface="Arial"/>
                        </a:rPr>
                        <a:t>Nature-nurture interaction, continuity, context-specific</a:t>
                      </a:r>
                    </a:p>
                  </a:txBody>
                  <a:tcPr anchor="ctr"/>
                </a:tc>
                <a:extLst>
                  <a:ext uri="{0D108BD9-81ED-4DB2-BD59-A6C34878D82A}">
                    <a16:rowId xmlns:a16="http://schemas.microsoft.com/office/drawing/2014/main" val="10001"/>
                  </a:ext>
                </a:extLst>
              </a:tr>
              <a:tr h="655320">
                <a:tc>
                  <a:txBody>
                    <a:bodyPr/>
                    <a:lstStyle/>
                    <a:p>
                      <a:pPr algn="l" fontAlgn="b"/>
                      <a:r>
                        <a:rPr lang="en-US" sz="1200" b="0" i="0" u="none" strike="noStrike">
                          <a:solidFill>
                            <a:srgbClr val="000000"/>
                          </a:solidFill>
                          <a:effectLst/>
                          <a:latin typeface="Arial"/>
                        </a:rPr>
                        <a:t> </a:t>
                      </a:r>
                    </a:p>
                  </a:txBody>
                  <a:tcPr anchor="ctr"/>
                </a:tc>
                <a:tc>
                  <a:txBody>
                    <a:bodyPr/>
                    <a:lstStyle/>
                    <a:p>
                      <a:pPr algn="l" fontAlgn="b"/>
                      <a:r>
                        <a:rPr lang="en-US" sz="1200" b="0" i="0" u="none" strike="noStrike" dirty="0">
                          <a:solidFill>
                            <a:srgbClr val="000000"/>
                          </a:solidFill>
                          <a:effectLst/>
                          <a:latin typeface="Arial"/>
                        </a:rPr>
                        <a:t>Competence- environmental press (Lawton and Nahemow)</a:t>
                      </a:r>
                    </a:p>
                  </a:txBody>
                  <a:tcPr anchor="ctr"/>
                </a:tc>
                <a:tc>
                  <a:txBody>
                    <a:bodyPr/>
                    <a:lstStyle/>
                    <a:p>
                      <a:pPr algn="l" fontAlgn="ctr"/>
                      <a:r>
                        <a:rPr lang="en-US" sz="1200" b="0" i="0" u="none" strike="noStrike" dirty="0">
                          <a:solidFill>
                            <a:srgbClr val="000000"/>
                          </a:solidFill>
                          <a:effectLst/>
                          <a:latin typeface="Arial"/>
                        </a:rPr>
                        <a:t>Adaptation is optimal when ability and demands are in balance</a:t>
                      </a:r>
                    </a:p>
                  </a:txBody>
                  <a:tcPr anchor="ctr"/>
                </a:tc>
                <a:tc>
                  <a:txBody>
                    <a:bodyPr/>
                    <a:lstStyle/>
                    <a:p>
                      <a:pPr algn="l" fontAlgn="b"/>
                      <a:r>
                        <a:rPr lang="en-US" sz="1200" b="0" i="0" u="none" strike="noStrike" dirty="0">
                          <a:solidFill>
                            <a:srgbClr val="000000"/>
                          </a:solidFill>
                          <a:effectLst/>
                          <a:latin typeface="Arial"/>
                        </a:rPr>
                        <a:t>Strong emphasis on biological, psychological, and social, moderate on life cycle</a:t>
                      </a:r>
                    </a:p>
                  </a:txBody>
                  <a:tcPr anchor="ctr"/>
                </a:tc>
                <a:tc>
                  <a:txBody>
                    <a:bodyPr/>
                    <a:lstStyle/>
                    <a:p>
                      <a:pPr algn="l" fontAlgn="b"/>
                      <a:r>
                        <a:rPr lang="en-US" sz="1200" b="0" i="0" u="none" strike="noStrike" dirty="0">
                          <a:solidFill>
                            <a:srgbClr val="000000"/>
                          </a:solidFill>
                          <a:effectLst/>
                          <a:latin typeface="Arial"/>
                        </a:rPr>
                        <a:t>Nature-nurture interaction, continuity, context-specific</a:t>
                      </a:r>
                    </a:p>
                  </a:txBody>
                  <a:tcPr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7358380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noChangeArrowheads="1"/>
          </p:cNvSpPr>
          <p:nvPr>
            <p:ph type="title"/>
          </p:nvPr>
        </p:nvSpPr>
        <p:spPr/>
        <p:txBody>
          <a:bodyPr/>
          <a:lstStyle/>
          <a:p>
            <a:pPr eaLnBrk="1" hangingPunct="1"/>
            <a:r>
              <a:rPr lang="en-US" altLang="en-US" dirty="0"/>
              <a:t>The Big Picture (4 of 4)</a:t>
            </a:r>
          </a:p>
        </p:txBody>
      </p:sp>
      <p:graphicFrame>
        <p:nvGraphicFramePr>
          <p:cNvPr id="6" name="Table 5"/>
          <p:cNvGraphicFramePr>
            <a:graphicFrameLocks noGrp="1"/>
          </p:cNvGraphicFramePr>
          <p:nvPr>
            <p:extLst>
              <p:ext uri="{D42A27DB-BD31-4B8C-83A1-F6EECF244321}">
                <p14:modId xmlns:p14="http://schemas.microsoft.com/office/powerpoint/2010/main" val="218194549"/>
              </p:ext>
            </p:extLst>
          </p:nvPr>
        </p:nvGraphicFramePr>
        <p:xfrm>
          <a:off x="251012" y="1981200"/>
          <a:ext cx="8686801" cy="3931920"/>
        </p:xfrm>
        <a:graphic>
          <a:graphicData uri="http://schemas.openxmlformats.org/drawingml/2006/table">
            <a:tbl>
              <a:tblPr firstRow="1" bandRow="1">
                <a:tableStyleId>{5940675A-B579-460E-94D1-54222C63F5DA}</a:tableStyleId>
              </a:tblPr>
              <a:tblGrid>
                <a:gridCol w="1510748">
                  <a:extLst>
                    <a:ext uri="{9D8B030D-6E8A-4147-A177-3AD203B41FA5}">
                      <a16:colId xmlns:a16="http://schemas.microsoft.com/office/drawing/2014/main" val="20000"/>
                    </a:ext>
                  </a:extLst>
                </a:gridCol>
                <a:gridCol w="1308652">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928192">
                  <a:extLst>
                    <a:ext uri="{9D8B030D-6E8A-4147-A177-3AD203B41FA5}">
                      <a16:colId xmlns:a16="http://schemas.microsoft.com/office/drawing/2014/main" val="20003"/>
                    </a:ext>
                  </a:extLst>
                </a:gridCol>
                <a:gridCol w="2643809">
                  <a:extLst>
                    <a:ext uri="{9D8B030D-6E8A-4147-A177-3AD203B41FA5}">
                      <a16:colId xmlns:a16="http://schemas.microsoft.com/office/drawing/2014/main" val="20004"/>
                    </a:ext>
                  </a:extLst>
                </a:gridCol>
              </a:tblGrid>
              <a:tr h="457200">
                <a:tc>
                  <a:txBody>
                    <a:bodyPr/>
                    <a:lstStyle/>
                    <a:p>
                      <a:pPr algn="ctr" fontAlgn="b"/>
                      <a:r>
                        <a:rPr lang="en-US" sz="1200" b="1" u="none" strike="noStrike" dirty="0">
                          <a:effectLst/>
                          <a:latin typeface="Arial" pitchFamily="34" charset="0"/>
                          <a:cs typeface="Arial" pitchFamily="34" charset="0"/>
                        </a:rPr>
                        <a:t>PERSPECTIVE</a:t>
                      </a:r>
                      <a:endParaRPr lang="en-US" sz="1200" b="1" i="0" u="none" strike="noStrike" dirty="0">
                        <a:solidFill>
                          <a:srgbClr val="000000"/>
                        </a:solidFill>
                        <a:effectLst/>
                        <a:latin typeface="Arial" pitchFamily="34" charset="0"/>
                        <a:cs typeface="Arial" pitchFamily="34" charset="0"/>
                      </a:endParaRPr>
                    </a:p>
                  </a:txBody>
                  <a:tcPr anchor="ctr"/>
                </a:tc>
                <a:tc>
                  <a:txBody>
                    <a:bodyPr/>
                    <a:lstStyle/>
                    <a:p>
                      <a:pPr algn="ctr" fontAlgn="b"/>
                      <a:r>
                        <a:rPr lang="en-US" sz="1200" b="1" u="none" strike="noStrike">
                          <a:effectLst/>
                          <a:latin typeface="Arial" pitchFamily="34" charset="0"/>
                          <a:cs typeface="Arial" pitchFamily="34" charset="0"/>
                        </a:rPr>
                        <a:t>EXAMPLES</a:t>
                      </a:r>
                      <a:endParaRPr lang="en-US" sz="1200" b="1" i="0" u="none" strike="noStrike">
                        <a:solidFill>
                          <a:srgbClr val="000000"/>
                        </a:solidFill>
                        <a:effectLst/>
                        <a:latin typeface="Arial" pitchFamily="34" charset="0"/>
                        <a:cs typeface="Arial" pitchFamily="34" charset="0"/>
                      </a:endParaRPr>
                    </a:p>
                  </a:txBody>
                  <a:tcPr anchor="ctr"/>
                </a:tc>
                <a:tc>
                  <a:txBody>
                    <a:bodyPr/>
                    <a:lstStyle/>
                    <a:p>
                      <a:pPr algn="ctr" fontAlgn="b"/>
                      <a:r>
                        <a:rPr lang="en-US" sz="1200" b="1" u="none" strike="noStrike" dirty="0">
                          <a:effectLst/>
                          <a:latin typeface="Arial" pitchFamily="34" charset="0"/>
                          <a:cs typeface="Arial" pitchFamily="34" charset="0"/>
                        </a:rPr>
                        <a:t>MAIN IDEA</a:t>
                      </a:r>
                      <a:endParaRPr lang="en-US" sz="1200" b="1" i="0" u="none" strike="noStrike" dirty="0">
                        <a:solidFill>
                          <a:srgbClr val="000000"/>
                        </a:solidFill>
                        <a:effectLst/>
                        <a:latin typeface="Arial" pitchFamily="34" charset="0"/>
                        <a:cs typeface="Arial" pitchFamily="34" charset="0"/>
                      </a:endParaRPr>
                    </a:p>
                  </a:txBody>
                  <a:tcPr anchor="ctr"/>
                </a:tc>
                <a:tc>
                  <a:txBody>
                    <a:bodyPr/>
                    <a:lstStyle/>
                    <a:p>
                      <a:pPr algn="ctr" fontAlgn="b"/>
                      <a:r>
                        <a:rPr lang="en-US" sz="1200" b="1" u="none" strike="noStrike">
                          <a:effectLst/>
                          <a:latin typeface="Arial" pitchFamily="34" charset="0"/>
                          <a:cs typeface="Arial" pitchFamily="34" charset="0"/>
                        </a:rPr>
                        <a:t>EMPHASES IN BIOPSYCHOSOCIAL FRAMEWORK</a:t>
                      </a:r>
                      <a:endParaRPr lang="en-US" sz="1200" b="1" i="0" u="none" strike="noStrike">
                        <a:solidFill>
                          <a:srgbClr val="000000"/>
                        </a:solidFill>
                        <a:effectLst/>
                        <a:latin typeface="Arial" pitchFamily="34" charset="0"/>
                        <a:cs typeface="Arial" pitchFamily="34" charset="0"/>
                      </a:endParaRPr>
                    </a:p>
                  </a:txBody>
                  <a:tcPr anchor="ctr"/>
                </a:tc>
                <a:tc>
                  <a:txBody>
                    <a:bodyPr/>
                    <a:lstStyle/>
                    <a:p>
                      <a:pPr algn="ctr" fontAlgn="b"/>
                      <a:r>
                        <a:rPr lang="en-US" sz="1200" b="1" u="none" strike="noStrike" dirty="0">
                          <a:effectLst/>
                          <a:latin typeface="Arial" pitchFamily="34" charset="0"/>
                          <a:cs typeface="Arial" pitchFamily="34" charset="0"/>
                        </a:rPr>
                        <a:t>POSITIONS ON DEVELOPMENTAL ISSUES</a:t>
                      </a:r>
                      <a:endParaRPr lang="en-US" sz="1200" b="1" i="0" u="none" strike="noStrike" dirty="0">
                        <a:solidFill>
                          <a:srgbClr val="000000"/>
                        </a:solidFill>
                        <a:effectLst/>
                        <a:latin typeface="Arial" pitchFamily="34" charset="0"/>
                        <a:cs typeface="Arial" pitchFamily="34" charset="0"/>
                      </a:endParaRPr>
                    </a:p>
                  </a:txBody>
                  <a:tcPr anchor="ctr"/>
                </a:tc>
                <a:extLst>
                  <a:ext uri="{0D108BD9-81ED-4DB2-BD59-A6C34878D82A}">
                    <a16:rowId xmlns:a16="http://schemas.microsoft.com/office/drawing/2014/main" val="10000"/>
                  </a:ext>
                </a:extLst>
              </a:tr>
              <a:tr h="457200">
                <a:tc>
                  <a:txBody>
                    <a:bodyPr/>
                    <a:lstStyle/>
                    <a:p>
                      <a:pPr algn="l" fontAlgn="b"/>
                      <a:r>
                        <a:rPr lang="en-US" sz="1200" b="0" i="0" u="none" strike="noStrike" dirty="0">
                          <a:solidFill>
                            <a:srgbClr val="000000"/>
                          </a:solidFill>
                          <a:effectLst/>
                          <a:latin typeface="Arial"/>
                        </a:rPr>
                        <a:t>Life-Span Perspective/ SOC</a:t>
                      </a:r>
                    </a:p>
                  </a:txBody>
                  <a:tcPr anchor="ctr"/>
                </a:tc>
                <a:tc>
                  <a:txBody>
                    <a:bodyPr/>
                    <a:lstStyle/>
                    <a:p>
                      <a:pPr algn="l" fontAlgn="b"/>
                      <a:r>
                        <a:rPr lang="en-US" sz="1200" b="0" i="0" u="none" strike="noStrike" dirty="0">
                          <a:solidFill>
                            <a:srgbClr val="000000"/>
                          </a:solidFill>
                          <a:effectLst/>
                          <a:latin typeface="Arial"/>
                        </a:rPr>
                        <a:t>Baltes's life-span perspective and selective optimization with compensation (SOC)</a:t>
                      </a:r>
                    </a:p>
                  </a:txBody>
                  <a:tcPr anchor="ctr"/>
                </a:tc>
                <a:tc>
                  <a:txBody>
                    <a:bodyPr/>
                    <a:lstStyle/>
                    <a:p>
                      <a:pPr algn="l" fontAlgn="b"/>
                      <a:r>
                        <a:rPr lang="en-US" sz="1200" b="0" i="0" u="none" strike="noStrike" dirty="0">
                          <a:solidFill>
                            <a:srgbClr val="000000"/>
                          </a:solidFill>
                          <a:effectLst/>
                          <a:latin typeface="Arial"/>
                        </a:rPr>
                        <a:t>Development is multiply determined; optimization of goals</a:t>
                      </a:r>
                    </a:p>
                  </a:txBody>
                  <a:tcPr anchor="ctr"/>
                </a:tc>
                <a:tc>
                  <a:txBody>
                    <a:bodyPr/>
                    <a:lstStyle/>
                    <a:p>
                      <a:pPr algn="l" fontAlgn="b"/>
                      <a:r>
                        <a:rPr lang="en-US" sz="1200" b="0" i="0" u="none" strike="noStrike">
                          <a:solidFill>
                            <a:srgbClr val="000000"/>
                          </a:solidFill>
                          <a:effectLst/>
                          <a:latin typeface="Arial"/>
                        </a:rPr>
                        <a:t>Strong emphasis on the interactions of all four forces; cannot consider any in isolation</a:t>
                      </a:r>
                    </a:p>
                  </a:txBody>
                  <a:tcPr anchor="ctr"/>
                </a:tc>
                <a:tc>
                  <a:txBody>
                    <a:bodyPr/>
                    <a:lstStyle/>
                    <a:p>
                      <a:pPr algn="l" fontAlgn="b"/>
                      <a:r>
                        <a:rPr lang="en-US" sz="1200" b="0" i="0" u="none" strike="noStrike">
                          <a:solidFill>
                            <a:srgbClr val="000000"/>
                          </a:solidFill>
                          <a:effectLst/>
                          <a:latin typeface="Arial"/>
                        </a:rPr>
                        <a:t>Nature-nurture interaction, continuity and discontinuity, context-specific</a:t>
                      </a:r>
                    </a:p>
                  </a:txBody>
                  <a:tcPr anchor="ctr"/>
                </a:tc>
                <a:extLst>
                  <a:ext uri="{0D108BD9-81ED-4DB2-BD59-A6C34878D82A}">
                    <a16:rowId xmlns:a16="http://schemas.microsoft.com/office/drawing/2014/main" val="10001"/>
                  </a:ext>
                </a:extLst>
              </a:tr>
              <a:tr h="822960">
                <a:tc>
                  <a:txBody>
                    <a:bodyPr/>
                    <a:lstStyle/>
                    <a:p>
                      <a:pPr algn="l" fontAlgn="b"/>
                      <a:r>
                        <a:rPr lang="en-US" sz="1200" b="0" i="0" u="none" strike="noStrike">
                          <a:solidFill>
                            <a:srgbClr val="000000"/>
                          </a:solidFill>
                          <a:effectLst/>
                          <a:latin typeface="Arial"/>
                        </a:rPr>
                        <a:t>Life-Course Perspective</a:t>
                      </a:r>
                    </a:p>
                  </a:txBody>
                  <a:tcPr anchor="ctr"/>
                </a:tc>
                <a:tc>
                  <a:txBody>
                    <a:bodyPr/>
                    <a:lstStyle/>
                    <a:p>
                      <a:pPr algn="l" fontAlgn="b"/>
                      <a:r>
                        <a:rPr lang="en-US" sz="1200" b="0" i="0" u="none" strike="noStrike" dirty="0">
                          <a:solidFill>
                            <a:srgbClr val="000000"/>
                          </a:solidFill>
                          <a:effectLst/>
                          <a:latin typeface="Arial"/>
                        </a:rPr>
                        <a:t>Life-course theory</a:t>
                      </a:r>
                    </a:p>
                  </a:txBody>
                  <a:tcPr anchor="ctr"/>
                </a:tc>
                <a:tc>
                  <a:txBody>
                    <a:bodyPr/>
                    <a:lstStyle/>
                    <a:p>
                      <a:pPr algn="l" fontAlgn="b"/>
                      <a:r>
                        <a:rPr lang="en-US" sz="1200" b="0" i="0" u="none" strike="noStrike">
                          <a:solidFill>
                            <a:srgbClr val="000000"/>
                          </a:solidFill>
                          <a:effectLst/>
                          <a:latin typeface="Arial"/>
                        </a:rPr>
                        <a:t>Life course transitions decreasingly tied to age; increased continuity over lime; specific life paths across domains are interdependent</a:t>
                      </a:r>
                    </a:p>
                  </a:txBody>
                  <a:tcPr anchor="ctr"/>
                </a:tc>
                <a:tc>
                  <a:txBody>
                    <a:bodyPr/>
                    <a:lstStyle/>
                    <a:p>
                      <a:pPr algn="l" fontAlgn="b"/>
                      <a:r>
                        <a:rPr lang="en-US" sz="1200" b="0" i="0" u="none" strike="noStrike">
                          <a:solidFill>
                            <a:srgbClr val="000000"/>
                          </a:solidFill>
                          <a:effectLst/>
                          <a:latin typeface="Arial"/>
                        </a:rPr>
                        <a:t>Strong emphasis on psychological, sociocultural, life cycle; less on biological</a:t>
                      </a:r>
                    </a:p>
                  </a:txBody>
                  <a:tcPr anchor="ctr"/>
                </a:tc>
                <a:tc>
                  <a:txBody>
                    <a:bodyPr/>
                    <a:lstStyle/>
                    <a:p>
                      <a:pPr algn="l" fontAlgn="b"/>
                      <a:r>
                        <a:rPr lang="en-US" sz="1200" b="0" i="0" u="none" strike="noStrike" dirty="0">
                          <a:solidFill>
                            <a:srgbClr val="000000"/>
                          </a:solidFill>
                          <a:effectLst/>
                          <a:latin typeface="Arial"/>
                        </a:rPr>
                        <a:t>Nature-nurture interaction, continuity and discontinuity, context-specific</a:t>
                      </a:r>
                    </a:p>
                  </a:txBody>
                  <a:tcPr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7965771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noChangeArrowheads="1"/>
          </p:cNvSpPr>
          <p:nvPr>
            <p:ph type="title"/>
          </p:nvPr>
        </p:nvSpPr>
        <p:spPr>
          <a:xfrm>
            <a:off x="1752600" y="76200"/>
            <a:ext cx="7239000" cy="1066800"/>
          </a:xfrm>
        </p:spPr>
        <p:txBody>
          <a:bodyPr>
            <a:noAutofit/>
          </a:bodyPr>
          <a:lstStyle/>
          <a:p>
            <a:r>
              <a:rPr lang="en-US" altLang="en-US" sz="3200" dirty="0"/>
              <a:t>1.3 Doing Developmental Research: Learning Objectives (1 of 2)</a:t>
            </a:r>
          </a:p>
        </p:txBody>
      </p:sp>
      <p:sp>
        <p:nvSpPr>
          <p:cNvPr id="52227" name="Content Placeholder 2"/>
          <p:cNvSpPr>
            <a:spLocks noGrp="1" noChangeArrowheads="1"/>
          </p:cNvSpPr>
          <p:nvPr>
            <p:ph idx="1"/>
          </p:nvPr>
        </p:nvSpPr>
        <p:spPr>
          <a:xfrm>
            <a:off x="457200" y="1523999"/>
            <a:ext cx="8458200" cy="4977081"/>
          </a:xfrm>
        </p:spPr>
        <p:txBody>
          <a:bodyPr>
            <a:normAutofit/>
          </a:bodyPr>
          <a:lstStyle/>
          <a:p>
            <a:r>
              <a:rPr lang="en-US" altLang="en-US" sz="2800" dirty="0"/>
              <a:t>How do scientists measure topics of interest in studying human development?</a:t>
            </a:r>
          </a:p>
          <a:p>
            <a:r>
              <a:rPr lang="en-US" altLang="en-US" sz="2800" dirty="0"/>
              <a:t>What research designs are used to study human development?  </a:t>
            </a:r>
          </a:p>
          <a:p>
            <a:r>
              <a:rPr lang="en-US" altLang="en-US" sz="2800" dirty="0"/>
              <a:t>How do researchers integrate results from multiple studies?</a:t>
            </a:r>
          </a:p>
          <a:p>
            <a:r>
              <a:rPr lang="en-US" altLang="en-US" sz="2800" dirty="0"/>
              <a:t>What ethical procedures must researchers follow?</a:t>
            </a:r>
          </a:p>
        </p:txBody>
      </p:sp>
    </p:spTree>
    <p:extLst>
      <p:ext uri="{BB962C8B-B14F-4D97-AF65-F5344CB8AC3E}">
        <p14:creationId xmlns:p14="http://schemas.microsoft.com/office/powerpoint/2010/main" val="875543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normAutofit/>
          </a:bodyPr>
          <a:lstStyle/>
          <a:p>
            <a:r>
              <a:rPr lang="en-US" altLang="en-US" dirty="0"/>
              <a:t>Defining Human Development</a:t>
            </a:r>
          </a:p>
        </p:txBody>
      </p:sp>
      <p:sp>
        <p:nvSpPr>
          <p:cNvPr id="6147" name="Content Placeholder 2"/>
          <p:cNvSpPr>
            <a:spLocks noGrp="1"/>
          </p:cNvSpPr>
          <p:nvPr>
            <p:ph idx="1"/>
          </p:nvPr>
        </p:nvSpPr>
        <p:spPr/>
        <p:txBody>
          <a:bodyPr>
            <a:normAutofit/>
          </a:bodyPr>
          <a:lstStyle/>
          <a:p>
            <a:r>
              <a:rPr lang="en-US" altLang="en-US" sz="2800" dirty="0"/>
              <a:t>Examines how and why people change and how they remain the same over time</a:t>
            </a:r>
          </a:p>
          <a:p>
            <a:r>
              <a:rPr lang="en-US" altLang="en-US" sz="2800" dirty="0"/>
              <a:t>Examines how and why people are both unique and similar to each other</a:t>
            </a:r>
          </a:p>
          <a:p>
            <a:r>
              <a:rPr lang="en-US" altLang="en-US" sz="2800" dirty="0"/>
              <a:t>A multidisciplinary science based on theories and research studies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noChangeArrowheads="1"/>
          </p:cNvSpPr>
          <p:nvPr>
            <p:ph type="title"/>
          </p:nvPr>
        </p:nvSpPr>
        <p:spPr>
          <a:xfrm>
            <a:off x="1676400" y="76200"/>
            <a:ext cx="7315200" cy="1066800"/>
          </a:xfrm>
        </p:spPr>
        <p:txBody>
          <a:bodyPr>
            <a:noAutofit/>
          </a:bodyPr>
          <a:lstStyle/>
          <a:p>
            <a:r>
              <a:rPr lang="en-US" altLang="en-US" sz="3200" dirty="0"/>
              <a:t>1.3 Doing Developmental Research: Learning Objectives (2 of 2)</a:t>
            </a:r>
          </a:p>
        </p:txBody>
      </p:sp>
      <p:sp>
        <p:nvSpPr>
          <p:cNvPr id="54275" name="Content Placeholder 2"/>
          <p:cNvSpPr>
            <a:spLocks noGrp="1" noChangeArrowheads="1"/>
          </p:cNvSpPr>
          <p:nvPr>
            <p:ph idx="1"/>
          </p:nvPr>
        </p:nvSpPr>
        <p:spPr>
          <a:xfrm>
            <a:off x="609600" y="1524001"/>
            <a:ext cx="8153400" cy="4977080"/>
          </a:xfrm>
        </p:spPr>
        <p:txBody>
          <a:bodyPr>
            <a:normAutofit/>
          </a:bodyPr>
          <a:lstStyle/>
          <a:p>
            <a:r>
              <a:rPr lang="en-US" altLang="en-US" sz="2800" dirty="0"/>
              <a:t>How do investigators communicate results from research studies?</a:t>
            </a:r>
          </a:p>
          <a:p>
            <a:r>
              <a:rPr lang="en-US" altLang="en-US" sz="2800" dirty="0"/>
              <a:t>How does research affect public policy?</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noChangeArrowheads="1"/>
          </p:cNvSpPr>
          <p:nvPr>
            <p:ph type="title"/>
          </p:nvPr>
        </p:nvSpPr>
        <p:spPr>
          <a:xfrm>
            <a:off x="1676400" y="76200"/>
            <a:ext cx="7315200" cy="1066800"/>
          </a:xfrm>
        </p:spPr>
        <p:txBody>
          <a:bodyPr>
            <a:noAutofit/>
          </a:bodyPr>
          <a:lstStyle/>
          <a:p>
            <a:r>
              <a:rPr lang="en-US" altLang="en-US" dirty="0"/>
              <a:t>Measurement in Human </a:t>
            </a:r>
            <a:br>
              <a:rPr lang="en-US" altLang="en-US" dirty="0"/>
            </a:br>
            <a:r>
              <a:rPr lang="en-US" altLang="en-US" dirty="0"/>
              <a:t>Development Research</a:t>
            </a:r>
          </a:p>
        </p:txBody>
      </p:sp>
      <p:sp>
        <p:nvSpPr>
          <p:cNvPr id="56323" name="Content Placeholder 2"/>
          <p:cNvSpPr>
            <a:spLocks noGrp="1" noChangeArrowheads="1"/>
          </p:cNvSpPr>
          <p:nvPr>
            <p:ph idx="1"/>
          </p:nvPr>
        </p:nvSpPr>
        <p:spPr>
          <a:xfrm>
            <a:off x="609600" y="1524000"/>
            <a:ext cx="8229600" cy="4800600"/>
          </a:xfrm>
        </p:spPr>
        <p:txBody>
          <a:bodyPr>
            <a:normAutofit/>
          </a:bodyPr>
          <a:lstStyle/>
          <a:p>
            <a:r>
              <a:rPr lang="en-US" altLang="en-US" sz="2800" dirty="0"/>
              <a:t>Systematic observation consists of two types</a:t>
            </a:r>
          </a:p>
          <a:p>
            <a:pPr lvl="1"/>
            <a:r>
              <a:rPr lang="en-US" altLang="en-US" sz="2400" dirty="0"/>
              <a:t>Naturalistic observation</a:t>
            </a:r>
          </a:p>
          <a:p>
            <a:pPr lvl="2"/>
            <a:r>
              <a:rPr lang="ja-JP" altLang="en-US" sz="2000" dirty="0"/>
              <a:t>“</a:t>
            </a:r>
            <a:r>
              <a:rPr lang="en-US" altLang="ja-JP" sz="2000" dirty="0"/>
              <a:t>Real-life</a:t>
            </a:r>
            <a:r>
              <a:rPr lang="ja-JP" altLang="en-US" sz="2000" dirty="0"/>
              <a:t>”</a:t>
            </a:r>
            <a:r>
              <a:rPr lang="en-US" altLang="ja-JP" sz="2000" dirty="0"/>
              <a:t> observations</a:t>
            </a:r>
          </a:p>
          <a:p>
            <a:pPr lvl="1"/>
            <a:r>
              <a:rPr lang="en-US" altLang="en-US" sz="2400" dirty="0"/>
              <a:t>Structured observation</a:t>
            </a:r>
          </a:p>
          <a:p>
            <a:pPr lvl="2"/>
            <a:r>
              <a:rPr lang="en-US" altLang="en-US" sz="2000" dirty="0"/>
              <a:t>Researchers create a situation likely to result in the type of behavior in which they are interested</a:t>
            </a:r>
          </a:p>
        </p:txBody>
      </p:sp>
    </p:spTree>
    <p:extLst>
      <p:ext uri="{BB962C8B-B14F-4D97-AF65-F5344CB8AC3E}">
        <p14:creationId xmlns:p14="http://schemas.microsoft.com/office/powerpoint/2010/main" val="13375444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noChangeArrowheads="1"/>
          </p:cNvSpPr>
          <p:nvPr>
            <p:ph type="title"/>
          </p:nvPr>
        </p:nvSpPr>
        <p:spPr/>
        <p:txBody>
          <a:bodyPr/>
          <a:lstStyle/>
          <a:p>
            <a:r>
              <a:rPr lang="en-US" altLang="en-US" dirty="0"/>
              <a:t>Other Behavioral Measures</a:t>
            </a:r>
          </a:p>
        </p:txBody>
      </p:sp>
      <p:sp>
        <p:nvSpPr>
          <p:cNvPr id="58371" name="Content Placeholder 2"/>
          <p:cNvSpPr>
            <a:spLocks noGrp="1" noChangeArrowheads="1"/>
          </p:cNvSpPr>
          <p:nvPr>
            <p:ph idx="1"/>
          </p:nvPr>
        </p:nvSpPr>
        <p:spPr>
          <a:xfrm>
            <a:off x="533400" y="1524000"/>
            <a:ext cx="8305800" cy="4977081"/>
          </a:xfrm>
        </p:spPr>
        <p:txBody>
          <a:bodyPr>
            <a:normAutofit/>
          </a:bodyPr>
          <a:lstStyle/>
          <a:p>
            <a:r>
              <a:rPr lang="en-US" altLang="en-US" sz="2800" dirty="0"/>
              <a:t>Sampling behavior with tasks</a:t>
            </a:r>
          </a:p>
          <a:p>
            <a:pPr lvl="1"/>
            <a:r>
              <a:rPr lang="en-US" altLang="en-US" sz="2400" dirty="0"/>
              <a:t>Example: showing photos to measure emotion recognition accuracy</a:t>
            </a:r>
          </a:p>
          <a:p>
            <a:r>
              <a:rPr lang="en-US" altLang="en-US" sz="2800" dirty="0"/>
              <a:t>Self-reports</a:t>
            </a:r>
          </a:p>
          <a:p>
            <a:pPr lvl="1"/>
            <a:r>
              <a:rPr lang="en-US" altLang="en-US" sz="2400" dirty="0"/>
              <a:t>Example: measuring self-esteem using a questionnaire</a:t>
            </a:r>
          </a:p>
          <a:p>
            <a:r>
              <a:rPr lang="en-US" altLang="en-US" sz="2800" dirty="0"/>
              <a:t>Physiological measures</a:t>
            </a:r>
          </a:p>
          <a:p>
            <a:pPr lvl="1"/>
            <a:r>
              <a:rPr lang="en-US" altLang="en-US" sz="2400" dirty="0"/>
              <a:t>Example: measuring interest level using GSR and pupil dilation</a:t>
            </a:r>
          </a:p>
        </p:txBody>
      </p:sp>
    </p:spTree>
    <p:extLst>
      <p:ext uri="{BB962C8B-B14F-4D97-AF65-F5344CB8AC3E}">
        <p14:creationId xmlns:p14="http://schemas.microsoft.com/office/powerpoint/2010/main" val="12208300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noChangeArrowheads="1"/>
          </p:cNvSpPr>
          <p:nvPr>
            <p:ph type="title"/>
          </p:nvPr>
        </p:nvSpPr>
        <p:spPr/>
        <p:txBody>
          <a:bodyPr/>
          <a:lstStyle/>
          <a:p>
            <a:r>
              <a:rPr lang="en-US" altLang="en-US" dirty="0"/>
              <a:t>Reliability and Validity</a:t>
            </a:r>
          </a:p>
        </p:txBody>
      </p:sp>
      <p:sp>
        <p:nvSpPr>
          <p:cNvPr id="60419" name="Content Placeholder 2"/>
          <p:cNvSpPr>
            <a:spLocks noGrp="1" noChangeArrowheads="1"/>
          </p:cNvSpPr>
          <p:nvPr>
            <p:ph idx="1"/>
          </p:nvPr>
        </p:nvSpPr>
        <p:spPr>
          <a:xfrm>
            <a:off x="685800" y="1676400"/>
            <a:ext cx="7772400" cy="4746625"/>
          </a:xfrm>
        </p:spPr>
        <p:txBody>
          <a:bodyPr>
            <a:normAutofit/>
          </a:bodyPr>
          <a:lstStyle/>
          <a:p>
            <a:r>
              <a:rPr lang="en-US" altLang="en-US" sz="2800" dirty="0"/>
              <a:t>Reliability: Does this method consistently measure what is being studied?</a:t>
            </a:r>
          </a:p>
          <a:p>
            <a:pPr lvl="1"/>
            <a:r>
              <a:rPr lang="en-US" altLang="en-US" sz="2400" dirty="0"/>
              <a:t>Example: IQ test yielding </a:t>
            </a:r>
            <a:r>
              <a:rPr lang="ja-JP" altLang="en-US" sz="2400" dirty="0"/>
              <a:t>“</a:t>
            </a:r>
            <a:r>
              <a:rPr lang="en-US" altLang="ja-JP" sz="2400" dirty="0"/>
              <a:t>identical</a:t>
            </a:r>
            <a:r>
              <a:rPr lang="ja-JP" altLang="en-US" sz="2400" dirty="0"/>
              <a:t>”</a:t>
            </a:r>
            <a:r>
              <a:rPr lang="en-US" altLang="ja-JP" sz="2400" dirty="0"/>
              <a:t> scores when given twice over a two-week interval</a:t>
            </a:r>
          </a:p>
          <a:p>
            <a:r>
              <a:rPr lang="en-US" altLang="en-US" sz="2800" dirty="0"/>
              <a:t>Validity: Does this accurately measure the variable of interest?</a:t>
            </a:r>
          </a:p>
          <a:p>
            <a:pPr lvl="1"/>
            <a:r>
              <a:rPr lang="en-US" altLang="en-US" sz="2400" dirty="0"/>
              <a:t>Example: personality test truly assessing level of aggressiveness</a:t>
            </a:r>
          </a:p>
        </p:txBody>
      </p:sp>
    </p:spTree>
    <p:extLst>
      <p:ext uri="{BB962C8B-B14F-4D97-AF65-F5344CB8AC3E}">
        <p14:creationId xmlns:p14="http://schemas.microsoft.com/office/powerpoint/2010/main" val="39266229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noChangeArrowheads="1"/>
          </p:cNvSpPr>
          <p:nvPr>
            <p:ph type="title"/>
          </p:nvPr>
        </p:nvSpPr>
        <p:spPr/>
        <p:txBody>
          <a:bodyPr/>
          <a:lstStyle/>
          <a:p>
            <a:r>
              <a:rPr lang="en-US" altLang="en-US" dirty="0"/>
              <a:t>Representative Sampling</a:t>
            </a:r>
          </a:p>
        </p:txBody>
      </p:sp>
      <p:sp>
        <p:nvSpPr>
          <p:cNvPr id="62467" name="Content Placeholder 2"/>
          <p:cNvSpPr>
            <a:spLocks noGrp="1" noChangeArrowheads="1"/>
          </p:cNvSpPr>
          <p:nvPr>
            <p:ph idx="1"/>
          </p:nvPr>
        </p:nvSpPr>
        <p:spPr>
          <a:xfrm>
            <a:off x="685800" y="1524000"/>
            <a:ext cx="7772400" cy="5176802"/>
          </a:xfrm>
        </p:spPr>
        <p:txBody>
          <a:bodyPr>
            <a:normAutofit/>
          </a:bodyPr>
          <a:lstStyle/>
          <a:p>
            <a:r>
              <a:rPr lang="en-US" altLang="en-US" sz="2800" dirty="0"/>
              <a:t>The sample must reflect the characteristics of the population of interest</a:t>
            </a:r>
          </a:p>
          <a:p>
            <a:r>
              <a:rPr lang="en-US" altLang="en-US" sz="2800" dirty="0"/>
              <a:t>Populations: Broad groups of people in which researchers may be interested</a:t>
            </a:r>
          </a:p>
          <a:p>
            <a:pPr lvl="2"/>
            <a:r>
              <a:rPr lang="en-US" altLang="en-US" dirty="0"/>
              <a:t>Example: adolescent African Americans of low, medium, and high SES</a:t>
            </a:r>
          </a:p>
          <a:p>
            <a:r>
              <a:rPr lang="en-US" altLang="en-US" sz="2800" dirty="0"/>
              <a:t>Sample: A subset of people chosen to well represent the population</a:t>
            </a:r>
          </a:p>
          <a:p>
            <a:pPr lvl="2"/>
            <a:r>
              <a:rPr lang="en-US" altLang="en-US" dirty="0"/>
              <a:t>Example: randomly selecting 100 high school students from areas with high SES diversity</a:t>
            </a:r>
          </a:p>
        </p:txBody>
      </p:sp>
    </p:spTree>
    <p:extLst>
      <p:ext uri="{BB962C8B-B14F-4D97-AF65-F5344CB8AC3E}">
        <p14:creationId xmlns:p14="http://schemas.microsoft.com/office/powerpoint/2010/main" val="35297483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noChangeArrowheads="1"/>
          </p:cNvSpPr>
          <p:nvPr>
            <p:ph type="title"/>
          </p:nvPr>
        </p:nvSpPr>
        <p:spPr/>
        <p:txBody>
          <a:bodyPr/>
          <a:lstStyle/>
          <a:p>
            <a:r>
              <a:rPr lang="en-US" altLang="en-US" dirty="0"/>
              <a:t>General Research Designs</a:t>
            </a:r>
          </a:p>
        </p:txBody>
      </p:sp>
      <p:sp>
        <p:nvSpPr>
          <p:cNvPr id="64515" name="Content Placeholder 2"/>
          <p:cNvSpPr>
            <a:spLocks noGrp="1" noChangeArrowheads="1"/>
          </p:cNvSpPr>
          <p:nvPr>
            <p:ph idx="1"/>
          </p:nvPr>
        </p:nvSpPr>
        <p:spPr>
          <a:xfrm>
            <a:off x="685800" y="1676400"/>
            <a:ext cx="7772400" cy="4832350"/>
          </a:xfrm>
        </p:spPr>
        <p:txBody>
          <a:bodyPr>
            <a:normAutofit/>
          </a:bodyPr>
          <a:lstStyle/>
          <a:p>
            <a:r>
              <a:rPr lang="en-US" altLang="en-US" sz="2800" dirty="0"/>
              <a:t>Correlational studies: Measure how people score on two variables (e.g., SAT/GPA)</a:t>
            </a:r>
          </a:p>
          <a:p>
            <a:pPr lvl="1"/>
            <a:r>
              <a:rPr lang="en-US" altLang="en-US" sz="2400" dirty="0"/>
              <a:t>Calculate a correlation coefficient (</a:t>
            </a:r>
            <a:r>
              <a:rPr lang="en-US" altLang="en-US" sz="2400" i="1" dirty="0"/>
              <a:t>r</a:t>
            </a:r>
            <a:r>
              <a:rPr lang="en-US" altLang="en-US" sz="2400" dirty="0"/>
              <a:t>) between the two variables</a:t>
            </a:r>
            <a:r>
              <a:rPr lang="fr-FR" altLang="ja-JP" sz="2400" dirty="0"/>
              <a:t>’</a:t>
            </a:r>
            <a:r>
              <a:rPr lang="en-US" altLang="ja-JP" sz="2400" dirty="0"/>
              <a:t> scores</a:t>
            </a:r>
          </a:p>
          <a:p>
            <a:pPr lvl="2">
              <a:buFont typeface="Wingdings" pitchFamily="2" charset="2"/>
              <a:buChar char="§"/>
            </a:pPr>
            <a:r>
              <a:rPr lang="en-US" altLang="en-US" sz="2000" i="1" dirty="0"/>
              <a:t>r</a:t>
            </a:r>
            <a:r>
              <a:rPr lang="en-US" altLang="en-US" sz="2000" dirty="0"/>
              <a:t> can range between -1.00 and +1.00.</a:t>
            </a:r>
          </a:p>
          <a:p>
            <a:pPr lvl="2">
              <a:buFont typeface="Wingdings" pitchFamily="2" charset="2"/>
              <a:buChar char="§"/>
            </a:pPr>
            <a:r>
              <a:rPr lang="en-US" altLang="en-US" sz="2000" i="1" dirty="0"/>
              <a:t>r</a:t>
            </a:r>
            <a:r>
              <a:rPr lang="fr-FR" altLang="ja-JP" sz="2000" dirty="0"/>
              <a:t>’</a:t>
            </a:r>
            <a:r>
              <a:rPr lang="en-US" altLang="ja-JP" sz="2000" dirty="0"/>
              <a:t>s magnitude, regardless of sign shows how much the scores on one variable can predict the other variable</a:t>
            </a:r>
            <a:r>
              <a:rPr lang="fr-FR" altLang="ja-JP" sz="2000" dirty="0"/>
              <a:t>’</a:t>
            </a:r>
            <a:r>
              <a:rPr lang="en-US" altLang="ja-JP" sz="2000" dirty="0"/>
              <a:t>s scores.</a:t>
            </a:r>
          </a:p>
          <a:p>
            <a:r>
              <a:rPr lang="en-US" altLang="en-US" sz="2800" dirty="0"/>
              <a:t>Correlation does not prove causation</a:t>
            </a:r>
          </a:p>
        </p:txBody>
      </p:sp>
    </p:spTree>
    <p:extLst>
      <p:ext uri="{BB962C8B-B14F-4D97-AF65-F5344CB8AC3E}">
        <p14:creationId xmlns:p14="http://schemas.microsoft.com/office/powerpoint/2010/main" val="1654539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Title 1"/>
          <p:cNvSpPr>
            <a:spLocks noGrp="1"/>
          </p:cNvSpPr>
          <p:nvPr>
            <p:ph type="title"/>
          </p:nvPr>
        </p:nvSpPr>
        <p:spPr>
          <a:xfrm>
            <a:off x="1752600" y="76200"/>
            <a:ext cx="7239000" cy="1066800"/>
          </a:xfrm>
        </p:spPr>
        <p:txBody>
          <a:bodyPr>
            <a:noAutofit/>
          </a:bodyPr>
          <a:lstStyle/>
          <a:p>
            <a:r>
              <a:rPr lang="en-US" altLang="en-US" dirty="0"/>
              <a:t>Possible Interpretations of a Correlational Study</a:t>
            </a:r>
          </a:p>
        </p:txBody>
      </p:sp>
      <p:pic>
        <p:nvPicPr>
          <p:cNvPr id="66562" name="Picture 2" descr="The three basic interpretations of a correlation coefficient to assess cause and effect are as follows. 1. The first variable causes the second variable: being smart causes having more friends. 2. The second variable causes the first variable: having more friends makes one smart. 3. Neither variable is caused by the other, both are caused by a third variable that was not measured in the study: parents who are warm and supportive have children who are smarter or children who have more friend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784" y="1785505"/>
            <a:ext cx="7888432" cy="4468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327122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noChangeArrowheads="1"/>
          </p:cNvSpPr>
          <p:nvPr>
            <p:ph type="title"/>
          </p:nvPr>
        </p:nvSpPr>
        <p:spPr/>
        <p:txBody>
          <a:bodyPr/>
          <a:lstStyle/>
          <a:p>
            <a:r>
              <a:rPr lang="en-US" altLang="en-US" dirty="0"/>
              <a:t>Experimental Studies</a:t>
            </a:r>
          </a:p>
        </p:txBody>
      </p:sp>
      <p:sp>
        <p:nvSpPr>
          <p:cNvPr id="68611" name="Content Placeholder 2"/>
          <p:cNvSpPr>
            <a:spLocks noGrp="1" noChangeArrowheads="1"/>
          </p:cNvSpPr>
          <p:nvPr>
            <p:ph idx="1"/>
          </p:nvPr>
        </p:nvSpPr>
        <p:spPr>
          <a:xfrm>
            <a:off x="609600" y="1524001"/>
            <a:ext cx="8229600" cy="4977080"/>
          </a:xfrm>
        </p:spPr>
        <p:txBody>
          <a:bodyPr>
            <a:normAutofit/>
          </a:bodyPr>
          <a:lstStyle/>
          <a:p>
            <a:r>
              <a:rPr lang="en-US" altLang="en-US" sz="2800" dirty="0"/>
              <a:t>Study the possible </a:t>
            </a:r>
            <a:r>
              <a:rPr lang="ja-JP" altLang="en-US" sz="2800" dirty="0"/>
              <a:t>“</a:t>
            </a:r>
            <a:r>
              <a:rPr lang="en-US" altLang="ja-JP" sz="2800" dirty="0"/>
              <a:t>cause and effect</a:t>
            </a:r>
            <a:r>
              <a:rPr lang="ja-JP" altLang="en-US" sz="2800" dirty="0"/>
              <a:t>”</a:t>
            </a:r>
            <a:r>
              <a:rPr lang="en-US" altLang="ja-JP" sz="2800" dirty="0"/>
              <a:t> relationship between two variables</a:t>
            </a:r>
          </a:p>
          <a:p>
            <a:pPr lvl="1"/>
            <a:r>
              <a:rPr lang="en-US" altLang="en-US" sz="2400" dirty="0"/>
              <a:t>First manipulate exposure to different levels of a factor (independent variable/IV).</a:t>
            </a:r>
          </a:p>
          <a:p>
            <a:pPr lvl="1"/>
            <a:r>
              <a:rPr lang="en-US" altLang="en-US" sz="2400" dirty="0"/>
              <a:t>After exposure to the IV, measure how people score on the behavior of interest (dependent variable/DV).</a:t>
            </a:r>
          </a:p>
          <a:p>
            <a:pPr lvl="1"/>
            <a:r>
              <a:rPr lang="en-US" altLang="en-US" sz="2400" dirty="0"/>
              <a:t>Main question is whether the DV</a:t>
            </a:r>
            <a:r>
              <a:rPr lang="fr-FR" altLang="ja-JP" sz="2400" dirty="0"/>
              <a:t>’</a:t>
            </a:r>
            <a:r>
              <a:rPr lang="en-US" altLang="ja-JP" sz="2400" dirty="0"/>
              <a:t>s scores differ depending upon the level of the IV.</a:t>
            </a:r>
            <a:endParaRPr lang="en-US" altLang="en-US" sz="2400" dirty="0"/>
          </a:p>
        </p:txBody>
      </p:sp>
    </p:spTree>
    <p:extLst>
      <p:ext uri="{BB962C8B-B14F-4D97-AF65-F5344CB8AC3E}">
        <p14:creationId xmlns:p14="http://schemas.microsoft.com/office/powerpoint/2010/main" val="31658639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Qualitative Studies</a:t>
            </a:r>
          </a:p>
        </p:txBody>
      </p:sp>
      <p:sp>
        <p:nvSpPr>
          <p:cNvPr id="3" name="Content Placeholder 2"/>
          <p:cNvSpPr>
            <a:spLocks noGrp="1"/>
          </p:cNvSpPr>
          <p:nvPr>
            <p:ph idx="1"/>
          </p:nvPr>
        </p:nvSpPr>
        <p:spPr>
          <a:xfrm>
            <a:off x="457200" y="1524000"/>
            <a:ext cx="8305800" cy="4977081"/>
          </a:xfrm>
        </p:spPr>
        <p:txBody>
          <a:bodyPr>
            <a:normAutofit/>
          </a:bodyPr>
          <a:lstStyle/>
          <a:p>
            <a:r>
              <a:rPr lang="en-US" sz="2800" dirty="0"/>
              <a:t>Involve gaining in-depth understanding of behavior and what governs it by uncovering reasons underlying it</a:t>
            </a:r>
          </a:p>
          <a:p>
            <a:r>
              <a:rPr lang="en-US" sz="2800" dirty="0"/>
              <a:t>Smaller but focused samples</a:t>
            </a:r>
          </a:p>
          <a:p>
            <a:r>
              <a:rPr lang="en-US" sz="2800" dirty="0"/>
              <a:t>Observation over extended periods of time</a:t>
            </a:r>
          </a:p>
          <a:p>
            <a:r>
              <a:rPr lang="en-US" sz="2800" dirty="0"/>
              <a:t>Categorize the data into patterns</a:t>
            </a:r>
          </a:p>
          <a:p>
            <a:r>
              <a:rPr lang="en-US" sz="2800" dirty="0"/>
              <a:t>Can be conducted for its own sake, as a preliminary step, or as a complement to quantitative research</a:t>
            </a:r>
          </a:p>
        </p:txBody>
      </p:sp>
    </p:spTree>
    <p:extLst>
      <p:ext uri="{BB962C8B-B14F-4D97-AF65-F5344CB8AC3E}">
        <p14:creationId xmlns:p14="http://schemas.microsoft.com/office/powerpoint/2010/main" val="40261539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noChangeArrowheads="1"/>
          </p:cNvSpPr>
          <p:nvPr>
            <p:ph type="title"/>
          </p:nvPr>
        </p:nvSpPr>
        <p:spPr/>
        <p:txBody>
          <a:bodyPr/>
          <a:lstStyle/>
          <a:p>
            <a:r>
              <a:rPr lang="en-US" altLang="en-US" dirty="0"/>
              <a:t>Longitudinal Studies</a:t>
            </a:r>
          </a:p>
        </p:txBody>
      </p:sp>
      <p:sp>
        <p:nvSpPr>
          <p:cNvPr id="70659" name="Content Placeholder 2"/>
          <p:cNvSpPr>
            <a:spLocks noGrp="1" noChangeArrowheads="1"/>
          </p:cNvSpPr>
          <p:nvPr>
            <p:ph idx="1"/>
          </p:nvPr>
        </p:nvSpPr>
        <p:spPr>
          <a:xfrm>
            <a:off x="457200" y="1524000"/>
            <a:ext cx="8382000" cy="4876800"/>
          </a:xfrm>
        </p:spPr>
        <p:txBody>
          <a:bodyPr/>
          <a:lstStyle/>
          <a:p>
            <a:pPr marL="457200" lvl="1" indent="0">
              <a:buNone/>
            </a:pPr>
            <a:r>
              <a:rPr lang="en-US" altLang="en-US" dirty="0"/>
              <a:t>Observe or test one group of individuals at each of several time periods</a:t>
            </a:r>
          </a:p>
          <a:p>
            <a:pPr lvl="1">
              <a:buFont typeface="Arial" pitchFamily="34" charset="0"/>
              <a:buChar char="•"/>
            </a:pPr>
            <a:r>
              <a:rPr lang="en-US" altLang="en-US" dirty="0"/>
              <a:t>Expensive and a large time commitment</a:t>
            </a:r>
          </a:p>
          <a:p>
            <a:pPr lvl="1">
              <a:buFont typeface="Arial" pitchFamily="34" charset="0"/>
              <a:buChar char="•"/>
            </a:pPr>
            <a:r>
              <a:rPr lang="en-US" altLang="en-US" dirty="0"/>
              <a:t>Allows examination of (dis)continuity, because the same people were tested across time</a:t>
            </a:r>
          </a:p>
        </p:txBody>
      </p:sp>
    </p:spTree>
    <p:extLst>
      <p:ext uri="{BB962C8B-B14F-4D97-AF65-F5344CB8AC3E}">
        <p14:creationId xmlns:p14="http://schemas.microsoft.com/office/powerpoint/2010/main" val="18749738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noChangeArrowheads="1"/>
          </p:cNvSpPr>
          <p:nvPr>
            <p:ph type="title"/>
          </p:nvPr>
        </p:nvSpPr>
        <p:spPr>
          <a:xfrm>
            <a:off x="1676400" y="0"/>
            <a:ext cx="7391400" cy="1219200"/>
          </a:xfrm>
        </p:spPr>
        <p:txBody>
          <a:bodyPr>
            <a:noAutofit/>
          </a:bodyPr>
          <a:lstStyle/>
          <a:p>
            <a:r>
              <a:rPr lang="en-US" altLang="en-US" dirty="0"/>
              <a:t>Recurring Issues in Human Development</a:t>
            </a:r>
          </a:p>
        </p:txBody>
      </p:sp>
      <p:sp>
        <p:nvSpPr>
          <p:cNvPr id="7171" name="Content Placeholder 2"/>
          <p:cNvSpPr>
            <a:spLocks noGrp="1" noChangeArrowheads="1"/>
          </p:cNvSpPr>
          <p:nvPr>
            <p:ph idx="1"/>
          </p:nvPr>
        </p:nvSpPr>
        <p:spPr/>
        <p:txBody>
          <a:bodyPr>
            <a:normAutofit/>
          </a:bodyPr>
          <a:lstStyle/>
          <a:p>
            <a:r>
              <a:rPr lang="en-US" altLang="en-US" sz="2800" dirty="0"/>
              <a:t>Nature vs. nurture</a:t>
            </a:r>
          </a:p>
          <a:p>
            <a:pPr lvl="1"/>
            <a:r>
              <a:rPr lang="en-US" altLang="en-US" sz="2400" dirty="0"/>
              <a:t>Influence of heredity vs. environment</a:t>
            </a:r>
          </a:p>
          <a:p>
            <a:r>
              <a:rPr lang="en-US" altLang="en-US" sz="2800" dirty="0"/>
              <a:t>Continuity vs. discontinuity</a:t>
            </a:r>
          </a:p>
          <a:p>
            <a:pPr lvl="1"/>
            <a:r>
              <a:rPr lang="en-US" altLang="en-US" sz="2400" dirty="0"/>
              <a:t>Does development smoothly progress or shift abruptly?</a:t>
            </a:r>
          </a:p>
          <a:p>
            <a:r>
              <a:rPr lang="en-US" altLang="en-US" sz="2800" dirty="0"/>
              <a:t>Universal vs. context-specific development</a:t>
            </a:r>
          </a:p>
          <a:p>
            <a:pPr lvl="1"/>
            <a:r>
              <a:rPr lang="en-US" altLang="en-US" sz="2400" dirty="0"/>
              <a:t>Is there just one or multiple ways in which development occurs?</a:t>
            </a:r>
          </a:p>
        </p:txBody>
      </p:sp>
    </p:spTree>
    <p:extLst>
      <p:ext uri="{BB962C8B-B14F-4D97-AF65-F5344CB8AC3E}">
        <p14:creationId xmlns:p14="http://schemas.microsoft.com/office/powerpoint/2010/main" val="65299227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noChangeArrowheads="1"/>
          </p:cNvSpPr>
          <p:nvPr>
            <p:ph type="title"/>
          </p:nvPr>
        </p:nvSpPr>
        <p:spPr/>
        <p:txBody>
          <a:bodyPr/>
          <a:lstStyle/>
          <a:p>
            <a:r>
              <a:rPr lang="en-US" altLang="en-US" dirty="0"/>
              <a:t>Cross-Sectional Studies</a:t>
            </a:r>
          </a:p>
        </p:txBody>
      </p:sp>
      <p:sp>
        <p:nvSpPr>
          <p:cNvPr id="72707" name="Content Placeholder 2"/>
          <p:cNvSpPr>
            <a:spLocks noGrp="1" noChangeArrowheads="1"/>
          </p:cNvSpPr>
          <p:nvPr>
            <p:ph idx="1"/>
          </p:nvPr>
        </p:nvSpPr>
        <p:spPr>
          <a:xfrm>
            <a:off x="685800" y="1676400"/>
            <a:ext cx="7772400" cy="4401205"/>
          </a:xfrm>
        </p:spPr>
        <p:txBody>
          <a:bodyPr/>
          <a:lstStyle/>
          <a:p>
            <a:pPr marL="457200" lvl="1" indent="0">
              <a:buNone/>
            </a:pPr>
            <a:r>
              <a:rPr lang="en-US" altLang="en-US" dirty="0"/>
              <a:t>Observe or test groups of different ages at the same period in time</a:t>
            </a:r>
          </a:p>
          <a:p>
            <a:pPr lvl="1">
              <a:buFont typeface="Arial" pitchFamily="34" charset="0"/>
              <a:buChar char="•"/>
            </a:pPr>
            <a:r>
              <a:rPr lang="en-US" altLang="en-US" dirty="0"/>
              <a:t>More time-effective, less expensive</a:t>
            </a:r>
          </a:p>
          <a:p>
            <a:pPr lvl="1">
              <a:buFont typeface="Arial" pitchFamily="34" charset="0"/>
              <a:buChar char="•"/>
            </a:pPr>
            <a:r>
              <a:rPr lang="en-US" altLang="en-US" dirty="0"/>
              <a:t>Cannot address (dis)continuity because each age group involves different people</a:t>
            </a:r>
          </a:p>
          <a:p>
            <a:pPr lvl="1">
              <a:buFont typeface="Arial" pitchFamily="34" charset="0"/>
              <a:buChar char="•"/>
            </a:pPr>
            <a:r>
              <a:rPr lang="en-US" altLang="en-US" dirty="0"/>
              <a:t>Cohort effects</a:t>
            </a:r>
          </a:p>
          <a:p>
            <a:pPr marL="1255713" lvl="2" indent="-341313">
              <a:buFont typeface="Arial" pitchFamily="34" charset="0"/>
              <a:buChar char="–"/>
            </a:pPr>
            <a:r>
              <a:rPr lang="en-US" altLang="en-US" dirty="0"/>
              <a:t>Differences may result from each groups unique environmental events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noChangeArrowheads="1"/>
          </p:cNvSpPr>
          <p:nvPr>
            <p:ph type="title"/>
          </p:nvPr>
        </p:nvSpPr>
        <p:spPr>
          <a:xfrm>
            <a:off x="1828800" y="152400"/>
            <a:ext cx="7239000" cy="990600"/>
          </a:xfrm>
        </p:spPr>
        <p:txBody>
          <a:bodyPr>
            <a:noAutofit/>
          </a:bodyPr>
          <a:lstStyle/>
          <a:p>
            <a:r>
              <a:rPr lang="en-US" altLang="en-US" dirty="0"/>
              <a:t>Designs for Studying Development: Sequential Studies</a:t>
            </a:r>
          </a:p>
        </p:txBody>
      </p:sp>
      <p:sp>
        <p:nvSpPr>
          <p:cNvPr id="74755" name="Content Placeholder 2"/>
          <p:cNvSpPr>
            <a:spLocks noGrp="1" noChangeArrowheads="1"/>
          </p:cNvSpPr>
          <p:nvPr>
            <p:ph idx="1"/>
          </p:nvPr>
        </p:nvSpPr>
        <p:spPr>
          <a:xfrm>
            <a:off x="457200" y="1523999"/>
            <a:ext cx="8458200" cy="4977081"/>
          </a:xfrm>
        </p:spPr>
        <p:txBody>
          <a:bodyPr>
            <a:normAutofit/>
          </a:bodyPr>
          <a:lstStyle/>
          <a:p>
            <a:r>
              <a:rPr lang="en-US" altLang="en-US" sz="2800" dirty="0"/>
              <a:t>Sequential studies</a:t>
            </a:r>
          </a:p>
          <a:p>
            <a:pPr lvl="1"/>
            <a:r>
              <a:rPr lang="en-US" altLang="en-US" sz="2400" dirty="0"/>
              <a:t>A combination of cross-sectional and longitudinal designs</a:t>
            </a:r>
          </a:p>
          <a:p>
            <a:pPr lvl="1"/>
            <a:r>
              <a:rPr lang="en-US" altLang="en-US" sz="2400" dirty="0"/>
              <a:t>Allow for flexibility to collect information in several ways</a:t>
            </a:r>
          </a:p>
          <a:p>
            <a:pPr lvl="1"/>
            <a:r>
              <a:rPr lang="en-US" altLang="en-US" sz="2400" dirty="0"/>
              <a:t>Avoid cohort effects of cross-sectional designs</a:t>
            </a:r>
          </a:p>
        </p:txBody>
      </p:sp>
    </p:spTree>
    <p:extLst>
      <p:ext uri="{BB962C8B-B14F-4D97-AF65-F5344CB8AC3E}">
        <p14:creationId xmlns:p14="http://schemas.microsoft.com/office/powerpoint/2010/main" val="39173979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noChangeArrowheads="1"/>
          </p:cNvSpPr>
          <p:nvPr>
            <p:ph type="title"/>
          </p:nvPr>
        </p:nvSpPr>
        <p:spPr>
          <a:xfrm>
            <a:off x="1752600" y="76200"/>
            <a:ext cx="7239000" cy="1066800"/>
          </a:xfrm>
        </p:spPr>
        <p:txBody>
          <a:bodyPr>
            <a:noAutofit/>
          </a:bodyPr>
          <a:lstStyle/>
          <a:p>
            <a:r>
              <a:rPr lang="en-US" altLang="en-US" dirty="0"/>
              <a:t>Integrating Findings from </a:t>
            </a:r>
            <a:br>
              <a:rPr lang="en-US" altLang="en-US" dirty="0"/>
            </a:br>
            <a:r>
              <a:rPr lang="en-US" altLang="en-US" dirty="0"/>
              <a:t>Different Studies</a:t>
            </a:r>
          </a:p>
        </p:txBody>
      </p:sp>
      <p:sp>
        <p:nvSpPr>
          <p:cNvPr id="76803" name="Content Placeholder 2"/>
          <p:cNvSpPr>
            <a:spLocks noGrp="1" noChangeArrowheads="1"/>
          </p:cNvSpPr>
          <p:nvPr>
            <p:ph idx="1"/>
          </p:nvPr>
        </p:nvSpPr>
        <p:spPr>
          <a:xfrm>
            <a:off x="381000" y="1524000"/>
            <a:ext cx="8382000" cy="4876800"/>
          </a:xfrm>
        </p:spPr>
        <p:txBody>
          <a:bodyPr>
            <a:normAutofit/>
          </a:bodyPr>
          <a:lstStyle/>
          <a:p>
            <a:r>
              <a:rPr lang="en-US" altLang="en-US" sz="2800" dirty="0"/>
              <a:t>Meta-analysis</a:t>
            </a:r>
          </a:p>
          <a:p>
            <a:pPr lvl="1"/>
            <a:r>
              <a:rPr lang="en-US" altLang="en-US" sz="2400" dirty="0"/>
              <a:t>Analysis of multiple studies that all examined the same research questions and variables</a:t>
            </a:r>
          </a:p>
          <a:p>
            <a:pPr lvl="1"/>
            <a:r>
              <a:rPr lang="en-US" altLang="en-US" sz="2400" dirty="0"/>
              <a:t>Allows scientists to verify whether the same relationships among variables are replicated across multiple studies</a:t>
            </a:r>
          </a:p>
        </p:txBody>
      </p:sp>
    </p:spTree>
    <p:extLst>
      <p:ext uri="{BB962C8B-B14F-4D97-AF65-F5344CB8AC3E}">
        <p14:creationId xmlns:p14="http://schemas.microsoft.com/office/powerpoint/2010/main" val="20262120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le 1"/>
          <p:cNvSpPr>
            <a:spLocks noGrp="1" noChangeArrowheads="1"/>
          </p:cNvSpPr>
          <p:nvPr>
            <p:ph type="title"/>
          </p:nvPr>
        </p:nvSpPr>
        <p:spPr/>
        <p:txBody>
          <a:bodyPr/>
          <a:lstStyle/>
          <a:p>
            <a:r>
              <a:rPr lang="en-US" altLang="en-US" dirty="0"/>
              <a:t>Conducting Research Ethically</a:t>
            </a:r>
          </a:p>
        </p:txBody>
      </p:sp>
      <p:sp>
        <p:nvSpPr>
          <p:cNvPr id="78851" name="Content Placeholder 2"/>
          <p:cNvSpPr>
            <a:spLocks noGrp="1" noChangeArrowheads="1"/>
          </p:cNvSpPr>
          <p:nvPr>
            <p:ph idx="1"/>
          </p:nvPr>
        </p:nvSpPr>
        <p:spPr/>
        <p:txBody>
          <a:bodyPr>
            <a:normAutofit/>
          </a:bodyPr>
          <a:lstStyle/>
          <a:p>
            <a:r>
              <a:rPr lang="en-US" altLang="en-US" sz="2800" dirty="0"/>
              <a:t>Minimize and warn of any risks to participants</a:t>
            </a:r>
          </a:p>
          <a:p>
            <a:r>
              <a:rPr lang="en-US" altLang="ja-JP" sz="2800" dirty="0"/>
              <a:t>Informed consent </a:t>
            </a:r>
          </a:p>
          <a:p>
            <a:r>
              <a:rPr lang="en-US" altLang="en-US" sz="2800" dirty="0"/>
              <a:t>Avoid deception</a:t>
            </a:r>
          </a:p>
          <a:p>
            <a:r>
              <a:rPr lang="en-US" altLang="en-US" sz="2800" dirty="0"/>
              <a:t>Individual results or data must be kept anonymous or confidential</a:t>
            </a:r>
          </a:p>
        </p:txBody>
      </p:sp>
    </p:spTree>
    <p:extLst>
      <p:ext uri="{BB962C8B-B14F-4D97-AF65-F5344CB8AC3E}">
        <p14:creationId xmlns:p14="http://schemas.microsoft.com/office/powerpoint/2010/main" val="318345091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noChangeArrowheads="1"/>
          </p:cNvSpPr>
          <p:nvPr>
            <p:ph type="title"/>
          </p:nvPr>
        </p:nvSpPr>
        <p:spPr>
          <a:xfrm>
            <a:off x="1752600" y="76200"/>
            <a:ext cx="7239000" cy="1066800"/>
          </a:xfrm>
        </p:spPr>
        <p:txBody>
          <a:bodyPr>
            <a:noAutofit/>
          </a:bodyPr>
          <a:lstStyle/>
          <a:p>
            <a:r>
              <a:rPr lang="en-US" altLang="en-US" dirty="0"/>
              <a:t>Communicating Research Results</a:t>
            </a:r>
          </a:p>
        </p:txBody>
      </p:sp>
      <p:sp>
        <p:nvSpPr>
          <p:cNvPr id="80899" name="Content Placeholder 2"/>
          <p:cNvSpPr>
            <a:spLocks noGrp="1" noChangeArrowheads="1"/>
          </p:cNvSpPr>
          <p:nvPr>
            <p:ph idx="1"/>
          </p:nvPr>
        </p:nvSpPr>
        <p:spPr>
          <a:xfrm>
            <a:off x="533400" y="1524000"/>
            <a:ext cx="8305800" cy="4800600"/>
          </a:xfrm>
        </p:spPr>
        <p:txBody>
          <a:bodyPr>
            <a:normAutofit/>
          </a:bodyPr>
          <a:lstStyle/>
          <a:p>
            <a:r>
              <a:rPr lang="en-US" altLang="en-US" sz="2800" dirty="0"/>
              <a:t>Research results are published in peer-reviewed scientific journals.</a:t>
            </a:r>
          </a:p>
          <a:p>
            <a:r>
              <a:rPr lang="en-US" altLang="en-US" sz="2800" dirty="0"/>
              <a:t>To be published in journals, research results must be useful, well done, and original.</a:t>
            </a:r>
          </a:p>
          <a:p>
            <a:r>
              <a:rPr lang="en-US" altLang="en-US" sz="2800" dirty="0"/>
              <a:t>Much of the satisfaction of developmental research is planning a study that no one has done before.</a:t>
            </a:r>
          </a:p>
        </p:txBody>
      </p:sp>
    </p:spTree>
    <p:extLst>
      <p:ext uri="{BB962C8B-B14F-4D97-AF65-F5344CB8AC3E}">
        <p14:creationId xmlns:p14="http://schemas.microsoft.com/office/powerpoint/2010/main" val="19522363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1"/>
          <p:cNvSpPr>
            <a:spLocks noGrp="1"/>
          </p:cNvSpPr>
          <p:nvPr>
            <p:ph type="title"/>
          </p:nvPr>
        </p:nvSpPr>
        <p:spPr>
          <a:xfrm>
            <a:off x="1676400" y="76200"/>
            <a:ext cx="7315200" cy="1066800"/>
          </a:xfrm>
        </p:spPr>
        <p:txBody>
          <a:bodyPr>
            <a:noAutofit/>
          </a:bodyPr>
          <a:lstStyle/>
          <a:p>
            <a:r>
              <a:rPr lang="en-US" altLang="en-US" dirty="0"/>
              <a:t>Applying Research Results:</a:t>
            </a:r>
            <a:br>
              <a:rPr lang="en-US" altLang="en-US" dirty="0"/>
            </a:br>
            <a:r>
              <a:rPr lang="en-US" altLang="en-US" dirty="0"/>
              <a:t>Social Policy</a:t>
            </a:r>
          </a:p>
        </p:txBody>
      </p:sp>
      <p:sp>
        <p:nvSpPr>
          <p:cNvPr id="82947" name="Content Placeholder 2"/>
          <p:cNvSpPr>
            <a:spLocks noGrp="1"/>
          </p:cNvSpPr>
          <p:nvPr>
            <p:ph idx="1"/>
          </p:nvPr>
        </p:nvSpPr>
        <p:spPr>
          <a:xfrm>
            <a:off x="533400" y="1524001"/>
            <a:ext cx="8382000" cy="4977080"/>
          </a:xfrm>
        </p:spPr>
        <p:txBody>
          <a:bodyPr>
            <a:normAutofit/>
          </a:bodyPr>
          <a:lstStyle/>
          <a:p>
            <a:r>
              <a:rPr lang="en-US" altLang="en-US" sz="2800" dirty="0"/>
              <a:t>Developmental research has a strong influence on policy makers and politicians</a:t>
            </a:r>
          </a:p>
          <a:p>
            <a:pPr lvl="1"/>
            <a:r>
              <a:rPr lang="en-US" altLang="en-US" sz="2400" dirty="0"/>
              <a:t>Screening drivers</a:t>
            </a:r>
          </a:p>
          <a:p>
            <a:pPr lvl="1"/>
            <a:r>
              <a:rPr lang="en-US" altLang="en-US" sz="2400" dirty="0"/>
              <a:t>Elimination of mandatory retirement</a:t>
            </a:r>
          </a:p>
          <a:p>
            <a:pPr lvl="1"/>
            <a:r>
              <a:rPr lang="en-US" altLang="en-US" sz="2400" dirty="0"/>
              <a:t>Including highly debated issues like stem-cell research</a:t>
            </a:r>
          </a:p>
        </p:txBody>
      </p:sp>
    </p:spTree>
    <p:extLst>
      <p:ext uri="{BB962C8B-B14F-4D97-AF65-F5344CB8AC3E}">
        <p14:creationId xmlns:p14="http://schemas.microsoft.com/office/powerpoint/2010/main" val="365124099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tle 1"/>
          <p:cNvSpPr>
            <a:spLocks noGrp="1" noChangeArrowheads="1"/>
          </p:cNvSpPr>
          <p:nvPr>
            <p:ph type="title"/>
          </p:nvPr>
        </p:nvSpPr>
        <p:spPr/>
        <p:txBody>
          <a:bodyPr/>
          <a:lstStyle/>
          <a:p>
            <a:r>
              <a:rPr lang="en-US" altLang="en-US" dirty="0"/>
              <a:t>Think About This</a:t>
            </a:r>
          </a:p>
        </p:txBody>
      </p:sp>
      <p:sp>
        <p:nvSpPr>
          <p:cNvPr id="84995" name="Content Placeholder 2"/>
          <p:cNvSpPr>
            <a:spLocks noGrp="1" noChangeArrowheads="1"/>
          </p:cNvSpPr>
          <p:nvPr>
            <p:ph idx="1"/>
          </p:nvPr>
        </p:nvSpPr>
        <p:spPr>
          <a:xfrm>
            <a:off x="533400" y="1524000"/>
            <a:ext cx="8229600" cy="4876800"/>
          </a:xfrm>
        </p:spPr>
        <p:txBody>
          <a:bodyPr>
            <a:normAutofit/>
          </a:bodyPr>
          <a:lstStyle/>
          <a:p>
            <a:r>
              <a:rPr lang="en-US" altLang="en-US" sz="2800" dirty="0"/>
              <a:t>Does being a participant in a scientific study distort real-life behavior?</a:t>
            </a:r>
          </a:p>
          <a:p>
            <a:r>
              <a:rPr lang="en-US" altLang="en-US" sz="2800" dirty="0"/>
              <a:t>What if the only way to collect valid information requires </a:t>
            </a:r>
          </a:p>
          <a:p>
            <a:pPr lvl="1"/>
            <a:r>
              <a:rPr lang="en-US" altLang="en-US" sz="2400" dirty="0"/>
              <a:t>putting participants at risk?</a:t>
            </a:r>
          </a:p>
          <a:p>
            <a:pPr lvl="1"/>
            <a:r>
              <a:rPr lang="en-US" altLang="en-US" sz="2400" dirty="0"/>
              <a:t>deception, such as not informing participants of possible risks?</a:t>
            </a:r>
          </a:p>
        </p:txBody>
      </p:sp>
    </p:spTree>
    <p:extLst>
      <p:ext uri="{BB962C8B-B14F-4D97-AF65-F5344CB8AC3E}">
        <p14:creationId xmlns:p14="http://schemas.microsoft.com/office/powerpoint/2010/main" val="3655982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noChangeArrowheads="1"/>
          </p:cNvSpPr>
          <p:nvPr>
            <p:ph type="title"/>
          </p:nvPr>
        </p:nvSpPr>
        <p:spPr>
          <a:xfrm>
            <a:off x="1676400" y="0"/>
            <a:ext cx="7391400" cy="1143000"/>
          </a:xfrm>
        </p:spPr>
        <p:txBody>
          <a:bodyPr>
            <a:noAutofit/>
          </a:bodyPr>
          <a:lstStyle/>
          <a:p>
            <a:r>
              <a:rPr lang="en-US" altLang="en-US" sz="3200" dirty="0"/>
              <a:t>Basic Forces in Human Development: The Biopsychosocial Framework</a:t>
            </a:r>
          </a:p>
        </p:txBody>
      </p:sp>
      <p:sp>
        <p:nvSpPr>
          <p:cNvPr id="9219" name="Content Placeholder 2"/>
          <p:cNvSpPr>
            <a:spLocks noGrp="1" noChangeArrowheads="1"/>
          </p:cNvSpPr>
          <p:nvPr>
            <p:ph idx="1"/>
          </p:nvPr>
        </p:nvSpPr>
        <p:spPr>
          <a:xfrm>
            <a:off x="685800" y="1676400"/>
            <a:ext cx="7772400" cy="4573560"/>
          </a:xfrm>
        </p:spPr>
        <p:txBody>
          <a:bodyPr>
            <a:normAutofit/>
          </a:bodyPr>
          <a:lstStyle/>
          <a:p>
            <a:r>
              <a:rPr lang="en-US" altLang="en-US" sz="2800" dirty="0"/>
              <a:t>Biological forces  </a:t>
            </a:r>
          </a:p>
          <a:p>
            <a:pPr lvl="1"/>
            <a:r>
              <a:rPr lang="en-US" altLang="en-US" sz="2400" dirty="0"/>
              <a:t>Genetic, health related</a:t>
            </a:r>
          </a:p>
          <a:p>
            <a:r>
              <a:rPr lang="en-US" altLang="en-US" sz="2800" dirty="0"/>
              <a:t>Psychological forces </a:t>
            </a:r>
          </a:p>
          <a:p>
            <a:pPr lvl="1"/>
            <a:r>
              <a:rPr lang="en-US" altLang="en-US" sz="2400" dirty="0"/>
              <a:t>Cognitive/perceptual, emotional, and personality</a:t>
            </a:r>
          </a:p>
          <a:p>
            <a:r>
              <a:rPr lang="en-US" altLang="en-US" sz="2800" dirty="0"/>
              <a:t>Sociocultural forces</a:t>
            </a:r>
          </a:p>
          <a:p>
            <a:pPr lvl="1"/>
            <a:r>
              <a:rPr lang="en-US" altLang="en-US" sz="2400" dirty="0"/>
              <a:t>Societal, cultural, ethnic, and interpersonal</a:t>
            </a:r>
          </a:p>
          <a:p>
            <a:r>
              <a:rPr lang="en-US" altLang="en-US" sz="2800" dirty="0"/>
              <a:t>Lifecycle forces</a:t>
            </a:r>
          </a:p>
          <a:p>
            <a:pPr lvl="1"/>
            <a:r>
              <a:rPr lang="en-US" altLang="en-US" sz="2400" dirty="0"/>
              <a:t>Identical events and different age groups</a:t>
            </a:r>
          </a:p>
        </p:txBody>
      </p:sp>
    </p:spTree>
    <p:extLst>
      <p:ext uri="{BB962C8B-B14F-4D97-AF65-F5344CB8AC3E}">
        <p14:creationId xmlns:p14="http://schemas.microsoft.com/office/powerpoint/2010/main" val="1359124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noChangeArrowheads="1"/>
          </p:cNvSpPr>
          <p:nvPr>
            <p:ph type="title"/>
          </p:nvPr>
        </p:nvSpPr>
        <p:spPr>
          <a:xfrm>
            <a:off x="1752600" y="76200"/>
            <a:ext cx="7239000" cy="1066800"/>
          </a:xfrm>
        </p:spPr>
        <p:txBody>
          <a:bodyPr>
            <a:noAutofit/>
          </a:bodyPr>
          <a:lstStyle/>
          <a:p>
            <a:r>
              <a:rPr lang="en-US" altLang="en-US" dirty="0"/>
              <a:t>Neuroscience: A Window Into Human Development </a:t>
            </a:r>
          </a:p>
        </p:txBody>
      </p:sp>
      <p:sp>
        <p:nvSpPr>
          <p:cNvPr id="11267" name="Content Placeholder 2"/>
          <p:cNvSpPr>
            <a:spLocks noGrp="1" noChangeArrowheads="1"/>
          </p:cNvSpPr>
          <p:nvPr>
            <p:ph idx="1"/>
          </p:nvPr>
        </p:nvSpPr>
        <p:spPr>
          <a:xfrm>
            <a:off x="381000" y="1447800"/>
            <a:ext cx="8458200" cy="5053281"/>
          </a:xfrm>
        </p:spPr>
        <p:txBody>
          <a:bodyPr>
            <a:normAutofit/>
          </a:bodyPr>
          <a:lstStyle/>
          <a:p>
            <a:r>
              <a:rPr lang="en-US" altLang="en-US" sz="2800" dirty="0"/>
              <a:t>Study of brain activity-behavior relationships</a:t>
            </a:r>
          </a:p>
          <a:p>
            <a:r>
              <a:rPr lang="en-US" altLang="en-US" sz="2800" dirty="0"/>
              <a:t>Helps in understanding interactions among the four forces</a:t>
            </a:r>
          </a:p>
        </p:txBody>
      </p:sp>
    </p:spTree>
    <p:extLst>
      <p:ext uri="{BB962C8B-B14F-4D97-AF65-F5344CB8AC3E}">
        <p14:creationId xmlns:p14="http://schemas.microsoft.com/office/powerpoint/2010/main" val="3419993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noChangeArrowheads="1"/>
          </p:cNvSpPr>
          <p:nvPr>
            <p:ph type="title"/>
          </p:nvPr>
        </p:nvSpPr>
        <p:spPr>
          <a:xfrm>
            <a:off x="1676400" y="76200"/>
            <a:ext cx="7391400" cy="1066800"/>
          </a:xfrm>
        </p:spPr>
        <p:txBody>
          <a:bodyPr>
            <a:noAutofit/>
          </a:bodyPr>
          <a:lstStyle/>
          <a:p>
            <a:r>
              <a:rPr lang="en-US" altLang="en-US" dirty="0"/>
              <a:t>1.2 Developmental Theories:</a:t>
            </a:r>
            <a:br>
              <a:rPr lang="en-US" altLang="en-US" dirty="0"/>
            </a:br>
            <a:r>
              <a:rPr lang="en-US" altLang="en-US" dirty="0"/>
              <a:t>Learning Objectives (1 of 2)</a:t>
            </a:r>
          </a:p>
        </p:txBody>
      </p:sp>
      <p:sp>
        <p:nvSpPr>
          <p:cNvPr id="13315" name="Content Placeholder 2"/>
          <p:cNvSpPr>
            <a:spLocks noGrp="1" noChangeArrowheads="1"/>
          </p:cNvSpPr>
          <p:nvPr>
            <p:ph idx="1"/>
          </p:nvPr>
        </p:nvSpPr>
        <p:spPr/>
        <p:txBody>
          <a:bodyPr>
            <a:normAutofit/>
          </a:bodyPr>
          <a:lstStyle/>
          <a:p>
            <a:r>
              <a:rPr lang="en-US" altLang="en-US" sz="2800" dirty="0"/>
              <a:t>What is a developmental theory?</a:t>
            </a:r>
          </a:p>
          <a:p>
            <a:r>
              <a:rPr lang="en-US" altLang="en-US" sz="2800" dirty="0"/>
              <a:t>How do psychodynamic theories account for development?</a:t>
            </a:r>
          </a:p>
          <a:p>
            <a:r>
              <a:rPr lang="en-US" altLang="en-US" sz="2800" dirty="0"/>
              <a:t>What is the focus of learning theories of development?</a:t>
            </a:r>
          </a:p>
          <a:p>
            <a:r>
              <a:rPr lang="en-US" altLang="en-US" sz="2800" dirty="0"/>
              <a:t>How do cognitive-developmental theories explain changes in thinking?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noChangeArrowheads="1"/>
          </p:cNvSpPr>
          <p:nvPr>
            <p:ph type="title"/>
          </p:nvPr>
        </p:nvSpPr>
        <p:spPr>
          <a:xfrm>
            <a:off x="1752600" y="76200"/>
            <a:ext cx="7239000" cy="1066800"/>
          </a:xfrm>
        </p:spPr>
        <p:txBody>
          <a:bodyPr>
            <a:noAutofit/>
          </a:bodyPr>
          <a:lstStyle/>
          <a:p>
            <a:r>
              <a:rPr lang="en-US" altLang="en-US" dirty="0"/>
              <a:t>1.2 Developmental Theories:</a:t>
            </a:r>
            <a:br>
              <a:rPr lang="en-US" altLang="en-US" dirty="0"/>
            </a:br>
            <a:r>
              <a:rPr lang="en-US" altLang="en-US" dirty="0"/>
              <a:t>Learning Objectives (2 of 2)</a:t>
            </a:r>
          </a:p>
        </p:txBody>
      </p:sp>
      <p:sp>
        <p:nvSpPr>
          <p:cNvPr id="15363" name="Content Placeholder 2"/>
          <p:cNvSpPr>
            <a:spLocks noGrp="1" noChangeArrowheads="1"/>
          </p:cNvSpPr>
          <p:nvPr>
            <p:ph idx="1"/>
          </p:nvPr>
        </p:nvSpPr>
        <p:spPr/>
        <p:txBody>
          <a:bodyPr>
            <a:normAutofit/>
          </a:bodyPr>
          <a:lstStyle/>
          <a:p>
            <a:r>
              <a:rPr lang="en-US" altLang="en-US" sz="2800" dirty="0"/>
              <a:t>What are the main points in the ecological and systems approach?</a:t>
            </a:r>
          </a:p>
          <a:p>
            <a:r>
              <a:rPr lang="en-US" altLang="en-US" sz="2800" dirty="0"/>
              <a:t>What are the major tenets of life-span and lifecycle theories?</a:t>
            </a:r>
          </a:p>
        </p:txBody>
      </p:sp>
    </p:spTree>
    <p:extLst>
      <p:ext uri="{BB962C8B-B14F-4D97-AF65-F5344CB8AC3E}">
        <p14:creationId xmlns:p14="http://schemas.microsoft.com/office/powerpoint/2010/main" val="4197069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noChangeArrowheads="1"/>
          </p:cNvSpPr>
          <p:nvPr>
            <p:ph type="title"/>
          </p:nvPr>
        </p:nvSpPr>
        <p:spPr/>
        <p:txBody>
          <a:bodyPr/>
          <a:lstStyle/>
          <a:p>
            <a:r>
              <a:rPr lang="en-US" altLang="en-US" dirty="0"/>
              <a:t>What Is a Theory?</a:t>
            </a:r>
          </a:p>
        </p:txBody>
      </p:sp>
      <p:sp>
        <p:nvSpPr>
          <p:cNvPr id="17411" name="Content Placeholder 2"/>
          <p:cNvSpPr>
            <a:spLocks noGrp="1" noChangeArrowheads="1"/>
          </p:cNvSpPr>
          <p:nvPr>
            <p:ph idx="1"/>
          </p:nvPr>
        </p:nvSpPr>
        <p:spPr>
          <a:xfrm>
            <a:off x="685800" y="1676400"/>
            <a:ext cx="7772400" cy="4832092"/>
          </a:xfrm>
        </p:spPr>
        <p:txBody>
          <a:bodyPr>
            <a:normAutofit/>
          </a:bodyPr>
          <a:lstStyle/>
          <a:p>
            <a:r>
              <a:rPr lang="ja-JP" altLang="en-US" sz="2800" dirty="0"/>
              <a:t>“</a:t>
            </a:r>
            <a:r>
              <a:rPr lang="en-US" altLang="ja-JP" sz="2800" dirty="0"/>
              <a:t>An organized set of ideas that is designed to explain development</a:t>
            </a:r>
            <a:r>
              <a:rPr lang="ja-JP" altLang="en-US" sz="2800" dirty="0"/>
              <a:t>”</a:t>
            </a:r>
            <a:endParaRPr lang="en-US" altLang="ja-JP" sz="2800" dirty="0"/>
          </a:p>
          <a:p>
            <a:r>
              <a:rPr lang="en-US" altLang="en-US" sz="2800" dirty="0"/>
              <a:t>Essential for developing predictions about behavior</a:t>
            </a:r>
          </a:p>
          <a:p>
            <a:r>
              <a:rPr lang="en-US" altLang="en-US" sz="2800" dirty="0"/>
              <a:t>Predictions result in research that helps to support or clarify the theory</a:t>
            </a:r>
          </a:p>
          <a:p>
            <a:r>
              <a:rPr lang="en-US" sz="2800" dirty="0"/>
              <a:t>There are no truly comprehensive theories of human development</a:t>
            </a:r>
            <a:endParaRPr lang="en-US" altLang="en-US" sz="2800" dirty="0"/>
          </a:p>
        </p:txBody>
      </p:sp>
    </p:spTree>
    <p:extLst>
      <p:ext uri="{BB962C8B-B14F-4D97-AF65-F5344CB8AC3E}">
        <p14:creationId xmlns:p14="http://schemas.microsoft.com/office/powerpoint/2010/main" val="149782868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3.1.3337"/>
  <p:tag name="PPTVERSION" val="15"/>
  <p:tag name="TPOS" val="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20486</TotalTime>
  <Words>2494</Words>
  <Application>Microsoft Office PowerPoint</Application>
  <PresentationFormat>On-screen Show (4:3)</PresentationFormat>
  <Paragraphs>377</Paragraphs>
  <Slides>46</Slides>
  <Notes>42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46</vt:i4>
      </vt:variant>
    </vt:vector>
  </HeadingPairs>
  <TitlesOfParts>
    <vt:vector size="53" baseType="lpstr">
      <vt:lpstr>ＭＳ Ｐゴシック</vt:lpstr>
      <vt:lpstr>ＭＳ Ｐゴシック</vt:lpstr>
      <vt:lpstr>Arial</vt:lpstr>
      <vt:lpstr>Calibri</vt:lpstr>
      <vt:lpstr>Courier New</vt:lpstr>
      <vt:lpstr>Wingdings</vt:lpstr>
      <vt:lpstr>Office Theme</vt:lpstr>
      <vt:lpstr>Chapter One</vt:lpstr>
      <vt:lpstr>1.1 Thinking About Development: Learning Objectives</vt:lpstr>
      <vt:lpstr>Defining Human Development</vt:lpstr>
      <vt:lpstr>Recurring Issues in Human Development</vt:lpstr>
      <vt:lpstr>Basic Forces in Human Development: The Biopsychosocial Framework</vt:lpstr>
      <vt:lpstr>Neuroscience: A Window Into Human Development </vt:lpstr>
      <vt:lpstr>1.2 Developmental Theories: Learning Objectives (1 of 2)</vt:lpstr>
      <vt:lpstr>1.2 Developmental Theories: Learning Objectives (2 of 2)</vt:lpstr>
      <vt:lpstr>What Is a Theory?</vt:lpstr>
      <vt:lpstr>Psychodynamic Theory:</vt:lpstr>
      <vt:lpstr>Psychodynamic Theory: Erikson’s Psychosocial Theory</vt:lpstr>
      <vt:lpstr>Behaviorism</vt:lpstr>
      <vt:lpstr>Social Learning Theory</vt:lpstr>
      <vt:lpstr>Cognitive-Developmental Theory</vt:lpstr>
      <vt:lpstr>Piaget’s Stages</vt:lpstr>
      <vt:lpstr>Information-Processing Theory</vt:lpstr>
      <vt:lpstr>Vygotsky’s Theory</vt:lpstr>
      <vt:lpstr>The Ecological and Systems Approach</vt:lpstr>
      <vt:lpstr>Urie Bronfenbrenner’s Theory: An Ecological Approach</vt:lpstr>
      <vt:lpstr>Bronfenbrenner’s Ecological Approach</vt:lpstr>
      <vt:lpstr>Lawton &amp; Nahemow’s Competence-Environmental Press Theory</vt:lpstr>
      <vt:lpstr>Life-Span Perspective</vt:lpstr>
      <vt:lpstr>Selective Optimization With Compensation (SOC)</vt:lpstr>
      <vt:lpstr>The Life-Course Perspective</vt:lpstr>
      <vt:lpstr>The Big Picture (1 of 4)</vt:lpstr>
      <vt:lpstr>The Big Picture (2 of 4)</vt:lpstr>
      <vt:lpstr>The Big Picture (3 of 4)</vt:lpstr>
      <vt:lpstr>The Big Picture (4 of 4)</vt:lpstr>
      <vt:lpstr>1.3 Doing Developmental Research: Learning Objectives (1 of 2)</vt:lpstr>
      <vt:lpstr>1.3 Doing Developmental Research: Learning Objectives (2 of 2)</vt:lpstr>
      <vt:lpstr>Measurement in Human  Development Research</vt:lpstr>
      <vt:lpstr>Other Behavioral Measures</vt:lpstr>
      <vt:lpstr>Reliability and Validity</vt:lpstr>
      <vt:lpstr>Representative Sampling</vt:lpstr>
      <vt:lpstr>General Research Designs</vt:lpstr>
      <vt:lpstr>Possible Interpretations of a Correlational Study</vt:lpstr>
      <vt:lpstr>Experimental Studies</vt:lpstr>
      <vt:lpstr>Qualitative Studies</vt:lpstr>
      <vt:lpstr>Longitudinal Studies</vt:lpstr>
      <vt:lpstr>Cross-Sectional Studies</vt:lpstr>
      <vt:lpstr>Designs for Studying Development: Sequential Studies</vt:lpstr>
      <vt:lpstr>Integrating Findings from  Different Studies</vt:lpstr>
      <vt:lpstr>Conducting Research Ethically</vt:lpstr>
      <vt:lpstr>Communicating Research Results</vt:lpstr>
      <vt:lpstr>Applying Research Results: Social Policy</vt:lpstr>
      <vt:lpstr>Think About This</vt:lpstr>
    </vt:vector>
  </TitlesOfParts>
  <Manager/>
  <Company>Thomson Wadsworth</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 The Study of Human Development</dc:title>
  <dc:subject/>
  <dc:creator>Kail</dc:creator>
  <cp:keywords/>
  <dc:description/>
  <cp:lastModifiedBy>Melanie Govender</cp:lastModifiedBy>
  <cp:revision>173</cp:revision>
  <dcterms:created xsi:type="dcterms:W3CDTF">2011-06-24T19:46:39Z</dcterms:created>
  <dcterms:modified xsi:type="dcterms:W3CDTF">2021-03-30T13:00:44Z</dcterms:modified>
  <cp:category/>
</cp:coreProperties>
</file>