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47"/>
  </p:notesMasterIdLst>
  <p:sldIdLst>
    <p:sldId id="342" r:id="rId2"/>
    <p:sldId id="343" r:id="rId3"/>
    <p:sldId id="344" r:id="rId4"/>
    <p:sldId id="345" r:id="rId5"/>
    <p:sldId id="346" r:id="rId6"/>
    <p:sldId id="347" r:id="rId7"/>
    <p:sldId id="348" r:id="rId8"/>
    <p:sldId id="349" r:id="rId9"/>
    <p:sldId id="350" r:id="rId10"/>
    <p:sldId id="351" r:id="rId11"/>
    <p:sldId id="352" r:id="rId12"/>
    <p:sldId id="353" r:id="rId13"/>
    <p:sldId id="354" r:id="rId14"/>
    <p:sldId id="355" r:id="rId15"/>
    <p:sldId id="356" r:id="rId16"/>
    <p:sldId id="357" r:id="rId17"/>
    <p:sldId id="358" r:id="rId18"/>
    <p:sldId id="359" r:id="rId19"/>
    <p:sldId id="360" r:id="rId20"/>
    <p:sldId id="361" r:id="rId21"/>
    <p:sldId id="362" r:id="rId22"/>
    <p:sldId id="363" r:id="rId23"/>
    <p:sldId id="364" r:id="rId24"/>
    <p:sldId id="365" r:id="rId25"/>
    <p:sldId id="366" r:id="rId26"/>
    <p:sldId id="367" r:id="rId27"/>
    <p:sldId id="368" r:id="rId28"/>
    <p:sldId id="369" r:id="rId29"/>
    <p:sldId id="370" r:id="rId30"/>
    <p:sldId id="371" r:id="rId31"/>
    <p:sldId id="372" r:id="rId32"/>
    <p:sldId id="373" r:id="rId33"/>
    <p:sldId id="374" r:id="rId34"/>
    <p:sldId id="375" r:id="rId35"/>
    <p:sldId id="376" r:id="rId36"/>
    <p:sldId id="377" r:id="rId37"/>
    <p:sldId id="378" r:id="rId38"/>
    <p:sldId id="379" r:id="rId39"/>
    <p:sldId id="380" r:id="rId40"/>
    <p:sldId id="381" r:id="rId41"/>
    <p:sldId id="382" r:id="rId42"/>
    <p:sldId id="383" r:id="rId43"/>
    <p:sldId id="384" r:id="rId44"/>
    <p:sldId id="385" r:id="rId45"/>
    <p:sldId id="386" r:id="rId46"/>
  </p:sldIdLst>
  <p:sldSz cx="9144000" cy="6858000" type="screen4x3"/>
  <p:notesSz cx="6858000" cy="9144000"/>
  <p:custDataLst>
    <p:tags r:id="rId48"/>
  </p:custDataLst>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3" autoAdjust="0"/>
    <p:restoredTop sz="89876" autoAdjust="0"/>
  </p:normalViewPr>
  <p:slideViewPr>
    <p:cSldViewPr>
      <p:cViewPr varScale="1">
        <p:scale>
          <a:sx n="62" d="100"/>
          <a:sy n="62" d="100"/>
        </p:scale>
        <p:origin x="1400"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16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Arial" charset="0"/>
                <a:ea typeface="ＭＳ Ｐゴシック" pitchFamily="-109" charset="-128"/>
                <a:cs typeface="+mn-cs"/>
              </a:defRPr>
            </a:lvl1pPr>
          </a:lstStyle>
          <a:p>
            <a:pPr>
              <a:defRPr/>
            </a:pPr>
            <a:endParaRPr lang="en-US" dirty="0"/>
          </a:p>
        </p:txBody>
      </p:sp>
      <p:sp>
        <p:nvSpPr>
          <p:cNvPr id="3" name="Date Placeholder 2">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anose="020B0604020202020204" pitchFamily="34" charset="0"/>
              </a:defRPr>
            </a:lvl1pPr>
          </a:lstStyle>
          <a:p>
            <a:pPr>
              <a:defRPr/>
            </a:pPr>
            <a:fld id="{0BC942DF-85CB-46E0-879B-DBB35C8EBB57}" type="datetime1">
              <a:rPr lang="en-US" altLang="en-US"/>
              <a:pPr>
                <a:defRPr/>
              </a:pPr>
              <a:t>3/30/2021</a:t>
            </a:fld>
            <a:endParaRPr lang="en-US" altLang="en-US" dirty="0"/>
          </a:p>
        </p:txBody>
      </p:sp>
      <p:sp>
        <p:nvSpPr>
          <p:cNvPr id="4" name="Slide Image Placeholder 3">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dirty="0"/>
          </a:p>
        </p:txBody>
      </p:sp>
      <p:sp>
        <p:nvSpPr>
          <p:cNvPr id="5" name="Notes Placeholder 4">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Arial" charset="0"/>
                <a:ea typeface="ＭＳ Ｐゴシック" pitchFamily="-109" charset="-128"/>
                <a:cs typeface="+mn-cs"/>
              </a:defRPr>
            </a:lvl1pPr>
          </a:lstStyle>
          <a:p>
            <a:pPr>
              <a:defRPr/>
            </a:pPr>
            <a:endParaRPr lang="en-US" dirty="0"/>
          </a:p>
        </p:txBody>
      </p:sp>
      <p:sp>
        <p:nvSpPr>
          <p:cNvPr id="7" name="Slide Number Placeholder 6">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67E38205-7D16-4EB5-81F4-AE6DDA8E23B3}" type="slidenum">
              <a:rPr lang="en-US" altLang="en-US"/>
              <a:pPr>
                <a:defRPr/>
              </a:pPr>
              <a:t>‹#›</a:t>
            </a:fld>
            <a:endParaRPr lang="en-US" altLang="en-US" dirty="0"/>
          </a:p>
        </p:txBody>
      </p:sp>
    </p:spTree>
    <p:extLst>
      <p:ext uri="{BB962C8B-B14F-4D97-AF65-F5344CB8AC3E}">
        <p14:creationId xmlns:p14="http://schemas.microsoft.com/office/powerpoint/2010/main" val="3930758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solidFill>
                  <a:srgbClr val="FF0000"/>
                </a:solidFill>
              </a:rPr>
              <a:t>FIG 7.1 </a:t>
            </a:r>
            <a:r>
              <a:rPr lang="en-US" altLang="en-US" dirty="0" smtClean="0">
                <a:solidFill>
                  <a:srgbClr val="FF0000"/>
                </a:solidFill>
                <a:latin typeface="Arial" charset="0"/>
              </a:rPr>
              <a:t>In a systems view of families, parents and children influence each other; this interacting family unit is also influenced by other forces outside of the family.  </a:t>
            </a:r>
          </a:p>
        </p:txBody>
      </p:sp>
      <p:sp>
        <p:nvSpPr>
          <p:cNvPr id="4" name="Slide Number Placeholder 3"/>
          <p:cNvSpPr>
            <a:spLocks noGrp="1"/>
          </p:cNvSpPr>
          <p:nvPr>
            <p:ph type="sldNum" sz="quarter" idx="10"/>
          </p:nvPr>
        </p:nvSpPr>
        <p:spPr/>
        <p:txBody>
          <a:bodyPr/>
          <a:lstStyle/>
          <a:p>
            <a:pPr>
              <a:defRPr/>
            </a:pPr>
            <a:fld id="{67E38205-7D16-4EB5-81F4-AE6DDA8E23B3}" type="slidenum">
              <a:rPr lang="en-US" altLang="en-US" smtClean="0"/>
              <a:pPr>
                <a:defRPr/>
              </a:pPr>
              <a:t>4</a:t>
            </a:fld>
            <a:endParaRPr lang="en-US" altLang="en-US" dirty="0"/>
          </a:p>
        </p:txBody>
      </p:sp>
    </p:spTree>
    <p:extLst>
      <p:ext uri="{BB962C8B-B14F-4D97-AF65-F5344CB8AC3E}">
        <p14:creationId xmlns:p14="http://schemas.microsoft.com/office/powerpoint/2010/main" val="1426203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solidFill>
                  <a:srgbClr val="FF0000"/>
                </a:solidFill>
              </a:rPr>
              <a:t>FIG 7.2 </a:t>
            </a:r>
            <a:r>
              <a:rPr lang="en-US" altLang="en-US" dirty="0" smtClean="0">
                <a:solidFill>
                  <a:srgbClr val="FF0000"/>
                </a:solidFill>
                <a:latin typeface="Arial" charset="0"/>
              </a:rPr>
              <a:t>Combining the two dimensions of parental behavior (warmth and control) creates four prototypical styles of parenting.  </a:t>
            </a:r>
          </a:p>
        </p:txBody>
      </p:sp>
      <p:sp>
        <p:nvSpPr>
          <p:cNvPr id="4" name="Slide Number Placeholder 3"/>
          <p:cNvSpPr>
            <a:spLocks noGrp="1"/>
          </p:cNvSpPr>
          <p:nvPr>
            <p:ph type="sldNum" sz="quarter" idx="10"/>
          </p:nvPr>
        </p:nvSpPr>
        <p:spPr/>
        <p:txBody>
          <a:bodyPr/>
          <a:lstStyle/>
          <a:p>
            <a:pPr>
              <a:defRPr/>
            </a:pPr>
            <a:fld id="{67E38205-7D16-4EB5-81F4-AE6DDA8E23B3}" type="slidenum">
              <a:rPr lang="en-US" altLang="en-US" smtClean="0"/>
              <a:pPr>
                <a:defRPr/>
              </a:pPr>
              <a:t>7</a:t>
            </a:fld>
            <a:endParaRPr lang="en-US" altLang="en-US" dirty="0"/>
          </a:p>
        </p:txBody>
      </p:sp>
    </p:spTree>
    <p:extLst>
      <p:ext uri="{BB962C8B-B14F-4D97-AF65-F5344CB8AC3E}">
        <p14:creationId xmlns:p14="http://schemas.microsoft.com/office/powerpoint/2010/main" val="2556763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8" name="Content Placeholder 7"/>
          <p:cNvSpPr>
            <a:spLocks noGrp="1"/>
          </p:cNvSpPr>
          <p:nvPr>
            <p:ph sz="quarter" idx="10"/>
          </p:nvPr>
        </p:nvSpPr>
        <p:spPr>
          <a:xfrm>
            <a:off x="2133600" y="6324600"/>
            <a:ext cx="5181600" cy="457200"/>
          </a:xfrm>
        </p:spPr>
        <p:txBody>
          <a:bodyPr>
            <a:noAutofit/>
          </a:bodyPr>
          <a:lstStyle>
            <a:lvl1pPr>
              <a:defRPr sz="1200"/>
            </a:lvl1pPr>
            <a:lvl2pPr>
              <a:defRPr sz="1200"/>
            </a:lvl2pPr>
            <a:lvl3pPr>
              <a:defRPr sz="12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335630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1508125" y="6491288"/>
            <a:ext cx="6492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a:spcBef>
                <a:spcPts val="0"/>
              </a:spcBef>
              <a:defRPr/>
            </a:pPr>
            <a:r>
              <a:rPr lang="en-US" sz="1200" dirty="0" smtClean="0"/>
              <a:t>© 2019 Cengage. All rights reserved.</a:t>
            </a:r>
            <a:endParaRPr lang="en-US" sz="1200" dirty="0"/>
          </a:p>
        </p:txBody>
      </p:sp>
      <p:sp>
        <p:nvSpPr>
          <p:cNvPr id="2" name="Title 1"/>
          <p:cNvSpPr>
            <a:spLocks noGrp="1"/>
          </p:cNvSpPr>
          <p:nvPr>
            <p:ph type="title"/>
          </p:nvPr>
        </p:nvSpPr>
        <p:spPr>
          <a:xfrm>
            <a:off x="1852044" y="63674"/>
            <a:ext cx="7215756" cy="1054368"/>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330559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752600" y="228600"/>
            <a:ext cx="69342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3"/>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676400" y="1028700"/>
            <a:ext cx="74676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26628" y="143435"/>
            <a:ext cx="1585069" cy="1285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70" r:id="rId1"/>
    <p:sldLayoutId id="2147483672" r:id="rId2"/>
  </p:sldLayoutIdLst>
  <p:hf sldNum="0" hdr="0" dt="0"/>
  <p:txStyles>
    <p:titleStyle>
      <a:lvl1pPr algn="ctr" rtl="0" eaLnBrk="0" fontAlgn="base" hangingPunct="0">
        <a:spcBef>
          <a:spcPct val="0"/>
        </a:spcBef>
        <a:spcAft>
          <a:spcPct val="0"/>
        </a:spcAft>
        <a:defRPr sz="3600"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3600">
          <a:solidFill>
            <a:schemeClr val="tx1"/>
          </a:solidFill>
          <a:latin typeface="Arial" charset="0"/>
          <a:cs typeface="Arial" charset="0"/>
        </a:defRPr>
      </a:lvl2pPr>
      <a:lvl3pPr algn="ctr" rtl="0" eaLnBrk="0" fontAlgn="base" hangingPunct="0">
        <a:spcBef>
          <a:spcPct val="0"/>
        </a:spcBef>
        <a:spcAft>
          <a:spcPct val="0"/>
        </a:spcAft>
        <a:defRPr sz="3600">
          <a:solidFill>
            <a:schemeClr val="tx1"/>
          </a:solidFill>
          <a:latin typeface="Arial" charset="0"/>
          <a:cs typeface="Arial" charset="0"/>
        </a:defRPr>
      </a:lvl3pPr>
      <a:lvl4pPr algn="ctr" rtl="0" eaLnBrk="0" fontAlgn="base" hangingPunct="0">
        <a:spcBef>
          <a:spcPct val="0"/>
        </a:spcBef>
        <a:spcAft>
          <a:spcPct val="0"/>
        </a:spcAft>
        <a:defRPr sz="3600">
          <a:solidFill>
            <a:schemeClr val="tx1"/>
          </a:solidFill>
          <a:latin typeface="Arial" charset="0"/>
          <a:cs typeface="Arial" charset="0"/>
        </a:defRPr>
      </a:lvl4pPr>
      <a:lvl5pPr algn="ctr" rtl="0" eaLnBrk="0" fontAlgn="base" hangingPunct="0">
        <a:spcBef>
          <a:spcPct val="0"/>
        </a:spcBef>
        <a:spcAft>
          <a:spcPct val="0"/>
        </a:spcAft>
        <a:defRPr sz="3600">
          <a:solidFill>
            <a:schemeClr val="tx1"/>
          </a:solidFill>
          <a:latin typeface="Arial" charset="0"/>
          <a:cs typeface="Arial" charset="0"/>
        </a:defRPr>
      </a:lvl5pPr>
      <a:lvl6pPr marL="457200" algn="ctr" rtl="0" fontAlgn="base">
        <a:spcBef>
          <a:spcPct val="0"/>
        </a:spcBef>
        <a:spcAft>
          <a:spcPct val="0"/>
        </a:spcAft>
        <a:defRPr sz="3600">
          <a:solidFill>
            <a:schemeClr val="tx1"/>
          </a:solidFill>
          <a:latin typeface="Arial" charset="0"/>
          <a:cs typeface="Arial" charset="0"/>
        </a:defRPr>
      </a:lvl6pPr>
      <a:lvl7pPr marL="914400" algn="ctr" rtl="0" fontAlgn="base">
        <a:spcBef>
          <a:spcPct val="0"/>
        </a:spcBef>
        <a:spcAft>
          <a:spcPct val="0"/>
        </a:spcAft>
        <a:defRPr sz="3600">
          <a:solidFill>
            <a:schemeClr val="tx1"/>
          </a:solidFill>
          <a:latin typeface="Arial" charset="0"/>
          <a:cs typeface="Arial" charset="0"/>
        </a:defRPr>
      </a:lvl7pPr>
      <a:lvl8pPr marL="1371600" algn="ctr" rtl="0" fontAlgn="base">
        <a:spcBef>
          <a:spcPct val="0"/>
        </a:spcBef>
        <a:spcAft>
          <a:spcPct val="0"/>
        </a:spcAft>
        <a:defRPr sz="3600">
          <a:solidFill>
            <a:schemeClr val="tx1"/>
          </a:solidFill>
          <a:latin typeface="Arial" charset="0"/>
          <a:cs typeface="Arial" charset="0"/>
        </a:defRPr>
      </a:lvl8pPr>
      <a:lvl9pPr marL="1828800" algn="ctr" rtl="0" fontAlgn="base">
        <a:spcBef>
          <a:spcPct val="0"/>
        </a:spcBef>
        <a:spcAft>
          <a:spcPct val="0"/>
        </a:spcAft>
        <a:defRPr sz="36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noChangeArrowheads="1"/>
          </p:cNvSpPr>
          <p:nvPr>
            <p:ph type="ctrTitle"/>
          </p:nvPr>
        </p:nvSpPr>
        <p:spPr>
          <a:xfrm>
            <a:off x="685800" y="2366963"/>
            <a:ext cx="7772400" cy="1214437"/>
          </a:xfrm>
        </p:spPr>
        <p:txBody>
          <a:bodyPr/>
          <a:lstStyle/>
          <a:p>
            <a:r>
              <a:rPr lang="en-US" altLang="en-US" sz="4000" b="1" dirty="0"/>
              <a:t>Chapter </a:t>
            </a:r>
            <a:r>
              <a:rPr lang="en-US" altLang="en-US" sz="4000" b="1" dirty="0" smtClean="0"/>
              <a:t>Seven</a:t>
            </a:r>
            <a:endParaRPr lang="en-US" altLang="en-US" sz="4000" b="1" dirty="0" smtClean="0">
              <a:latin typeface="Arial" charset="0"/>
              <a:cs typeface="Arial" charset="0"/>
            </a:endParaRPr>
          </a:p>
        </p:txBody>
      </p:sp>
      <p:sp>
        <p:nvSpPr>
          <p:cNvPr id="3075" name="Subtitle 2"/>
          <p:cNvSpPr>
            <a:spLocks noGrp="1"/>
          </p:cNvSpPr>
          <p:nvPr>
            <p:ph type="subTitle" idx="1"/>
          </p:nvPr>
        </p:nvSpPr>
        <p:spPr>
          <a:xfrm>
            <a:off x="242888" y="3657600"/>
            <a:ext cx="8686800" cy="1828800"/>
          </a:xfrm>
        </p:spPr>
        <p:txBody>
          <a:bodyPr anchor="ctr"/>
          <a:lstStyle/>
          <a:p>
            <a:pPr>
              <a:defRPr/>
            </a:pPr>
            <a:r>
              <a:rPr lang="en-US" sz="3600" dirty="0">
                <a:solidFill>
                  <a:schemeClr val="tx1"/>
                </a:solidFill>
                <a:ea typeface="ＭＳ Ｐゴシック" charset="0"/>
                <a:cs typeface="ＭＳ Ｐゴシック" charset="0"/>
              </a:rPr>
              <a:t>Expanding Social Horizons: Socioemotional Development in </a:t>
            </a:r>
            <a:r>
              <a:rPr lang="en-US" sz="3600" dirty="0" smtClean="0">
                <a:solidFill>
                  <a:schemeClr val="tx1"/>
                </a:solidFill>
                <a:ea typeface="ＭＳ Ｐゴシック" charset="0"/>
                <a:cs typeface="ＭＳ Ｐゴシック" charset="0"/>
              </a:rPr>
              <a:t>Middle Childhood</a:t>
            </a:r>
            <a:endParaRPr lang="en-US" sz="3600" dirty="0">
              <a:solidFill>
                <a:schemeClr val="tx1"/>
              </a:solidFill>
            </a:endParaRPr>
          </a:p>
        </p:txBody>
      </p:sp>
      <p:sp>
        <p:nvSpPr>
          <p:cNvPr id="3076" name="Content Placeholder 1"/>
          <p:cNvSpPr>
            <a:spLocks noGrp="1"/>
          </p:cNvSpPr>
          <p:nvPr>
            <p:ph sz="quarter" idx="10"/>
          </p:nvPr>
        </p:nvSpPr>
        <p:spPr/>
        <p:txBody>
          <a:bodyPr anchor="ctr"/>
          <a:lstStyle/>
          <a:p>
            <a:pPr marL="0" indent="0" algn="ctr">
              <a:spcBef>
                <a:spcPct val="0"/>
              </a:spcBef>
              <a:buFont typeface="Arial" charset="0"/>
              <a:buNone/>
            </a:pPr>
            <a:r>
              <a:rPr lang="en-US" dirty="0" smtClean="0">
                <a:latin typeface="Arial" charset="0"/>
                <a:cs typeface="Arial" charset="0"/>
              </a:rPr>
              <a:t>© 2019 Cengage. All rights reserved.</a:t>
            </a:r>
          </a:p>
        </p:txBody>
      </p:sp>
    </p:spTree>
    <p:extLst>
      <p:ext uri="{BB962C8B-B14F-4D97-AF65-F5344CB8AC3E}">
        <p14:creationId xmlns:p14="http://schemas.microsoft.com/office/powerpoint/2010/main" val="2127592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Parental Behavior</a:t>
            </a:r>
            <a:endParaRPr lang="en-US" dirty="0"/>
          </a:p>
        </p:txBody>
      </p:sp>
      <p:sp>
        <p:nvSpPr>
          <p:cNvPr id="5" name="Content Placeholder 4"/>
          <p:cNvSpPr>
            <a:spLocks noGrp="1"/>
          </p:cNvSpPr>
          <p:nvPr>
            <p:ph idx="1"/>
          </p:nvPr>
        </p:nvSpPr>
        <p:spPr/>
        <p:txBody>
          <a:bodyPr/>
          <a:lstStyle/>
          <a:p>
            <a:r>
              <a:rPr lang="en-US" altLang="en-US" sz="2600" dirty="0"/>
              <a:t>Direct instruction: telling children what to do, when, and explaining why</a:t>
            </a:r>
          </a:p>
          <a:p>
            <a:pPr marL="854075" lvl="1" indent="-396875"/>
            <a:r>
              <a:rPr lang="en-US" altLang="en-US" dirty="0"/>
              <a:t>Coaching: helping children master social and emotional skills; explaining links between behavior and emotions</a:t>
            </a:r>
          </a:p>
          <a:p>
            <a:r>
              <a:rPr lang="en-US" altLang="en-US" sz="2600" dirty="0"/>
              <a:t>Modeling: learning by observing and imitating what parents do and say</a:t>
            </a:r>
          </a:p>
          <a:p>
            <a:r>
              <a:rPr lang="en-US" altLang="en-US" sz="2600" dirty="0"/>
              <a:t>Feedback through reinforcement: strengthening desirable behaviors through </a:t>
            </a:r>
            <a:r>
              <a:rPr lang="en-US" altLang="en-US" sz="2600" dirty="0" smtClean="0"/>
              <a:t>rewards</a:t>
            </a:r>
            <a:endParaRPr lang="en-US" altLang="en-US" sz="2600" dirty="0"/>
          </a:p>
        </p:txBody>
      </p:sp>
    </p:spTree>
    <p:extLst>
      <p:ext uri="{BB962C8B-B14F-4D97-AF65-F5344CB8AC3E}">
        <p14:creationId xmlns:p14="http://schemas.microsoft.com/office/powerpoint/2010/main" val="3437163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Punishment</a:t>
            </a:r>
            <a:endParaRPr lang="en-US" dirty="0"/>
          </a:p>
        </p:txBody>
      </p:sp>
      <p:sp>
        <p:nvSpPr>
          <p:cNvPr id="5" name="Content Placeholder 4"/>
          <p:cNvSpPr>
            <a:spLocks noGrp="1"/>
          </p:cNvSpPr>
          <p:nvPr>
            <p:ph idx="1"/>
          </p:nvPr>
        </p:nvSpPr>
        <p:spPr/>
        <p:txBody>
          <a:bodyPr/>
          <a:lstStyle/>
          <a:p>
            <a:r>
              <a:rPr lang="en-US" altLang="en-US" sz="2600" dirty="0"/>
              <a:t>Punishment can be effective</a:t>
            </a:r>
          </a:p>
          <a:p>
            <a:pPr lvl="1"/>
            <a:r>
              <a:rPr lang="en-US" altLang="en-US" dirty="0"/>
              <a:t>Prompt, consistent, explained, within a good parent child relationship</a:t>
            </a:r>
          </a:p>
          <a:p>
            <a:r>
              <a:rPr lang="en-US" altLang="en-US" sz="2600" dirty="0"/>
              <a:t>Punishment has some serious drawbacks</a:t>
            </a:r>
          </a:p>
          <a:p>
            <a:pPr lvl="1"/>
            <a:r>
              <a:rPr lang="en-US" altLang="en-US" dirty="0"/>
              <a:t>Suppressive, temporary effects, undesirable side effects.</a:t>
            </a:r>
            <a:endParaRPr lang="en-US" altLang="en-US" sz="2000" dirty="0"/>
          </a:p>
          <a:p>
            <a:r>
              <a:rPr lang="en-US" altLang="en-US" sz="2600" dirty="0"/>
              <a:t>Spanking is ineffective in getting children to comply with parents</a:t>
            </a:r>
          </a:p>
          <a:p>
            <a:r>
              <a:rPr lang="en-US" altLang="en-US" sz="2600" dirty="0" smtClean="0"/>
              <a:t>Time-out</a:t>
            </a:r>
            <a:endParaRPr lang="en-US" sz="2600" dirty="0"/>
          </a:p>
        </p:txBody>
      </p:sp>
    </p:spTree>
    <p:extLst>
      <p:ext uri="{BB962C8B-B14F-4D97-AF65-F5344CB8AC3E}">
        <p14:creationId xmlns:p14="http://schemas.microsoft.com/office/powerpoint/2010/main" val="1645855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Influences of the Marital System</a:t>
            </a:r>
            <a:endParaRPr lang="en-US" dirty="0"/>
          </a:p>
        </p:txBody>
      </p:sp>
      <p:sp>
        <p:nvSpPr>
          <p:cNvPr id="5" name="Content Placeholder 4"/>
          <p:cNvSpPr>
            <a:spLocks noGrp="1"/>
          </p:cNvSpPr>
          <p:nvPr>
            <p:ph idx="1"/>
          </p:nvPr>
        </p:nvSpPr>
        <p:spPr/>
        <p:txBody>
          <a:bodyPr/>
          <a:lstStyle/>
          <a:p>
            <a:r>
              <a:rPr lang="en-US" altLang="en-US" sz="2600" dirty="0"/>
              <a:t>Harmful effects of chronic parental conflict</a:t>
            </a:r>
          </a:p>
          <a:p>
            <a:pPr marL="808038" lvl="1" indent="-350838"/>
            <a:r>
              <a:rPr lang="en-US" altLang="en-US" dirty="0"/>
              <a:t>Jeopardizes children</a:t>
            </a:r>
            <a:r>
              <a:rPr lang="fr-FR" altLang="ja-JP" dirty="0"/>
              <a:t>’</a:t>
            </a:r>
            <a:r>
              <a:rPr lang="en-US" altLang="ja-JP" dirty="0"/>
              <a:t>s feelings of a stable family; m</a:t>
            </a:r>
            <a:r>
              <a:rPr lang="en-US" altLang="en-US" dirty="0"/>
              <a:t>akes child feel anxious, frightened, and sad</a:t>
            </a:r>
          </a:p>
          <a:p>
            <a:pPr marL="808038" lvl="1" indent="-350838"/>
            <a:r>
              <a:rPr lang="en-US" altLang="en-US" dirty="0"/>
              <a:t>Diverts parents</a:t>
            </a:r>
            <a:r>
              <a:rPr lang="fr-FR" altLang="ja-JP" dirty="0"/>
              <a:t>’</a:t>
            </a:r>
            <a:r>
              <a:rPr lang="en-US" altLang="ja-JP" dirty="0"/>
              <a:t> attention away from high-quality parenting</a:t>
            </a:r>
          </a:p>
          <a:p>
            <a:r>
              <a:rPr lang="en-US" altLang="en-US" sz="2600" dirty="0"/>
              <a:t>Unemployment or work stress can undermine parenting skills</a:t>
            </a:r>
          </a:p>
          <a:p>
            <a:r>
              <a:rPr lang="en-US" altLang="en-US" sz="2600" dirty="0"/>
              <a:t>Parents need to work as a team, with each supporting the child in their unique </a:t>
            </a:r>
            <a:r>
              <a:rPr lang="en-US" altLang="en-US" sz="2600" dirty="0" smtClean="0"/>
              <a:t>ways</a:t>
            </a:r>
            <a:endParaRPr lang="en-US" altLang="en-US" sz="2600" dirty="0"/>
          </a:p>
        </p:txBody>
      </p:sp>
    </p:spTree>
    <p:extLst>
      <p:ext uri="{BB962C8B-B14F-4D97-AF65-F5344CB8AC3E}">
        <p14:creationId xmlns:p14="http://schemas.microsoft.com/office/powerpoint/2010/main" val="3437163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Children’s </a:t>
            </a:r>
            <a:r>
              <a:rPr lang="en-US" altLang="en-US" dirty="0" smtClean="0"/>
              <a:t>Contributions: Reciprocal </a:t>
            </a:r>
            <a:r>
              <a:rPr lang="en-US" altLang="en-US" dirty="0"/>
              <a:t>Influence</a:t>
            </a:r>
            <a:endParaRPr lang="en-US" dirty="0"/>
          </a:p>
        </p:txBody>
      </p:sp>
      <p:sp>
        <p:nvSpPr>
          <p:cNvPr id="5" name="Content Placeholder 4"/>
          <p:cNvSpPr>
            <a:spLocks noGrp="1"/>
          </p:cNvSpPr>
          <p:nvPr>
            <p:ph idx="1"/>
          </p:nvPr>
        </p:nvSpPr>
        <p:spPr/>
        <p:txBody>
          <a:bodyPr/>
          <a:lstStyle/>
          <a:p>
            <a:r>
              <a:rPr lang="en-US" altLang="en-US" sz="2600" dirty="0"/>
              <a:t>Parents and children affect each other</a:t>
            </a:r>
            <a:r>
              <a:rPr lang="fr-FR" altLang="ja-JP" sz="2600" dirty="0"/>
              <a:t>’</a:t>
            </a:r>
            <a:r>
              <a:rPr lang="en-US" altLang="ja-JP" sz="2600" dirty="0"/>
              <a:t>s behavior and family (</a:t>
            </a:r>
            <a:r>
              <a:rPr lang="en-US" altLang="ja-JP" sz="2600" dirty="0" err="1"/>
              <a:t>dys</a:t>
            </a:r>
            <a:r>
              <a:rPr lang="en-US" altLang="ja-JP" sz="2600" dirty="0"/>
              <a:t>)functioning</a:t>
            </a:r>
          </a:p>
          <a:p>
            <a:r>
              <a:rPr lang="en-US" altLang="en-US" sz="2600" dirty="0"/>
              <a:t>Parenting styles differ with the child</a:t>
            </a:r>
            <a:r>
              <a:rPr lang="fr-FR" altLang="ja-JP" sz="2600" dirty="0"/>
              <a:t>’</a:t>
            </a:r>
            <a:r>
              <a:rPr lang="en-US" altLang="ja-JP" sz="2600" dirty="0"/>
              <a:t>s age, cognitive development, and temperament</a:t>
            </a:r>
          </a:p>
          <a:p>
            <a:pPr lvl="1"/>
            <a:r>
              <a:rPr lang="en-US" altLang="en-US" dirty="0"/>
              <a:t>Adolescents desire more autonomy and input into decision-making</a:t>
            </a:r>
          </a:p>
          <a:p>
            <a:pPr lvl="2"/>
            <a:r>
              <a:rPr lang="en-US" altLang="en-US" sz="2200" dirty="0"/>
              <a:t>Well-being flourishes as parents gradually relinquish control</a:t>
            </a:r>
          </a:p>
          <a:p>
            <a:pPr lvl="1"/>
            <a:r>
              <a:rPr lang="en-US" altLang="en-US" dirty="0"/>
              <a:t>Temperamentally active children may require greater parental </a:t>
            </a:r>
            <a:r>
              <a:rPr lang="en-US" altLang="en-US" dirty="0" smtClean="0"/>
              <a:t>control</a:t>
            </a:r>
            <a:endParaRPr lang="en-US" altLang="en-US" dirty="0"/>
          </a:p>
        </p:txBody>
      </p:sp>
    </p:spTree>
    <p:extLst>
      <p:ext uri="{BB962C8B-B14F-4D97-AF65-F5344CB8AC3E}">
        <p14:creationId xmlns:p14="http://schemas.microsoft.com/office/powerpoint/2010/main" val="1645855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Siblings</a:t>
            </a:r>
            <a:endParaRPr lang="en-US" dirty="0"/>
          </a:p>
        </p:txBody>
      </p:sp>
      <p:sp>
        <p:nvSpPr>
          <p:cNvPr id="5" name="Content Placeholder 4"/>
          <p:cNvSpPr>
            <a:spLocks noGrp="1"/>
          </p:cNvSpPr>
          <p:nvPr>
            <p:ph idx="1"/>
          </p:nvPr>
        </p:nvSpPr>
        <p:spPr/>
        <p:txBody>
          <a:bodyPr/>
          <a:lstStyle/>
          <a:p>
            <a:r>
              <a:rPr lang="en-US" altLang="en-US" sz="2600" dirty="0"/>
              <a:t>Birth of a sibling can result in the older child withdrawing or regressing to childish behavior</a:t>
            </a:r>
          </a:p>
          <a:p>
            <a:r>
              <a:rPr lang="en-US" altLang="en-US" sz="2600" dirty="0"/>
              <a:t>Sibling relationships are more harmonious</a:t>
            </a:r>
          </a:p>
          <a:p>
            <a:pPr marL="854075" lvl="1" indent="-396875"/>
            <a:r>
              <a:rPr lang="en-US" altLang="en-US" dirty="0"/>
              <a:t>In adolescence</a:t>
            </a:r>
          </a:p>
          <a:p>
            <a:pPr marL="854075" lvl="1" indent="-396875"/>
            <a:r>
              <a:rPr lang="en-US" altLang="en-US" dirty="0"/>
              <a:t>If same-sex</a:t>
            </a:r>
          </a:p>
          <a:p>
            <a:pPr marL="854075" lvl="1" indent="-396875"/>
            <a:r>
              <a:rPr lang="en-US" altLang="en-US" dirty="0"/>
              <a:t>When parents have a good relationship</a:t>
            </a:r>
          </a:p>
          <a:p>
            <a:pPr marL="854075" lvl="1" indent="-396875"/>
            <a:r>
              <a:rPr lang="en-US" altLang="en-US" dirty="0"/>
              <a:t>When parents are affectionate, caring, and responsive to each other and all of their </a:t>
            </a:r>
            <a:r>
              <a:rPr lang="en-US" altLang="en-US" dirty="0" smtClean="0"/>
              <a:t>children</a:t>
            </a:r>
            <a:endParaRPr lang="en-US" altLang="en-US" dirty="0"/>
          </a:p>
        </p:txBody>
      </p:sp>
    </p:spTree>
    <p:extLst>
      <p:ext uri="{BB962C8B-B14F-4D97-AF65-F5344CB8AC3E}">
        <p14:creationId xmlns:p14="http://schemas.microsoft.com/office/powerpoint/2010/main" val="34371636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Adopted Children</a:t>
            </a:r>
            <a:endParaRPr lang="en-US" dirty="0"/>
          </a:p>
        </p:txBody>
      </p:sp>
      <p:sp>
        <p:nvSpPr>
          <p:cNvPr id="5" name="Content Placeholder 4"/>
          <p:cNvSpPr>
            <a:spLocks noGrp="1"/>
          </p:cNvSpPr>
          <p:nvPr>
            <p:ph idx="1"/>
          </p:nvPr>
        </p:nvSpPr>
        <p:spPr/>
        <p:txBody>
          <a:bodyPr/>
          <a:lstStyle/>
          <a:p>
            <a:r>
              <a:rPr lang="en-US" altLang="en-US" sz="2600" dirty="0"/>
              <a:t>Of all U.S. children, 2–4% are adopted</a:t>
            </a:r>
          </a:p>
          <a:p>
            <a:pPr marL="808038" lvl="1" indent="-350838"/>
            <a:r>
              <a:rPr lang="en-US" altLang="en-US" dirty="0"/>
              <a:t>More children from other races and with special needs are being adopted</a:t>
            </a:r>
            <a:endParaRPr lang="en-US" altLang="ja-JP" dirty="0"/>
          </a:p>
          <a:p>
            <a:r>
              <a:rPr lang="en-US" altLang="en-US" sz="2600" dirty="0"/>
              <a:t>Most adopted children do quite well</a:t>
            </a:r>
          </a:p>
          <a:p>
            <a:r>
              <a:rPr lang="en-US" altLang="en-US" sz="2600" dirty="0"/>
              <a:t>Some are more prone to conduct disorders and school adjustment problems</a:t>
            </a:r>
          </a:p>
          <a:p>
            <a:pPr marL="808038" lvl="1" indent="-350838"/>
            <a:r>
              <a:rPr lang="en-US" altLang="en-US" dirty="0"/>
              <a:t>Likelier if child was older at adoption</a:t>
            </a:r>
          </a:p>
          <a:p>
            <a:pPr marL="808038" lvl="1" indent="-350838"/>
            <a:r>
              <a:rPr lang="en-US" altLang="en-US" dirty="0"/>
              <a:t>Related to pre-adoption care quality </a:t>
            </a:r>
          </a:p>
          <a:p>
            <a:r>
              <a:rPr lang="en-US" altLang="en-US" sz="2600" dirty="0"/>
              <a:t>Open adoption is more common </a:t>
            </a:r>
            <a:r>
              <a:rPr lang="en-US" altLang="en-US" sz="2600" dirty="0" smtClean="0"/>
              <a:t>today</a:t>
            </a:r>
            <a:endParaRPr lang="en-US" altLang="en-US" sz="2600" dirty="0"/>
          </a:p>
        </p:txBody>
      </p:sp>
    </p:spTree>
    <p:extLst>
      <p:ext uri="{BB962C8B-B14F-4D97-AF65-F5344CB8AC3E}">
        <p14:creationId xmlns:p14="http://schemas.microsoft.com/office/powerpoint/2010/main" val="16458554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Impact of Birth Order</a:t>
            </a:r>
            <a:endParaRPr lang="en-US" dirty="0"/>
          </a:p>
        </p:txBody>
      </p:sp>
      <p:sp>
        <p:nvSpPr>
          <p:cNvPr id="5" name="Content Placeholder 4"/>
          <p:cNvSpPr>
            <a:spLocks noGrp="1"/>
          </p:cNvSpPr>
          <p:nvPr>
            <p:ph idx="1"/>
          </p:nvPr>
        </p:nvSpPr>
        <p:spPr/>
        <p:txBody>
          <a:bodyPr/>
          <a:lstStyle/>
          <a:p>
            <a:pPr>
              <a:defRPr/>
            </a:pPr>
            <a:r>
              <a:rPr lang="en-US" sz="2600" dirty="0"/>
              <a:t>Parents of firstborn children have high expectations, are more affectionate, and are more strict</a:t>
            </a:r>
          </a:p>
          <a:p>
            <a:pPr lvl="1">
              <a:defRPr/>
            </a:pPr>
            <a:r>
              <a:rPr lang="en-US" dirty="0"/>
              <a:t>Firstborns have higher IQ, and are more willing to conform</a:t>
            </a:r>
          </a:p>
          <a:p>
            <a:pPr>
              <a:defRPr/>
            </a:pPr>
            <a:r>
              <a:rPr lang="en-US" sz="2600" dirty="0"/>
              <a:t>Only children </a:t>
            </a:r>
          </a:p>
          <a:p>
            <a:pPr lvl="1">
              <a:defRPr/>
            </a:pPr>
            <a:r>
              <a:rPr lang="en-US" dirty="0"/>
              <a:t>Succeed more in school</a:t>
            </a:r>
          </a:p>
          <a:p>
            <a:pPr lvl="1">
              <a:defRPr/>
            </a:pPr>
            <a:r>
              <a:rPr lang="en-US" dirty="0"/>
              <a:t>Aren’t “spoiled brats</a:t>
            </a:r>
            <a:r>
              <a:rPr lang="en-US" dirty="0" smtClean="0"/>
              <a:t>”</a:t>
            </a:r>
            <a:endParaRPr lang="en-US" dirty="0"/>
          </a:p>
        </p:txBody>
      </p:sp>
    </p:spTree>
    <p:extLst>
      <p:ext uri="{BB962C8B-B14F-4D97-AF65-F5344CB8AC3E}">
        <p14:creationId xmlns:p14="http://schemas.microsoft.com/office/powerpoint/2010/main" val="34371636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Divorce and Remarriage</a:t>
            </a:r>
            <a:endParaRPr lang="en-US" dirty="0"/>
          </a:p>
        </p:txBody>
      </p:sp>
      <p:sp>
        <p:nvSpPr>
          <p:cNvPr id="5" name="Content Placeholder 4"/>
          <p:cNvSpPr>
            <a:spLocks noGrp="1"/>
          </p:cNvSpPr>
          <p:nvPr>
            <p:ph idx="1"/>
          </p:nvPr>
        </p:nvSpPr>
        <p:spPr/>
        <p:txBody>
          <a:bodyPr/>
          <a:lstStyle/>
          <a:p>
            <a:r>
              <a:rPr lang="en-US" altLang="en-US" sz="2600" dirty="0"/>
              <a:t>Divorce</a:t>
            </a:r>
            <a:r>
              <a:rPr lang="fr-FR" altLang="ja-JP" sz="2600" dirty="0"/>
              <a:t>’</a:t>
            </a:r>
            <a:r>
              <a:rPr lang="en-US" altLang="ja-JP" sz="2600" dirty="0"/>
              <a:t>s effect on children</a:t>
            </a:r>
          </a:p>
          <a:p>
            <a:pPr marL="914400" lvl="1" indent="-457200"/>
            <a:r>
              <a:rPr lang="en-US" altLang="en-US" dirty="0"/>
              <a:t>Depends on parents cooperating with each other, especially about discipline</a:t>
            </a:r>
          </a:p>
          <a:p>
            <a:pPr marL="914400" lvl="1" indent="-457200"/>
            <a:r>
              <a:rPr lang="en-US" altLang="en-US" dirty="0"/>
              <a:t>Problems with school achievement, conduct, adjustment, self-concept, and parent-child relations</a:t>
            </a:r>
          </a:p>
          <a:p>
            <a:pPr marL="914400" lvl="1" indent="-457200"/>
            <a:r>
              <a:rPr lang="en-US" altLang="en-US" dirty="0"/>
              <a:t>Likelier to experience negative marriage attitudes, marital problems, and to divorce</a:t>
            </a:r>
          </a:p>
          <a:p>
            <a:pPr marL="914400" lvl="1" indent="-457200"/>
            <a:r>
              <a:rPr lang="en-US" altLang="en-US" dirty="0"/>
              <a:t>Less life satisfaction; more depression as </a:t>
            </a:r>
            <a:r>
              <a:rPr lang="en-US" altLang="en-US" dirty="0" smtClean="0"/>
              <a:t>adults</a:t>
            </a:r>
            <a:endParaRPr lang="en-US" altLang="en-US" dirty="0"/>
          </a:p>
        </p:txBody>
      </p:sp>
    </p:spTree>
    <p:extLst>
      <p:ext uri="{BB962C8B-B14F-4D97-AF65-F5344CB8AC3E}">
        <p14:creationId xmlns:p14="http://schemas.microsoft.com/office/powerpoint/2010/main" val="16458554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What Aspects of Children</a:t>
            </a:r>
            <a:r>
              <a:rPr lang="fr-FR" altLang="ja-JP" dirty="0"/>
              <a:t>’</a:t>
            </a:r>
            <a:r>
              <a:rPr lang="en-US" altLang="ja-JP" dirty="0"/>
              <a:t>s Lives Are Affected by Divorce? </a:t>
            </a:r>
            <a:endParaRPr lang="en-US" dirty="0"/>
          </a:p>
        </p:txBody>
      </p:sp>
      <p:sp>
        <p:nvSpPr>
          <p:cNvPr id="5" name="Content Placeholder 4"/>
          <p:cNvSpPr>
            <a:spLocks noGrp="1"/>
          </p:cNvSpPr>
          <p:nvPr>
            <p:ph idx="1"/>
          </p:nvPr>
        </p:nvSpPr>
        <p:spPr/>
        <p:txBody>
          <a:bodyPr/>
          <a:lstStyle/>
          <a:p>
            <a:r>
              <a:rPr lang="en-US" altLang="en-US" sz="2600" dirty="0"/>
              <a:t>Joint custody: both parents retain legal custody</a:t>
            </a:r>
          </a:p>
          <a:p>
            <a:pPr marL="854075" lvl="1" indent="-396875"/>
            <a:r>
              <a:rPr lang="en-US" altLang="en-US" dirty="0"/>
              <a:t>An option when parents get along</a:t>
            </a:r>
          </a:p>
          <a:p>
            <a:pPr marL="854075" lvl="1" indent="-396875"/>
            <a:r>
              <a:rPr lang="en-US" altLang="en-US" dirty="0"/>
              <a:t>In sole custody, children fare better with same-sex parent</a:t>
            </a:r>
          </a:p>
          <a:p>
            <a:pPr marL="854075" lvl="1" indent="-396875"/>
            <a:r>
              <a:rPr lang="en-US" altLang="en-US" dirty="0"/>
              <a:t>Children benefit when fathers remain involved in </a:t>
            </a:r>
            <a:r>
              <a:rPr lang="en-US" altLang="en-US" dirty="0" smtClean="0"/>
              <a:t>parenting</a:t>
            </a:r>
            <a:endParaRPr lang="en-US" altLang="en-US" dirty="0"/>
          </a:p>
        </p:txBody>
      </p:sp>
    </p:spTree>
    <p:extLst>
      <p:ext uri="{BB962C8B-B14F-4D97-AF65-F5344CB8AC3E}">
        <p14:creationId xmlns:p14="http://schemas.microsoft.com/office/powerpoint/2010/main" val="3437163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How Divorce </a:t>
            </a:r>
            <a:r>
              <a:rPr lang="en-US" altLang="en-US" dirty="0" smtClean="0"/>
              <a:t>Influences Development</a:t>
            </a:r>
            <a:endParaRPr lang="en-US" dirty="0"/>
          </a:p>
        </p:txBody>
      </p:sp>
      <p:sp>
        <p:nvSpPr>
          <p:cNvPr id="5" name="Content Placeholder 4"/>
          <p:cNvSpPr>
            <a:spLocks noGrp="1"/>
          </p:cNvSpPr>
          <p:nvPr>
            <p:ph idx="1"/>
          </p:nvPr>
        </p:nvSpPr>
        <p:spPr/>
        <p:txBody>
          <a:bodyPr/>
          <a:lstStyle/>
          <a:p>
            <a:r>
              <a:rPr lang="en-US" altLang="en-US" sz="2600" dirty="0"/>
              <a:t>Children fare best </a:t>
            </a:r>
          </a:p>
          <a:p>
            <a:pPr marL="914400" lvl="1" indent="-457200"/>
            <a:r>
              <a:rPr lang="en-US" altLang="en-US" dirty="0"/>
              <a:t>when neither parent experiences psychological problems</a:t>
            </a:r>
          </a:p>
          <a:p>
            <a:pPr marL="914400" lvl="1" indent="-457200"/>
            <a:r>
              <a:rPr lang="en-US" altLang="en-US" dirty="0"/>
              <a:t>When parents get along with each other</a:t>
            </a:r>
          </a:p>
          <a:p>
            <a:pPr marL="914400" lvl="1" indent="-457200"/>
            <a:r>
              <a:rPr lang="en-US" altLang="en-US" dirty="0"/>
              <a:t>When parents stay involved</a:t>
            </a:r>
          </a:p>
          <a:p>
            <a:pPr marL="914400" lvl="1" indent="-457200"/>
            <a:r>
              <a:rPr lang="en-US" altLang="en-US" dirty="0"/>
              <a:t>When parents parent effectively</a:t>
            </a:r>
          </a:p>
          <a:p>
            <a:pPr marL="914400" lvl="1" indent="-457200"/>
            <a:r>
              <a:rPr lang="en-US" altLang="en-US" dirty="0"/>
              <a:t>Parental conflict especially affects emotionally insecure </a:t>
            </a:r>
            <a:r>
              <a:rPr lang="en-US" altLang="en-US" dirty="0" smtClean="0"/>
              <a:t>children</a:t>
            </a:r>
            <a:endParaRPr lang="en-US" altLang="en-US" dirty="0"/>
          </a:p>
        </p:txBody>
      </p:sp>
    </p:spTree>
    <p:extLst>
      <p:ext uri="{BB962C8B-B14F-4D97-AF65-F5344CB8AC3E}">
        <p14:creationId xmlns:p14="http://schemas.microsoft.com/office/powerpoint/2010/main" val="1645855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7.1 Family </a:t>
            </a:r>
            <a:r>
              <a:rPr lang="en-US" altLang="en-US" dirty="0" smtClean="0"/>
              <a:t>Relationships: Learning Objectives</a:t>
            </a:r>
            <a:endParaRPr lang="en-US" dirty="0"/>
          </a:p>
        </p:txBody>
      </p:sp>
      <p:sp>
        <p:nvSpPr>
          <p:cNvPr id="5" name="Content Placeholder 4"/>
          <p:cNvSpPr>
            <a:spLocks noGrp="1"/>
          </p:cNvSpPr>
          <p:nvPr>
            <p:ph idx="1"/>
          </p:nvPr>
        </p:nvSpPr>
        <p:spPr/>
        <p:txBody>
          <a:bodyPr/>
          <a:lstStyle/>
          <a:p>
            <a:pPr>
              <a:spcBef>
                <a:spcPts val="600"/>
              </a:spcBef>
            </a:pPr>
            <a:r>
              <a:rPr lang="en-US" altLang="en-US" sz="2600" dirty="0"/>
              <a:t>What is a systems approach to parenting?</a:t>
            </a:r>
          </a:p>
          <a:p>
            <a:pPr>
              <a:spcBef>
                <a:spcPts val="600"/>
              </a:spcBef>
            </a:pPr>
            <a:r>
              <a:rPr lang="en-US" altLang="en-US" sz="2600" dirty="0"/>
              <a:t>What are the primary dimensions of parenting? How do they affect children</a:t>
            </a:r>
            <a:r>
              <a:rPr lang="fr-FR" altLang="ja-JP" sz="2600" dirty="0"/>
              <a:t>’</a:t>
            </a:r>
            <a:r>
              <a:rPr lang="en-US" altLang="ja-JP" sz="2600" dirty="0"/>
              <a:t>s development?</a:t>
            </a:r>
          </a:p>
          <a:p>
            <a:pPr>
              <a:spcBef>
                <a:spcPts val="600"/>
              </a:spcBef>
            </a:pPr>
            <a:r>
              <a:rPr lang="en-US" altLang="en-US" sz="2600" dirty="0"/>
              <a:t>What determines how siblings get along?  How do firstborn, later-born, and only children differ?</a:t>
            </a:r>
          </a:p>
          <a:p>
            <a:pPr>
              <a:spcBef>
                <a:spcPts val="600"/>
              </a:spcBef>
            </a:pPr>
            <a:r>
              <a:rPr lang="en-US" altLang="en-US" sz="2600" dirty="0"/>
              <a:t>How do divorce and remarriage affect children?</a:t>
            </a:r>
          </a:p>
          <a:p>
            <a:pPr>
              <a:spcBef>
                <a:spcPts val="600"/>
              </a:spcBef>
            </a:pPr>
            <a:r>
              <a:rPr lang="en-US" altLang="en-US" sz="2600" dirty="0"/>
              <a:t>What factors lead children to be maltreated</a:t>
            </a:r>
            <a:r>
              <a:rPr lang="en-US" altLang="en-US" sz="2600" dirty="0" smtClean="0"/>
              <a:t>?</a:t>
            </a:r>
            <a:endParaRPr lang="en-US" altLang="en-US" sz="2600" dirty="0"/>
          </a:p>
        </p:txBody>
      </p:sp>
    </p:spTree>
    <p:extLst>
      <p:ext uri="{BB962C8B-B14F-4D97-AF65-F5344CB8AC3E}">
        <p14:creationId xmlns:p14="http://schemas.microsoft.com/office/powerpoint/2010/main" val="22997100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Which Children Does Divorce Most Affect?</a:t>
            </a:r>
            <a:endParaRPr lang="en-US" dirty="0"/>
          </a:p>
        </p:txBody>
      </p:sp>
      <p:sp>
        <p:nvSpPr>
          <p:cNvPr id="5" name="Content Placeholder 4"/>
          <p:cNvSpPr>
            <a:spLocks noGrp="1"/>
          </p:cNvSpPr>
          <p:nvPr>
            <p:ph idx="1"/>
          </p:nvPr>
        </p:nvSpPr>
        <p:spPr/>
        <p:txBody>
          <a:bodyPr/>
          <a:lstStyle/>
          <a:p>
            <a:r>
              <a:rPr lang="en-US" altLang="en-US" sz="2600" dirty="0"/>
              <a:t>More harmful</a:t>
            </a:r>
          </a:p>
          <a:p>
            <a:pPr marL="914400" lvl="1" indent="-457200"/>
            <a:r>
              <a:rPr lang="en-US" altLang="en-US" dirty="0"/>
              <a:t>To temperamentally emotional children and those who interpret events negatively</a:t>
            </a:r>
          </a:p>
          <a:p>
            <a:r>
              <a:rPr lang="en-US" altLang="en-US" sz="2600" dirty="0"/>
              <a:t>Less harmful if parents:</a:t>
            </a:r>
          </a:p>
          <a:p>
            <a:pPr marL="914400" lvl="1" indent="-457200"/>
            <a:r>
              <a:rPr lang="en-US" altLang="en-US" dirty="0"/>
              <a:t>Explain divorce</a:t>
            </a:r>
            <a:r>
              <a:rPr lang="fr-FR" altLang="ja-JP" dirty="0"/>
              <a:t>’</a:t>
            </a:r>
            <a:r>
              <a:rPr lang="en-US" altLang="ja-JP" dirty="0"/>
              <a:t>s reasons to children</a:t>
            </a:r>
          </a:p>
          <a:p>
            <a:pPr marL="914400" lvl="1" indent="-457200"/>
            <a:r>
              <a:rPr lang="en-US" altLang="ja-JP" dirty="0"/>
              <a:t>Reassure them of love/involvement</a:t>
            </a:r>
          </a:p>
          <a:p>
            <a:pPr marL="914400" lvl="1" indent="-457200"/>
            <a:r>
              <a:rPr lang="en-US" altLang="ja-JP" dirty="0"/>
              <a:t>Don’t compete for the child, and don’t criticize ex</a:t>
            </a:r>
          </a:p>
          <a:p>
            <a:pPr marL="914400" lvl="1" indent="-457200"/>
            <a:r>
              <a:rPr lang="en-US" altLang="ja-JP" dirty="0"/>
              <a:t>Don’t ask children to mediate </a:t>
            </a:r>
            <a:r>
              <a:rPr lang="en-US" altLang="ja-JP" dirty="0" smtClean="0"/>
              <a:t>disputes</a:t>
            </a:r>
            <a:endParaRPr lang="en-US" altLang="ja-JP" dirty="0"/>
          </a:p>
        </p:txBody>
      </p:sp>
    </p:spTree>
    <p:extLst>
      <p:ext uri="{BB962C8B-B14F-4D97-AF65-F5344CB8AC3E}">
        <p14:creationId xmlns:p14="http://schemas.microsoft.com/office/powerpoint/2010/main" val="3437163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Blended Families</a:t>
            </a:r>
            <a:endParaRPr lang="en-US" dirty="0"/>
          </a:p>
        </p:txBody>
      </p:sp>
      <p:sp>
        <p:nvSpPr>
          <p:cNvPr id="5" name="Content Placeholder 4"/>
          <p:cNvSpPr>
            <a:spLocks noGrp="1"/>
          </p:cNvSpPr>
          <p:nvPr>
            <p:ph idx="1"/>
          </p:nvPr>
        </p:nvSpPr>
        <p:spPr>
          <a:xfrm>
            <a:off x="459425" y="1402080"/>
            <a:ext cx="8395015" cy="5074920"/>
          </a:xfrm>
        </p:spPr>
        <p:txBody>
          <a:bodyPr/>
          <a:lstStyle/>
          <a:p>
            <a:r>
              <a:rPr lang="en-US" altLang="en-US" sz="2400" dirty="0"/>
              <a:t>Typical blended family is a mother, her children, and a stepfather.</a:t>
            </a:r>
          </a:p>
          <a:p>
            <a:r>
              <a:rPr lang="en-US" altLang="en-US" sz="2400" dirty="0"/>
              <a:t>Children can thrive in a blended family</a:t>
            </a:r>
          </a:p>
          <a:p>
            <a:pPr marL="854075" lvl="1" indent="-396875"/>
            <a:r>
              <a:rPr lang="en-US" altLang="en-US" sz="2200" dirty="0"/>
              <a:t>Children close to their mother and stepfather report being well-adjusted</a:t>
            </a:r>
          </a:p>
          <a:p>
            <a:pPr marL="854075" lvl="1" indent="-396875"/>
            <a:r>
              <a:rPr lang="en-US" altLang="en-US" sz="2200" dirty="0"/>
              <a:t>Showing preference to children in a blended family can lead to conflict and unhappiness.</a:t>
            </a:r>
          </a:p>
          <a:p>
            <a:r>
              <a:rPr lang="en-US" altLang="en-US" sz="2400" dirty="0"/>
              <a:t>Strategies for stepfathers: be involved and avoid encroaching on established relationships</a:t>
            </a:r>
          </a:p>
          <a:p>
            <a:r>
              <a:rPr lang="en-US" altLang="en-US" sz="2400" dirty="0"/>
              <a:t>Strategies for stepmothers: be careful not to over- focus on the new relationship</a:t>
            </a:r>
          </a:p>
          <a:p>
            <a:r>
              <a:rPr lang="en-US" altLang="en-US" sz="2400" dirty="0"/>
              <a:t>Maintain time and affection with </a:t>
            </a:r>
            <a:r>
              <a:rPr lang="en-US" altLang="en-US" sz="2400" dirty="0" smtClean="0"/>
              <a:t>children</a:t>
            </a:r>
            <a:endParaRPr lang="en-US" altLang="en-US" sz="2400" dirty="0"/>
          </a:p>
        </p:txBody>
      </p:sp>
    </p:spTree>
    <p:extLst>
      <p:ext uri="{BB962C8B-B14F-4D97-AF65-F5344CB8AC3E}">
        <p14:creationId xmlns:p14="http://schemas.microsoft.com/office/powerpoint/2010/main" val="1645855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Parent-Child Relationships Gone Awry: Child Maltreatment</a:t>
            </a:r>
            <a:endParaRPr lang="en-US" dirty="0"/>
          </a:p>
        </p:txBody>
      </p:sp>
      <p:sp>
        <p:nvSpPr>
          <p:cNvPr id="5" name="Content Placeholder 4"/>
          <p:cNvSpPr>
            <a:spLocks noGrp="1"/>
          </p:cNvSpPr>
          <p:nvPr>
            <p:ph idx="1"/>
          </p:nvPr>
        </p:nvSpPr>
        <p:spPr/>
        <p:txBody>
          <a:bodyPr/>
          <a:lstStyle/>
          <a:p>
            <a:r>
              <a:rPr lang="en-US" altLang="en-US" sz="2600" dirty="0"/>
              <a:t>700,000 U.S. children neglected or abused in some way every year</a:t>
            </a:r>
          </a:p>
          <a:p>
            <a:pPr marL="854075" lvl="1" indent="-396875"/>
            <a:r>
              <a:rPr lang="en-US" altLang="en-US" dirty="0"/>
              <a:t>75% neglect: inadequate food, clothing, or medical care</a:t>
            </a:r>
          </a:p>
          <a:p>
            <a:pPr marL="854075" lvl="1" indent="-396875"/>
            <a:r>
              <a:rPr lang="en-US" altLang="en-US" dirty="0"/>
              <a:t>17% physical abuse: assault leading to physical injuries</a:t>
            </a:r>
          </a:p>
          <a:p>
            <a:pPr marL="854075" lvl="1" indent="-396875"/>
            <a:r>
              <a:rPr lang="en-US" altLang="en-US" dirty="0"/>
              <a:t>8% sexual abuse: fondling, intercourse, or other sexual behaviors</a:t>
            </a:r>
          </a:p>
          <a:p>
            <a:pPr marL="854075" lvl="1" indent="-396875"/>
            <a:r>
              <a:rPr lang="en-US" altLang="en-US" dirty="0"/>
              <a:t>6% psychological abuse: ridicule, rejection, or </a:t>
            </a:r>
            <a:r>
              <a:rPr lang="en-US" altLang="en-US" dirty="0" smtClean="0"/>
              <a:t>humiliation</a:t>
            </a:r>
            <a:endParaRPr lang="en-US" altLang="en-US" dirty="0"/>
          </a:p>
        </p:txBody>
      </p:sp>
    </p:spTree>
    <p:extLst>
      <p:ext uri="{BB962C8B-B14F-4D97-AF65-F5344CB8AC3E}">
        <p14:creationId xmlns:p14="http://schemas.microsoft.com/office/powerpoint/2010/main" val="3437163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Who Are the Abusing Parents?</a:t>
            </a:r>
            <a:endParaRPr lang="en-US" dirty="0"/>
          </a:p>
        </p:txBody>
      </p:sp>
      <p:sp>
        <p:nvSpPr>
          <p:cNvPr id="5" name="Content Placeholder 4"/>
          <p:cNvSpPr>
            <a:spLocks noGrp="1"/>
          </p:cNvSpPr>
          <p:nvPr>
            <p:ph idx="1"/>
          </p:nvPr>
        </p:nvSpPr>
        <p:spPr/>
        <p:txBody>
          <a:bodyPr/>
          <a:lstStyle/>
          <a:p>
            <a:r>
              <a:rPr lang="en-US" altLang="en-US" sz="2600" dirty="0"/>
              <a:t>Maltreatment risk is highest when cultures condone physical punishment, when parents lack effective skills, and the child</a:t>
            </a:r>
            <a:r>
              <a:rPr lang="fr-FR" altLang="ja-JP" sz="2600" dirty="0"/>
              <a:t>’</a:t>
            </a:r>
            <a:r>
              <a:rPr lang="en-US" altLang="ja-JP" sz="2600" dirty="0"/>
              <a:t>s behavior is often aversive</a:t>
            </a:r>
          </a:p>
          <a:p>
            <a:r>
              <a:rPr lang="en-US" altLang="en-US" sz="2600" dirty="0"/>
              <a:t>Spanking is common in the United States</a:t>
            </a:r>
          </a:p>
          <a:p>
            <a:pPr marL="854075" lvl="1" indent="-396875"/>
            <a:r>
              <a:rPr lang="en-US" altLang="en-US" dirty="0"/>
              <a:t>The United States has higher child maltreatment rates than countries where physical punishment is not condoned (in Europe, Asia</a:t>
            </a:r>
            <a:r>
              <a:rPr lang="en-US" altLang="en-US" dirty="0" smtClean="0"/>
              <a:t>)</a:t>
            </a:r>
            <a:endParaRPr lang="en-US" altLang="en-US" dirty="0"/>
          </a:p>
        </p:txBody>
      </p:sp>
    </p:spTree>
    <p:extLst>
      <p:ext uri="{BB962C8B-B14F-4D97-AF65-F5344CB8AC3E}">
        <p14:creationId xmlns:p14="http://schemas.microsoft.com/office/powerpoint/2010/main" val="16458554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Effects of Abuse on Children</a:t>
            </a:r>
            <a:endParaRPr lang="en-US" dirty="0"/>
          </a:p>
        </p:txBody>
      </p:sp>
      <p:sp>
        <p:nvSpPr>
          <p:cNvPr id="5" name="Content Placeholder 4"/>
          <p:cNvSpPr>
            <a:spLocks noGrp="1"/>
          </p:cNvSpPr>
          <p:nvPr>
            <p:ph idx="1"/>
          </p:nvPr>
        </p:nvSpPr>
        <p:spPr/>
        <p:txBody>
          <a:bodyPr/>
          <a:lstStyle/>
          <a:p>
            <a:r>
              <a:rPr lang="en-US" altLang="en-US" sz="2600" dirty="0"/>
              <a:t>Even with no lasting physical damage, abused children tend to: </a:t>
            </a:r>
          </a:p>
          <a:p>
            <a:r>
              <a:rPr lang="en-US" altLang="en-US" sz="2600" dirty="0"/>
              <a:t>Have poor peer relationships</a:t>
            </a:r>
          </a:p>
          <a:p>
            <a:r>
              <a:rPr lang="en-US" altLang="en-US" sz="2600" dirty="0"/>
              <a:t>Be disruptive at school; earn low grades and test scores</a:t>
            </a:r>
          </a:p>
          <a:p>
            <a:r>
              <a:rPr lang="en-US" altLang="en-US" sz="2600" dirty="0"/>
              <a:t>Have disturbed cognitive development</a:t>
            </a:r>
          </a:p>
          <a:p>
            <a:r>
              <a:rPr lang="en-US" altLang="en-US" sz="2600" dirty="0"/>
              <a:t>Experience more depression </a:t>
            </a:r>
          </a:p>
          <a:p>
            <a:r>
              <a:rPr lang="en-US" altLang="en-US" sz="2600" dirty="0"/>
              <a:t>Be more prone to abuse their children and to consider or attempt suicide as </a:t>
            </a:r>
            <a:r>
              <a:rPr lang="en-US" altLang="en-US" sz="2600" dirty="0" smtClean="0"/>
              <a:t>adults</a:t>
            </a:r>
            <a:endParaRPr lang="en-US" altLang="en-US" sz="2600" dirty="0"/>
          </a:p>
        </p:txBody>
      </p:sp>
    </p:spTree>
    <p:extLst>
      <p:ext uri="{BB962C8B-B14F-4D97-AF65-F5344CB8AC3E}">
        <p14:creationId xmlns:p14="http://schemas.microsoft.com/office/powerpoint/2010/main" val="3437163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Resilience</a:t>
            </a:r>
            <a:endParaRPr lang="en-US" dirty="0"/>
          </a:p>
        </p:txBody>
      </p:sp>
      <p:sp>
        <p:nvSpPr>
          <p:cNvPr id="5" name="Content Placeholder 4"/>
          <p:cNvSpPr>
            <a:spLocks noGrp="1"/>
          </p:cNvSpPr>
          <p:nvPr>
            <p:ph idx="1"/>
          </p:nvPr>
        </p:nvSpPr>
        <p:spPr/>
        <p:txBody>
          <a:bodyPr/>
          <a:lstStyle/>
          <a:p>
            <a:r>
              <a:rPr lang="en-US" altLang="en-US" sz="2600" dirty="0"/>
              <a:t>Protective factors</a:t>
            </a:r>
          </a:p>
          <a:p>
            <a:r>
              <a:rPr lang="en-US" altLang="en-US" sz="2600" dirty="0"/>
              <a:t>Ego resilience: ability to respond adaptively and resourcefully to new situations </a:t>
            </a:r>
          </a:p>
          <a:p>
            <a:pPr marL="854075" lvl="1" indent="-396875"/>
            <a:r>
              <a:rPr lang="en-US" altLang="en-US" dirty="0"/>
              <a:t>Buffers against abuse</a:t>
            </a:r>
            <a:r>
              <a:rPr lang="fr-FR" altLang="ja-JP" dirty="0"/>
              <a:t>’</a:t>
            </a:r>
            <a:r>
              <a:rPr lang="en-US" altLang="ja-JP" dirty="0"/>
              <a:t>s effects</a:t>
            </a:r>
          </a:p>
          <a:p>
            <a:r>
              <a:rPr lang="en-US" altLang="en-US" sz="2600" dirty="0"/>
              <a:t>Children having positive representations of their mothers (e.g., </a:t>
            </a:r>
            <a:r>
              <a:rPr lang="en-US" altLang="en-US" sz="2600" dirty="0" smtClean="0"/>
              <a:t>“</a:t>
            </a:r>
            <a:r>
              <a:rPr lang="en-US" altLang="ja-JP" sz="2600" dirty="0" smtClean="0"/>
              <a:t>kind,” “loving”)</a:t>
            </a:r>
            <a:endParaRPr lang="en-US" altLang="ja-JP" sz="2600" dirty="0"/>
          </a:p>
          <a:p>
            <a:pPr marL="854075" lvl="1" indent="-396875"/>
            <a:r>
              <a:rPr lang="en-US" altLang="en-US" dirty="0"/>
              <a:t>Buffers against effects of neglect,</a:t>
            </a:r>
            <a:r>
              <a:rPr lang="en-US" altLang="ja-JP" dirty="0"/>
              <a:t> but not those of </a:t>
            </a:r>
            <a:r>
              <a:rPr lang="en-US" altLang="ja-JP" dirty="0" smtClean="0"/>
              <a:t>abuse</a:t>
            </a:r>
            <a:endParaRPr lang="en-US" altLang="ja-JP" dirty="0"/>
          </a:p>
        </p:txBody>
      </p:sp>
    </p:spTree>
    <p:extLst>
      <p:ext uri="{BB962C8B-B14F-4D97-AF65-F5344CB8AC3E}">
        <p14:creationId xmlns:p14="http://schemas.microsoft.com/office/powerpoint/2010/main" val="16458554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Preventing Abuse &amp; Maltreatment</a:t>
            </a:r>
            <a:endParaRPr lang="en-US" dirty="0"/>
          </a:p>
        </p:txBody>
      </p:sp>
      <p:sp>
        <p:nvSpPr>
          <p:cNvPr id="5" name="Content Placeholder 4"/>
          <p:cNvSpPr>
            <a:spLocks noGrp="1"/>
          </p:cNvSpPr>
          <p:nvPr>
            <p:ph idx="1"/>
          </p:nvPr>
        </p:nvSpPr>
        <p:spPr/>
        <p:txBody>
          <a:bodyPr/>
          <a:lstStyle/>
          <a:p>
            <a:r>
              <a:rPr lang="en-US" altLang="en-US" sz="2600" dirty="0"/>
              <a:t>Reducing positive attitudes toward physical punishment</a:t>
            </a:r>
          </a:p>
          <a:p>
            <a:r>
              <a:rPr lang="en-US" altLang="en-US" sz="2600" dirty="0"/>
              <a:t>Reducing poverty and its stressful effects</a:t>
            </a:r>
          </a:p>
          <a:p>
            <a:r>
              <a:rPr lang="en-US" altLang="en-US" sz="2600" dirty="0"/>
              <a:t>Maintaining social supports that advise parents and provide opportunities to vent</a:t>
            </a:r>
          </a:p>
          <a:p>
            <a:r>
              <a:rPr lang="en-US" altLang="en-US" sz="2600" dirty="0"/>
              <a:t>Increasing counseling and training in parenting skills (e.g., for at-risk families due to child illness</a:t>
            </a:r>
            <a:r>
              <a:rPr lang="en-US" altLang="en-US" sz="2600" dirty="0" smtClean="0"/>
              <a:t>)</a:t>
            </a:r>
            <a:endParaRPr lang="en-US" altLang="en-US" sz="2600" dirty="0"/>
          </a:p>
        </p:txBody>
      </p:sp>
    </p:spTree>
    <p:extLst>
      <p:ext uri="{BB962C8B-B14F-4D97-AF65-F5344CB8AC3E}">
        <p14:creationId xmlns:p14="http://schemas.microsoft.com/office/powerpoint/2010/main" val="34371636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7.2 </a:t>
            </a:r>
            <a:r>
              <a:rPr lang="en-US" altLang="en-US" dirty="0" smtClean="0"/>
              <a:t>Peers: Learning </a:t>
            </a:r>
            <a:r>
              <a:rPr lang="en-US" altLang="en-US" dirty="0"/>
              <a:t>Objectives</a:t>
            </a:r>
            <a:endParaRPr lang="en-US" dirty="0"/>
          </a:p>
        </p:txBody>
      </p:sp>
      <p:sp>
        <p:nvSpPr>
          <p:cNvPr id="5" name="Content Placeholder 4"/>
          <p:cNvSpPr>
            <a:spLocks noGrp="1"/>
          </p:cNvSpPr>
          <p:nvPr>
            <p:ph idx="1"/>
          </p:nvPr>
        </p:nvSpPr>
        <p:spPr/>
        <p:txBody>
          <a:bodyPr/>
          <a:lstStyle/>
          <a:p>
            <a:r>
              <a:rPr lang="en-US" altLang="en-US" sz="2600" dirty="0"/>
              <a:t>What are the benefits of friendship?</a:t>
            </a:r>
          </a:p>
          <a:p>
            <a:r>
              <a:rPr lang="en-US" altLang="en-US" sz="2600" dirty="0"/>
              <a:t>What are the important features of groups of children and adolescents? How do these groups influence individuals?</a:t>
            </a:r>
          </a:p>
          <a:p>
            <a:r>
              <a:rPr lang="en-US" altLang="en-US" sz="2600" dirty="0"/>
              <a:t>Why are some children more popular than others? What are the causes and consequences of being rejected?</a:t>
            </a:r>
          </a:p>
          <a:p>
            <a:r>
              <a:rPr lang="en-US" altLang="en-US" sz="2600" dirty="0"/>
              <a:t>Why are some effects of childhood aggression? Why are some children chronic victims of aggression</a:t>
            </a:r>
            <a:r>
              <a:rPr lang="en-US" altLang="en-US" sz="2600" dirty="0" smtClean="0"/>
              <a:t>?</a:t>
            </a:r>
            <a:endParaRPr lang="en-US" altLang="en-US" sz="2600" dirty="0"/>
          </a:p>
        </p:txBody>
      </p:sp>
    </p:spTree>
    <p:extLst>
      <p:ext uri="{BB962C8B-B14F-4D97-AF65-F5344CB8AC3E}">
        <p14:creationId xmlns:p14="http://schemas.microsoft.com/office/powerpoint/2010/main" val="16458554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Friendships</a:t>
            </a:r>
            <a:endParaRPr lang="en-US" dirty="0"/>
          </a:p>
        </p:txBody>
      </p:sp>
      <p:sp>
        <p:nvSpPr>
          <p:cNvPr id="5" name="Content Placeholder 4"/>
          <p:cNvSpPr>
            <a:spLocks noGrp="1"/>
          </p:cNvSpPr>
          <p:nvPr>
            <p:ph idx="1"/>
          </p:nvPr>
        </p:nvSpPr>
        <p:spPr/>
        <p:txBody>
          <a:bodyPr/>
          <a:lstStyle/>
          <a:p>
            <a:r>
              <a:rPr lang="en-US" altLang="en-US" sz="2600" b="1" dirty="0"/>
              <a:t>Friendship:</a:t>
            </a:r>
            <a:r>
              <a:rPr lang="en-US" altLang="en-US" sz="2600" dirty="0"/>
              <a:t> voluntary relationship of two people involving mutual liking</a:t>
            </a:r>
          </a:p>
          <a:p>
            <a:pPr marL="854075" lvl="1" indent="-396875"/>
            <a:r>
              <a:rPr lang="en-US" altLang="en-US" dirty="0"/>
              <a:t>Preschoolers: choose based on common interests and getting along well</a:t>
            </a:r>
          </a:p>
          <a:p>
            <a:pPr marL="854075" lvl="1" indent="-396875"/>
            <a:r>
              <a:rPr lang="en-US" altLang="en-US" dirty="0"/>
              <a:t>8- to 11-year-olds: above, plus psychological characteristics (e.g., trust, helpfulness)</a:t>
            </a:r>
          </a:p>
          <a:p>
            <a:pPr marL="854075" lvl="1" indent="-396875"/>
            <a:r>
              <a:rPr lang="en-US" altLang="en-US" dirty="0"/>
              <a:t>Adolescents: above, plus loyalty/intimacy </a:t>
            </a:r>
          </a:p>
          <a:p>
            <a:pPr marL="1203325" lvl="2" indent="-288925"/>
            <a:r>
              <a:rPr lang="en-US" altLang="en-US" sz="2200" dirty="0"/>
              <a:t>Fear humiliation if friends are disloyal</a:t>
            </a:r>
          </a:p>
          <a:p>
            <a:pPr marL="1203325" lvl="2" indent="-288925"/>
            <a:r>
              <a:rPr lang="en-US" altLang="en-US" sz="2200" dirty="0"/>
              <a:t>Intimacy especially crucial for </a:t>
            </a:r>
            <a:r>
              <a:rPr lang="en-US" altLang="en-US" sz="2200" dirty="0" smtClean="0"/>
              <a:t>girls</a:t>
            </a:r>
            <a:endParaRPr lang="en-US" altLang="en-US" sz="2200" dirty="0"/>
          </a:p>
        </p:txBody>
      </p:sp>
    </p:spTree>
    <p:extLst>
      <p:ext uri="{BB962C8B-B14F-4D97-AF65-F5344CB8AC3E}">
        <p14:creationId xmlns:p14="http://schemas.microsoft.com/office/powerpoint/2010/main" val="38372784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Who Are Friends?</a:t>
            </a:r>
            <a:endParaRPr lang="en-US" dirty="0"/>
          </a:p>
        </p:txBody>
      </p:sp>
      <p:sp>
        <p:nvSpPr>
          <p:cNvPr id="5" name="Content Placeholder 4"/>
          <p:cNvSpPr>
            <a:spLocks noGrp="1"/>
          </p:cNvSpPr>
          <p:nvPr>
            <p:ph idx="1"/>
          </p:nvPr>
        </p:nvSpPr>
        <p:spPr/>
        <p:txBody>
          <a:bodyPr/>
          <a:lstStyle/>
          <a:p>
            <a:r>
              <a:rPr lang="en-US" altLang="en-US" sz="2600" dirty="0"/>
              <a:t>Friends tend to be similar in age, of same sex, and from the same race or ethnic group</a:t>
            </a:r>
          </a:p>
          <a:p>
            <a:pPr marL="914400" lvl="1" indent="-457200"/>
            <a:r>
              <a:rPr lang="en-US" altLang="en-US" dirty="0"/>
              <a:t>Latter less true if children</a:t>
            </a:r>
            <a:r>
              <a:rPr lang="fr-FR" altLang="ja-JP" dirty="0"/>
              <a:t>’</a:t>
            </a:r>
            <a:r>
              <a:rPr lang="en-US" altLang="ja-JP" dirty="0"/>
              <a:t>s schools or neighborhoods are ethnically diverse</a:t>
            </a:r>
          </a:p>
          <a:p>
            <a:pPr marL="914400" lvl="1" indent="-457200"/>
            <a:r>
              <a:rPr lang="en-US" altLang="en-US" dirty="0"/>
              <a:t>Cross-group friendships help majority group children form more positive attitudes toward a minority</a:t>
            </a:r>
          </a:p>
          <a:p>
            <a:r>
              <a:rPr lang="en-US" altLang="en-US" sz="2600" dirty="0"/>
              <a:t>Friends have similar interests, attitudes toward school, recreational pursuits, future plans, and drug </a:t>
            </a:r>
            <a:r>
              <a:rPr lang="en-US" altLang="en-US" sz="2600" dirty="0" smtClean="0"/>
              <a:t>use</a:t>
            </a:r>
            <a:endParaRPr lang="en-US" altLang="en-US" sz="2600" dirty="0"/>
          </a:p>
        </p:txBody>
      </p:sp>
    </p:spTree>
    <p:extLst>
      <p:ext uri="{BB962C8B-B14F-4D97-AF65-F5344CB8AC3E}">
        <p14:creationId xmlns:p14="http://schemas.microsoft.com/office/powerpoint/2010/main" val="1082129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The Family as a System</a:t>
            </a:r>
            <a:endParaRPr lang="en-US" dirty="0"/>
          </a:p>
        </p:txBody>
      </p:sp>
      <p:sp>
        <p:nvSpPr>
          <p:cNvPr id="5" name="Content Placeholder 4"/>
          <p:cNvSpPr>
            <a:spLocks noGrp="1"/>
          </p:cNvSpPr>
          <p:nvPr>
            <p:ph idx="1"/>
          </p:nvPr>
        </p:nvSpPr>
        <p:spPr/>
        <p:txBody>
          <a:bodyPr/>
          <a:lstStyle/>
          <a:p>
            <a:r>
              <a:rPr lang="en-US" altLang="en-US" sz="2600" dirty="0"/>
              <a:t>The family as a system </a:t>
            </a:r>
          </a:p>
          <a:p>
            <a:pPr marL="798513" lvl="1" indent="-341313"/>
            <a:r>
              <a:rPr lang="en-US" altLang="en-US" dirty="0"/>
              <a:t>The family structure evolved as a way to protect and nurture young children</a:t>
            </a:r>
          </a:p>
          <a:p>
            <a:pPr marL="798513" lvl="1" indent="-341313"/>
            <a:r>
              <a:rPr lang="en-US" altLang="en-US" dirty="0"/>
              <a:t>Theorists view families from a contextual perspective and believe that families form a system of interacting elements </a:t>
            </a:r>
          </a:p>
          <a:p>
            <a:pPr marL="798513" lvl="1" indent="-341313"/>
            <a:r>
              <a:rPr lang="en-US" altLang="en-US" dirty="0"/>
              <a:t>The family itself is embedded in other social systems that can affect family dynamics, either directly or </a:t>
            </a:r>
            <a:r>
              <a:rPr lang="en-US" altLang="en-US" dirty="0" smtClean="0"/>
              <a:t>indirectly</a:t>
            </a:r>
            <a:endParaRPr lang="en-US" altLang="en-US" dirty="0"/>
          </a:p>
        </p:txBody>
      </p:sp>
    </p:spTree>
    <p:extLst>
      <p:ext uri="{BB962C8B-B14F-4D97-AF65-F5344CB8AC3E}">
        <p14:creationId xmlns:p14="http://schemas.microsoft.com/office/powerpoint/2010/main" val="23134648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Quality and Consequences of Friendships</a:t>
            </a:r>
            <a:endParaRPr lang="en-US" dirty="0"/>
          </a:p>
        </p:txBody>
      </p:sp>
      <p:sp>
        <p:nvSpPr>
          <p:cNvPr id="5" name="Content Placeholder 4"/>
          <p:cNvSpPr>
            <a:spLocks noGrp="1"/>
          </p:cNvSpPr>
          <p:nvPr>
            <p:ph idx="1"/>
          </p:nvPr>
        </p:nvSpPr>
        <p:spPr/>
        <p:txBody>
          <a:bodyPr/>
          <a:lstStyle/>
          <a:p>
            <a:r>
              <a:rPr lang="en-US" altLang="en-US" sz="2600" dirty="0" smtClean="0"/>
              <a:t>Children benefit from good friendships</a:t>
            </a:r>
          </a:p>
          <a:p>
            <a:pPr marL="854075" lvl="1" indent="-396875"/>
            <a:r>
              <a:rPr lang="en-US" altLang="en-US" dirty="0" smtClean="0"/>
              <a:t>Higher self-esteem </a:t>
            </a:r>
          </a:p>
          <a:p>
            <a:pPr marL="854075" lvl="1" indent="-396875"/>
            <a:r>
              <a:rPr lang="en-US" altLang="en-US" dirty="0" smtClean="0"/>
              <a:t>Less </a:t>
            </a:r>
            <a:r>
              <a:rPr lang="en-US" altLang="en-US" dirty="0"/>
              <a:t>likely to be lonely or depressed </a:t>
            </a:r>
          </a:p>
          <a:p>
            <a:pPr marL="854075" lvl="1" indent="-396875"/>
            <a:r>
              <a:rPr lang="en-US" altLang="en-US" dirty="0"/>
              <a:t>Act more prosocially</a:t>
            </a:r>
          </a:p>
          <a:p>
            <a:pPr marL="854075" lvl="1" indent="-396875"/>
            <a:r>
              <a:rPr lang="en-US" altLang="en-US" dirty="0"/>
              <a:t>Cope better with stresses</a:t>
            </a:r>
          </a:p>
          <a:p>
            <a:r>
              <a:rPr lang="en-US" altLang="en-US" sz="2600" b="1" dirty="0"/>
              <a:t>Co-rumination:</a:t>
            </a:r>
            <a:r>
              <a:rPr lang="en-US" altLang="en-US" sz="2600" dirty="0"/>
              <a:t> discussing personal problems</a:t>
            </a:r>
          </a:p>
          <a:p>
            <a:r>
              <a:rPr lang="en-US" altLang="en-US" sz="2600" dirty="0"/>
              <a:t>Risks of friendships</a:t>
            </a:r>
          </a:p>
          <a:p>
            <a:pPr marL="854075" lvl="1" indent="-396875"/>
            <a:r>
              <a:rPr lang="en-US" altLang="en-US" dirty="0"/>
              <a:t>Reinforce each other</a:t>
            </a:r>
            <a:r>
              <a:rPr lang="fr-FR" altLang="ja-JP" dirty="0"/>
              <a:t>’</a:t>
            </a:r>
            <a:r>
              <a:rPr lang="en-US" altLang="ja-JP" dirty="0"/>
              <a:t>s aggressiveness and </a:t>
            </a:r>
            <a:r>
              <a:rPr lang="en-US" altLang="en-US" dirty="0"/>
              <a:t>risky </a:t>
            </a:r>
            <a:r>
              <a:rPr lang="en-US" altLang="en-US" dirty="0" smtClean="0"/>
              <a:t>behaviors</a:t>
            </a:r>
            <a:endParaRPr lang="en-US" altLang="en-US" dirty="0"/>
          </a:p>
        </p:txBody>
      </p:sp>
    </p:spTree>
    <p:extLst>
      <p:ext uri="{BB962C8B-B14F-4D97-AF65-F5344CB8AC3E}">
        <p14:creationId xmlns:p14="http://schemas.microsoft.com/office/powerpoint/2010/main" val="38372784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Groups</a:t>
            </a:r>
            <a:endParaRPr lang="en-US" dirty="0"/>
          </a:p>
        </p:txBody>
      </p:sp>
      <p:sp>
        <p:nvSpPr>
          <p:cNvPr id="5" name="Content Placeholder 4"/>
          <p:cNvSpPr>
            <a:spLocks noGrp="1"/>
          </p:cNvSpPr>
          <p:nvPr>
            <p:ph idx="1"/>
          </p:nvPr>
        </p:nvSpPr>
        <p:spPr/>
        <p:txBody>
          <a:bodyPr/>
          <a:lstStyle/>
          <a:p>
            <a:r>
              <a:rPr lang="en-US" altLang="en-US" sz="2600" b="1" dirty="0"/>
              <a:t>Clique:</a:t>
            </a:r>
            <a:r>
              <a:rPr lang="en-US" altLang="en-US" sz="2600" dirty="0"/>
              <a:t> small group of child or adolescent friends similar in attitudes, sex, race, and age</a:t>
            </a:r>
          </a:p>
          <a:p>
            <a:r>
              <a:rPr lang="en-US" altLang="en-US" sz="2600" b="1" dirty="0"/>
              <a:t>Crowd:</a:t>
            </a:r>
            <a:r>
              <a:rPr lang="en-US" altLang="en-US" sz="2600" dirty="0"/>
              <a:t> larger mixed-sex group of older children with similar attitudes and values</a:t>
            </a:r>
          </a:p>
          <a:p>
            <a:r>
              <a:rPr lang="en-US" altLang="en-US" sz="2600" dirty="0"/>
              <a:t>Children of parents who are authoritative join crowds endorsing adult behavioral standards</a:t>
            </a:r>
          </a:p>
          <a:p>
            <a:r>
              <a:rPr lang="en-US" altLang="en-US" sz="2600" dirty="0"/>
              <a:t>Children of parents who are neglectful or permissive join crowds disavowing these </a:t>
            </a:r>
            <a:r>
              <a:rPr lang="en-US" altLang="en-US" sz="2600" dirty="0" smtClean="0"/>
              <a:t>standards</a:t>
            </a:r>
            <a:endParaRPr lang="en-US" altLang="en-US" sz="2600" dirty="0"/>
          </a:p>
        </p:txBody>
      </p:sp>
    </p:spTree>
    <p:extLst>
      <p:ext uri="{BB962C8B-B14F-4D97-AF65-F5344CB8AC3E}">
        <p14:creationId xmlns:p14="http://schemas.microsoft.com/office/powerpoint/2010/main" val="10821296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Group Structure</a:t>
            </a:r>
            <a:endParaRPr lang="en-US" dirty="0"/>
          </a:p>
        </p:txBody>
      </p:sp>
      <p:sp>
        <p:nvSpPr>
          <p:cNvPr id="5" name="Content Placeholder 4"/>
          <p:cNvSpPr>
            <a:spLocks noGrp="1"/>
          </p:cNvSpPr>
          <p:nvPr>
            <p:ph idx="1"/>
          </p:nvPr>
        </p:nvSpPr>
        <p:spPr/>
        <p:txBody>
          <a:bodyPr/>
          <a:lstStyle/>
          <a:p>
            <a:r>
              <a:rPr lang="en-US" altLang="en-US" sz="2600" b="1" dirty="0"/>
              <a:t>Dominance hierarchy: </a:t>
            </a:r>
            <a:r>
              <a:rPr lang="en-US" altLang="en-US" sz="2600" dirty="0"/>
              <a:t>groups with a leader to whom others defer</a:t>
            </a:r>
          </a:p>
          <a:p>
            <a:r>
              <a:rPr lang="en-US" altLang="en-US" sz="2600" dirty="0"/>
              <a:t>Boys: physical power determines who leads</a:t>
            </a:r>
          </a:p>
          <a:p>
            <a:r>
              <a:rPr lang="en-US" altLang="en-US" sz="2600" dirty="0"/>
              <a:t>Girls and older boys: having the best skills to fulfill group</a:t>
            </a:r>
            <a:r>
              <a:rPr lang="fr-FR" altLang="ja-JP" sz="2600" dirty="0"/>
              <a:t>’</a:t>
            </a:r>
            <a:r>
              <a:rPr lang="en-US" altLang="ja-JP" sz="2600" dirty="0"/>
              <a:t>s purpose determines who leads</a:t>
            </a:r>
          </a:p>
          <a:p>
            <a:pPr lvl="1" indent="-346075"/>
            <a:r>
              <a:rPr lang="en-US" altLang="en-US" dirty="0"/>
              <a:t>Being outgoing and having good ideas qualifies one to lead class projects</a:t>
            </a:r>
          </a:p>
          <a:p>
            <a:pPr lvl="1" indent="-346075"/>
            <a:r>
              <a:rPr lang="en-US" altLang="en-US" dirty="0"/>
              <a:t>Having camping experience qualifies one to lead at summer </a:t>
            </a:r>
            <a:r>
              <a:rPr lang="en-US" altLang="en-US" dirty="0" smtClean="0"/>
              <a:t>camps</a:t>
            </a:r>
            <a:endParaRPr lang="en-US" altLang="en-US" dirty="0"/>
          </a:p>
        </p:txBody>
      </p:sp>
    </p:spTree>
    <p:extLst>
      <p:ext uri="{BB962C8B-B14F-4D97-AF65-F5344CB8AC3E}">
        <p14:creationId xmlns:p14="http://schemas.microsoft.com/office/powerpoint/2010/main" val="38372784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Peer Influence</a:t>
            </a:r>
            <a:endParaRPr lang="en-US" dirty="0"/>
          </a:p>
        </p:txBody>
      </p:sp>
      <p:sp>
        <p:nvSpPr>
          <p:cNvPr id="5" name="Content Placeholder 4"/>
          <p:cNvSpPr>
            <a:spLocks noGrp="1"/>
          </p:cNvSpPr>
          <p:nvPr>
            <p:ph idx="1"/>
          </p:nvPr>
        </p:nvSpPr>
        <p:spPr/>
        <p:txBody>
          <a:bodyPr/>
          <a:lstStyle/>
          <a:p>
            <a:r>
              <a:rPr lang="en-US" altLang="en-US" sz="2600" dirty="0"/>
              <a:t>Peer pressure: pressure to conform to group norms</a:t>
            </a:r>
          </a:p>
          <a:p>
            <a:r>
              <a:rPr lang="en-US" altLang="en-US" sz="2600" dirty="0"/>
              <a:t>Most powerful when: </a:t>
            </a:r>
          </a:p>
          <a:p>
            <a:pPr lvl="1"/>
            <a:r>
              <a:rPr lang="en-US" altLang="en-US" dirty="0"/>
              <a:t>Youth are younger and socially anxious</a:t>
            </a:r>
          </a:p>
          <a:p>
            <a:pPr lvl="1"/>
            <a:r>
              <a:rPr lang="en-US" altLang="en-US" dirty="0"/>
              <a:t>Peers are friends and/or of high status</a:t>
            </a:r>
          </a:p>
          <a:p>
            <a:pPr lvl="1"/>
            <a:r>
              <a:rPr lang="en-US" altLang="en-US" dirty="0"/>
              <a:t>Behavioral standards are ambiguous</a:t>
            </a:r>
          </a:p>
          <a:p>
            <a:r>
              <a:rPr lang="en-US" altLang="en-US" sz="2600" dirty="0"/>
              <a:t>Can have both positive and negative </a:t>
            </a:r>
            <a:r>
              <a:rPr lang="en-US" altLang="en-US" sz="2600" dirty="0" smtClean="0"/>
              <a:t>effects</a:t>
            </a:r>
            <a:endParaRPr lang="en-US" altLang="en-US" sz="2600" dirty="0"/>
          </a:p>
        </p:txBody>
      </p:sp>
    </p:spTree>
    <p:extLst>
      <p:ext uri="{BB962C8B-B14F-4D97-AF65-F5344CB8AC3E}">
        <p14:creationId xmlns:p14="http://schemas.microsoft.com/office/powerpoint/2010/main" val="10821296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Popularity and Rejection</a:t>
            </a:r>
            <a:endParaRPr lang="en-US" dirty="0"/>
          </a:p>
        </p:txBody>
      </p:sp>
      <p:sp>
        <p:nvSpPr>
          <p:cNvPr id="5" name="Content Placeholder 4"/>
          <p:cNvSpPr>
            <a:spLocks noGrp="1"/>
          </p:cNvSpPr>
          <p:nvPr>
            <p:ph idx="1"/>
          </p:nvPr>
        </p:nvSpPr>
        <p:spPr/>
        <p:txBody>
          <a:bodyPr/>
          <a:lstStyle/>
          <a:p>
            <a:r>
              <a:rPr lang="en-US" altLang="en-US" sz="2600" dirty="0"/>
              <a:t>Popular: most classmates like child</a:t>
            </a:r>
          </a:p>
          <a:p>
            <a:pPr marL="914400" lvl="1" indent="-457200"/>
            <a:r>
              <a:rPr lang="en-US" altLang="ja-JP" dirty="0"/>
              <a:t>Positive or negative</a:t>
            </a:r>
            <a:endParaRPr lang="en-US" altLang="en-US" dirty="0"/>
          </a:p>
          <a:p>
            <a:r>
              <a:rPr lang="en-US" altLang="en-US" sz="2600" dirty="0"/>
              <a:t>Rejected: most classmates dislike child</a:t>
            </a:r>
          </a:p>
          <a:p>
            <a:pPr marL="911225" lvl="1" indent="-454025"/>
            <a:r>
              <a:rPr lang="en-US" altLang="en-US" dirty="0"/>
              <a:t>Aggressive or withdrawn</a:t>
            </a:r>
          </a:p>
          <a:p>
            <a:r>
              <a:rPr lang="en-US" altLang="en-US" sz="2600" dirty="0"/>
              <a:t>Controversial: classmates are divided; some like and others dislike child</a:t>
            </a:r>
          </a:p>
          <a:p>
            <a:r>
              <a:rPr lang="en-US" altLang="en-US" sz="2600" dirty="0"/>
              <a:t>Average: are liked and disliked by some classmates, but with lower intensity than above categories</a:t>
            </a:r>
          </a:p>
          <a:p>
            <a:r>
              <a:rPr lang="en-US" altLang="en-US" sz="2600" dirty="0"/>
              <a:t>Neglected: many classmates ignore the </a:t>
            </a:r>
            <a:r>
              <a:rPr lang="en-US" altLang="en-US" sz="2600" dirty="0" smtClean="0"/>
              <a:t>child</a:t>
            </a:r>
            <a:endParaRPr lang="en-US" altLang="en-US" sz="2600" dirty="0"/>
          </a:p>
        </p:txBody>
      </p:sp>
    </p:spTree>
    <p:extLst>
      <p:ext uri="{BB962C8B-B14F-4D97-AF65-F5344CB8AC3E}">
        <p14:creationId xmlns:p14="http://schemas.microsoft.com/office/powerpoint/2010/main" val="38372784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Causes and Consequences of Rejection</a:t>
            </a:r>
            <a:endParaRPr lang="en-US" dirty="0"/>
          </a:p>
        </p:txBody>
      </p:sp>
      <p:sp>
        <p:nvSpPr>
          <p:cNvPr id="5" name="Content Placeholder 4"/>
          <p:cNvSpPr>
            <a:spLocks noGrp="1"/>
          </p:cNvSpPr>
          <p:nvPr>
            <p:ph idx="1"/>
          </p:nvPr>
        </p:nvSpPr>
        <p:spPr/>
        <p:txBody>
          <a:bodyPr/>
          <a:lstStyle/>
          <a:p>
            <a:r>
              <a:rPr lang="en-US" altLang="en-US" sz="2600" dirty="0"/>
              <a:t>Compared to popular children</a:t>
            </a:r>
            <a:r>
              <a:rPr lang="fr-FR" altLang="ja-JP" sz="2600" dirty="0"/>
              <a:t>’</a:t>
            </a:r>
            <a:r>
              <a:rPr lang="en-US" altLang="ja-JP" sz="2600" dirty="0"/>
              <a:t>s parents, those of rejected children: </a:t>
            </a:r>
          </a:p>
          <a:p>
            <a:pPr marL="808038" lvl="1" indent="-350838"/>
            <a:r>
              <a:rPr lang="en-US" altLang="en-US" dirty="0"/>
              <a:t>Are belligerent, combative, intimidating, and aggressive during interpersonal conflict</a:t>
            </a:r>
          </a:p>
          <a:p>
            <a:pPr marL="808038" lvl="1" indent="-350838"/>
            <a:r>
              <a:rPr lang="en-US" altLang="en-US" dirty="0"/>
              <a:t>Inconsistently discipline children and are not loving or warm when punishing them</a:t>
            </a:r>
          </a:p>
          <a:p>
            <a:pPr marL="808038" lvl="1" indent="-350838"/>
            <a:r>
              <a:rPr lang="en-US" altLang="en-US" dirty="0"/>
              <a:t>Ultimately have children who imitate the above </a:t>
            </a:r>
            <a:r>
              <a:rPr lang="en-US" altLang="en-US" dirty="0" smtClean="0"/>
              <a:t>behaviors</a:t>
            </a:r>
            <a:endParaRPr lang="en-US" altLang="en-US" dirty="0"/>
          </a:p>
        </p:txBody>
      </p:sp>
    </p:spTree>
    <p:extLst>
      <p:ext uri="{BB962C8B-B14F-4D97-AF65-F5344CB8AC3E}">
        <p14:creationId xmlns:p14="http://schemas.microsoft.com/office/powerpoint/2010/main" val="10821296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Aggressive Children and Their Victims</a:t>
            </a:r>
            <a:endParaRPr lang="en-US" dirty="0"/>
          </a:p>
        </p:txBody>
      </p:sp>
      <p:sp>
        <p:nvSpPr>
          <p:cNvPr id="5" name="Content Placeholder 4"/>
          <p:cNvSpPr>
            <a:spLocks noGrp="1"/>
          </p:cNvSpPr>
          <p:nvPr>
            <p:ph idx="1"/>
          </p:nvPr>
        </p:nvSpPr>
        <p:spPr/>
        <p:txBody>
          <a:bodyPr/>
          <a:lstStyle/>
          <a:p>
            <a:r>
              <a:rPr lang="en-US" altLang="en-US" sz="2600" dirty="0"/>
              <a:t>Instrumental, hostile, and relational aggression</a:t>
            </a:r>
          </a:p>
          <a:p>
            <a:pPr marL="850900" lvl="1" indent="-333375"/>
            <a:r>
              <a:rPr lang="en-US" altLang="en-US" dirty="0"/>
              <a:t>Early childhood aggressiveness predicts adolescent and adult aggression </a:t>
            </a:r>
            <a:endParaRPr lang="en-US" altLang="ja-JP" dirty="0"/>
          </a:p>
          <a:p>
            <a:r>
              <a:rPr lang="en-US" altLang="en-US" sz="2600" dirty="0"/>
              <a:t>Chronic bullying victims have low self-esteem, dislike school, and are often lonely, anxious, and depressed</a:t>
            </a:r>
          </a:p>
          <a:p>
            <a:r>
              <a:rPr lang="en-US" altLang="en-US" sz="2600" dirty="0"/>
              <a:t>Risks for being victimized include children either being aggressive themselves or withdrawn and </a:t>
            </a:r>
            <a:r>
              <a:rPr lang="en-US" altLang="en-US" sz="2600" dirty="0" smtClean="0"/>
              <a:t>submissive</a:t>
            </a:r>
            <a:endParaRPr lang="en-US" altLang="en-US" sz="2600" dirty="0"/>
          </a:p>
        </p:txBody>
      </p:sp>
    </p:spTree>
    <p:extLst>
      <p:ext uri="{BB962C8B-B14F-4D97-AF65-F5344CB8AC3E}">
        <p14:creationId xmlns:p14="http://schemas.microsoft.com/office/powerpoint/2010/main" val="38372784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7.3 Electronic </a:t>
            </a:r>
            <a:r>
              <a:rPr lang="en-US" altLang="en-US" dirty="0" smtClean="0"/>
              <a:t>Media: Learning </a:t>
            </a:r>
            <a:r>
              <a:rPr lang="en-US" altLang="en-US" dirty="0"/>
              <a:t>Objectives</a:t>
            </a:r>
            <a:endParaRPr lang="en-US" dirty="0"/>
          </a:p>
        </p:txBody>
      </p:sp>
      <p:sp>
        <p:nvSpPr>
          <p:cNvPr id="5" name="Content Placeholder 4"/>
          <p:cNvSpPr>
            <a:spLocks noGrp="1"/>
          </p:cNvSpPr>
          <p:nvPr>
            <p:ph idx="1"/>
          </p:nvPr>
        </p:nvSpPr>
        <p:spPr/>
        <p:txBody>
          <a:bodyPr/>
          <a:lstStyle/>
          <a:p>
            <a:r>
              <a:rPr lang="en-US" altLang="en-US" sz="2600" dirty="0"/>
              <a:t>What is the impact of watching television on children</a:t>
            </a:r>
            <a:r>
              <a:rPr lang="fr-FR" altLang="ja-JP" sz="2600" dirty="0"/>
              <a:t>’</a:t>
            </a:r>
            <a:r>
              <a:rPr lang="en-US" altLang="ja-JP" sz="2600" dirty="0"/>
              <a:t>s attitudes, behavior, and cognitive development?</a:t>
            </a:r>
          </a:p>
          <a:p>
            <a:r>
              <a:rPr lang="en-US" altLang="en-US" sz="2600" dirty="0"/>
              <a:t>How do children use computers at home</a:t>
            </a:r>
            <a:r>
              <a:rPr lang="en-US" altLang="en-US" sz="2600" dirty="0" smtClean="0"/>
              <a:t>?</a:t>
            </a:r>
            <a:endParaRPr lang="en-US" altLang="en-US" sz="2600" dirty="0"/>
          </a:p>
        </p:txBody>
      </p:sp>
    </p:spTree>
    <p:extLst>
      <p:ext uri="{BB962C8B-B14F-4D97-AF65-F5344CB8AC3E}">
        <p14:creationId xmlns:p14="http://schemas.microsoft.com/office/powerpoint/2010/main" val="10821296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Television</a:t>
            </a:r>
            <a:endParaRPr lang="en-US" dirty="0"/>
          </a:p>
        </p:txBody>
      </p:sp>
      <p:sp>
        <p:nvSpPr>
          <p:cNvPr id="5" name="Content Placeholder 4"/>
          <p:cNvSpPr>
            <a:spLocks noGrp="1"/>
          </p:cNvSpPr>
          <p:nvPr>
            <p:ph idx="1"/>
          </p:nvPr>
        </p:nvSpPr>
        <p:spPr>
          <a:xfrm>
            <a:off x="457200" y="1600200"/>
            <a:ext cx="8229600" cy="4648200"/>
          </a:xfrm>
        </p:spPr>
        <p:txBody>
          <a:bodyPr/>
          <a:lstStyle/>
          <a:p>
            <a:r>
              <a:rPr lang="en-US" altLang="en-US" sz="2600" dirty="0"/>
              <a:t>Typical high school graduate has watched two years</a:t>
            </a:r>
            <a:r>
              <a:rPr lang="fr-FR" altLang="ja-JP" sz="2600" dirty="0"/>
              <a:t>’</a:t>
            </a:r>
            <a:r>
              <a:rPr lang="en-US" altLang="ja-JP" sz="2600" dirty="0"/>
              <a:t> worth of TV (20,000 hours)</a:t>
            </a:r>
          </a:p>
          <a:p>
            <a:r>
              <a:rPr lang="en-US" altLang="en-US" sz="2600" dirty="0"/>
              <a:t>Children may learn gender stereotypes, aggressiveness, and impulsivity from TV</a:t>
            </a:r>
          </a:p>
          <a:p>
            <a:r>
              <a:rPr lang="en-US" altLang="en-US" sz="2600" dirty="0"/>
              <a:t>Little evidence of TV viewing affecting attention span, ability to concentrate, or passive, uncreative, and lazy thinking</a:t>
            </a:r>
          </a:p>
          <a:p>
            <a:r>
              <a:rPr lang="en-US" altLang="en-US" sz="2600" dirty="0"/>
              <a:t>Watching positive programming (e.g., Sesame Street) relates to better high school grades and time spent </a:t>
            </a:r>
            <a:r>
              <a:rPr lang="en-US" altLang="en-US" sz="2600" dirty="0" smtClean="0"/>
              <a:t>reading</a:t>
            </a:r>
            <a:endParaRPr lang="en-US" altLang="en-US" sz="2600" dirty="0"/>
          </a:p>
        </p:txBody>
      </p:sp>
    </p:spTree>
    <p:extLst>
      <p:ext uri="{BB962C8B-B14F-4D97-AF65-F5344CB8AC3E}">
        <p14:creationId xmlns:p14="http://schemas.microsoft.com/office/powerpoint/2010/main" val="38372784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Video Games</a:t>
            </a:r>
            <a:endParaRPr lang="en-US" dirty="0"/>
          </a:p>
        </p:txBody>
      </p:sp>
      <p:sp>
        <p:nvSpPr>
          <p:cNvPr id="5" name="Content Placeholder 4"/>
          <p:cNvSpPr>
            <a:spLocks noGrp="1"/>
          </p:cNvSpPr>
          <p:nvPr>
            <p:ph idx="1"/>
          </p:nvPr>
        </p:nvSpPr>
        <p:spPr/>
        <p:txBody>
          <a:bodyPr/>
          <a:lstStyle/>
          <a:p>
            <a:r>
              <a:rPr lang="en-US" altLang="en-US" sz="2600" dirty="0"/>
              <a:t>Boys play more than girls</a:t>
            </a:r>
          </a:p>
          <a:p>
            <a:r>
              <a:rPr lang="en-US" altLang="en-US" sz="2600" dirty="0"/>
              <a:t>Can improve spatial skills, processing speed, and executive functioning</a:t>
            </a:r>
          </a:p>
          <a:p>
            <a:r>
              <a:rPr lang="en-US" altLang="en-US" sz="2600" dirty="0"/>
              <a:t>Can make children more aggressive</a:t>
            </a:r>
          </a:p>
          <a:p>
            <a:r>
              <a:rPr lang="en-US" altLang="en-US" sz="2600" dirty="0"/>
              <a:t>10% of youth get “hooked</a:t>
            </a:r>
            <a:r>
              <a:rPr lang="en-US" altLang="en-US" sz="2600" dirty="0" smtClean="0"/>
              <a:t>”</a:t>
            </a:r>
            <a:endParaRPr lang="en-US" altLang="en-US" sz="2600" dirty="0"/>
          </a:p>
        </p:txBody>
      </p:sp>
    </p:spTree>
    <p:extLst>
      <p:ext uri="{BB962C8B-B14F-4D97-AF65-F5344CB8AC3E}">
        <p14:creationId xmlns:p14="http://schemas.microsoft.com/office/powerpoint/2010/main" val="1082129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A Systems View of Families</a:t>
            </a:r>
            <a:endParaRPr lang="en-US" dirty="0"/>
          </a:p>
        </p:txBody>
      </p:sp>
      <p:pic>
        <p:nvPicPr>
          <p:cNvPr id="6" name="Picture 5" descr="The influences that exist within a family with two children: both parents influence each other, both parents individually influence the children, and vice versa, and both the children influence each other. The family is also influenced by factors outside the family such as, neighborhood, work, religious organizations, school, and extended family. All the factors comprise within the influence of the cultur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3792" y="1727555"/>
            <a:ext cx="4119952" cy="4292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71636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Social Media</a:t>
            </a:r>
            <a:endParaRPr lang="en-US" dirty="0"/>
          </a:p>
        </p:txBody>
      </p:sp>
      <p:sp>
        <p:nvSpPr>
          <p:cNvPr id="5" name="Content Placeholder 4"/>
          <p:cNvSpPr>
            <a:spLocks noGrp="1"/>
          </p:cNvSpPr>
          <p:nvPr>
            <p:ph idx="1"/>
          </p:nvPr>
        </p:nvSpPr>
        <p:spPr/>
        <p:txBody>
          <a:bodyPr/>
          <a:lstStyle/>
          <a:p>
            <a:r>
              <a:rPr lang="en-US" altLang="en-US" sz="2600" dirty="0"/>
              <a:t>Teens spend 90 minutes daily on social media</a:t>
            </a:r>
          </a:p>
          <a:p>
            <a:r>
              <a:rPr lang="en-US" altLang="en-US" sz="2600" dirty="0"/>
              <a:t>Feel more connected with friends</a:t>
            </a:r>
          </a:p>
          <a:p>
            <a:r>
              <a:rPr lang="en-US" altLang="en-US" sz="2600" dirty="0"/>
              <a:t>Self-disclosure promotes high-quality friendships</a:t>
            </a:r>
          </a:p>
          <a:p>
            <a:r>
              <a:rPr lang="en-US" altLang="en-US" sz="2600" dirty="0"/>
              <a:t>Helps form friend making skills</a:t>
            </a:r>
          </a:p>
          <a:p>
            <a:r>
              <a:rPr lang="en-US" altLang="en-US" sz="2600" dirty="0"/>
              <a:t>Cyberbullying</a:t>
            </a:r>
          </a:p>
          <a:p>
            <a:pPr marL="854075" lvl="1" indent="-396875"/>
            <a:r>
              <a:rPr lang="en-US" altLang="en-US" dirty="0"/>
              <a:t>10–40% of adolescents report bullying</a:t>
            </a:r>
          </a:p>
          <a:p>
            <a:pPr marL="854075" lvl="1" indent="-396875"/>
            <a:r>
              <a:rPr lang="en-US" altLang="en-US" dirty="0"/>
              <a:t>Tends to involve the same individuals as in offline </a:t>
            </a:r>
            <a:r>
              <a:rPr lang="en-US" altLang="en-US" dirty="0" smtClean="0"/>
              <a:t>bullying</a:t>
            </a:r>
            <a:endParaRPr lang="en-US" altLang="en-US" dirty="0"/>
          </a:p>
        </p:txBody>
      </p:sp>
    </p:spTree>
    <p:extLst>
      <p:ext uri="{BB962C8B-B14F-4D97-AF65-F5344CB8AC3E}">
        <p14:creationId xmlns:p14="http://schemas.microsoft.com/office/powerpoint/2010/main" val="38372784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7.4 Understanding </a:t>
            </a:r>
            <a:r>
              <a:rPr lang="en-US" altLang="en-US" dirty="0" smtClean="0"/>
              <a:t>Others: Learning </a:t>
            </a:r>
            <a:r>
              <a:rPr lang="en-US" altLang="en-US" dirty="0"/>
              <a:t>Objectives</a:t>
            </a:r>
            <a:endParaRPr lang="en-US" dirty="0"/>
          </a:p>
        </p:txBody>
      </p:sp>
      <p:sp>
        <p:nvSpPr>
          <p:cNvPr id="5" name="Content Placeholder 4"/>
          <p:cNvSpPr>
            <a:spLocks noGrp="1"/>
          </p:cNvSpPr>
          <p:nvPr>
            <p:ph idx="1"/>
          </p:nvPr>
        </p:nvSpPr>
        <p:spPr/>
        <p:txBody>
          <a:bodyPr/>
          <a:lstStyle/>
          <a:p>
            <a:r>
              <a:rPr lang="en-US" altLang="en-US" sz="2600" dirty="0"/>
              <a:t>As children develop, how do their descriptions of others change?</a:t>
            </a:r>
          </a:p>
          <a:p>
            <a:r>
              <a:rPr lang="en-US" altLang="en-US" sz="2600" dirty="0"/>
              <a:t>How does understanding of others</a:t>
            </a:r>
            <a:r>
              <a:rPr lang="fr-FR" altLang="ja-JP" sz="2600" dirty="0"/>
              <a:t>’</a:t>
            </a:r>
            <a:r>
              <a:rPr lang="en-US" altLang="ja-JP" sz="2600" dirty="0"/>
              <a:t> thinking change as children develop?</a:t>
            </a:r>
          </a:p>
          <a:p>
            <a:r>
              <a:rPr lang="en-US" altLang="en-US" sz="2600" dirty="0"/>
              <a:t>When and why do children develop prejudice toward others</a:t>
            </a:r>
            <a:r>
              <a:rPr lang="en-US" altLang="en-US" sz="2600" dirty="0" smtClean="0"/>
              <a:t>?</a:t>
            </a:r>
            <a:endParaRPr lang="en-US" altLang="en-US" sz="2600" dirty="0"/>
          </a:p>
        </p:txBody>
      </p:sp>
    </p:spTree>
    <p:extLst>
      <p:ext uri="{BB962C8B-B14F-4D97-AF65-F5344CB8AC3E}">
        <p14:creationId xmlns:p14="http://schemas.microsoft.com/office/powerpoint/2010/main" val="10821296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Describing Others</a:t>
            </a:r>
            <a:endParaRPr lang="en-US" dirty="0"/>
          </a:p>
        </p:txBody>
      </p:sp>
      <p:sp>
        <p:nvSpPr>
          <p:cNvPr id="5" name="Content Placeholder 4"/>
          <p:cNvSpPr>
            <a:spLocks noGrp="1"/>
          </p:cNvSpPr>
          <p:nvPr>
            <p:ph idx="1"/>
          </p:nvPr>
        </p:nvSpPr>
        <p:spPr/>
        <p:txBody>
          <a:bodyPr/>
          <a:lstStyle/>
          <a:p>
            <a:r>
              <a:rPr lang="en-US" altLang="en-US" sz="2600" dirty="0"/>
              <a:t>Self- and other descriptions become progressively richer, abstract, and psychological with cognitive development</a:t>
            </a:r>
          </a:p>
          <a:p>
            <a:pPr marL="914400" lvl="1" indent="-396875"/>
            <a:r>
              <a:rPr lang="en-US" altLang="en-US" dirty="0"/>
              <a:t>Age 7: mostly concrete terms</a:t>
            </a:r>
          </a:p>
          <a:p>
            <a:pPr marL="914400" lvl="1" indent="-396875"/>
            <a:r>
              <a:rPr lang="en-US" altLang="en-US" dirty="0"/>
              <a:t>10 or less: positive bias</a:t>
            </a:r>
          </a:p>
          <a:p>
            <a:pPr marL="914400" lvl="1" indent="-396875"/>
            <a:r>
              <a:rPr lang="en-US" altLang="en-US" dirty="0"/>
              <a:t>Age 10: acknowledge negative traits</a:t>
            </a:r>
          </a:p>
          <a:p>
            <a:pPr marL="914400" lvl="1" indent="-396875"/>
            <a:r>
              <a:rPr lang="en-US" altLang="en-US" dirty="0"/>
              <a:t>16 years: traits integrated cohesively</a:t>
            </a:r>
          </a:p>
          <a:p>
            <a:r>
              <a:rPr lang="en-US" altLang="en-US" sz="2600" dirty="0"/>
              <a:t>4 to 5 years: can infer others</a:t>
            </a:r>
            <a:r>
              <a:rPr lang="fr-FR" altLang="ja-JP" sz="2600" dirty="0"/>
              <a:t>’</a:t>
            </a:r>
            <a:r>
              <a:rPr lang="en-US" altLang="ja-JP" sz="2600" dirty="0"/>
              <a:t> psychological traits if told behavioral examples (e.g., </a:t>
            </a:r>
            <a:r>
              <a:rPr lang="en-US" altLang="ja-JP" sz="2600" dirty="0" smtClean="0"/>
              <a:t>“selfish” </a:t>
            </a:r>
            <a:r>
              <a:rPr lang="en-US" altLang="ja-JP" sz="2600" dirty="0"/>
              <a:t>if hearing a child won</a:t>
            </a:r>
            <a:r>
              <a:rPr lang="fr-FR" altLang="ja-JP" sz="2600" dirty="0"/>
              <a:t>’</a:t>
            </a:r>
            <a:r>
              <a:rPr lang="en-US" altLang="ja-JP" sz="2600" dirty="0"/>
              <a:t>t share</a:t>
            </a:r>
            <a:r>
              <a:rPr lang="en-US" altLang="ja-JP" sz="2600" dirty="0" smtClean="0"/>
              <a:t>)</a:t>
            </a:r>
            <a:endParaRPr lang="en-US" altLang="en-US" sz="2600" dirty="0"/>
          </a:p>
        </p:txBody>
      </p:sp>
    </p:spTree>
    <p:extLst>
      <p:ext uri="{BB962C8B-B14F-4D97-AF65-F5344CB8AC3E}">
        <p14:creationId xmlns:p14="http://schemas.microsoft.com/office/powerpoint/2010/main" val="3837278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Understanding What Others Think</a:t>
            </a:r>
            <a:endParaRPr lang="en-US" dirty="0"/>
          </a:p>
        </p:txBody>
      </p:sp>
      <p:sp>
        <p:nvSpPr>
          <p:cNvPr id="5" name="Content Placeholder 4"/>
          <p:cNvSpPr>
            <a:spLocks noGrp="1"/>
          </p:cNvSpPr>
          <p:nvPr>
            <p:ph idx="1"/>
          </p:nvPr>
        </p:nvSpPr>
        <p:spPr/>
        <p:txBody>
          <a:bodyPr/>
          <a:lstStyle/>
          <a:p>
            <a:r>
              <a:rPr lang="en-US" altLang="en-US" sz="2600" dirty="0"/>
              <a:t>Selman</a:t>
            </a:r>
            <a:r>
              <a:rPr lang="fr-FR" altLang="ja-JP" sz="2600" dirty="0"/>
              <a:t>’</a:t>
            </a:r>
            <a:r>
              <a:rPr lang="en-US" altLang="ja-JP" sz="2600" dirty="0"/>
              <a:t>s five stages of perspective taking:</a:t>
            </a:r>
          </a:p>
          <a:p>
            <a:pPr marL="854075" lvl="1" indent="-396875"/>
            <a:r>
              <a:rPr lang="en-US" altLang="en-US" dirty="0"/>
              <a:t>Undifferentiated (3–6 years old)</a:t>
            </a:r>
          </a:p>
          <a:p>
            <a:pPr marL="854075" lvl="1" indent="-396875"/>
            <a:r>
              <a:rPr lang="en-US" altLang="en-US" dirty="0"/>
              <a:t>Social-informational (4–9 years old)</a:t>
            </a:r>
          </a:p>
          <a:p>
            <a:pPr marL="854075" lvl="1" indent="-396875"/>
            <a:r>
              <a:rPr lang="en-US" altLang="en-US" dirty="0"/>
              <a:t>Self-reflective (7–12 years old)</a:t>
            </a:r>
          </a:p>
          <a:p>
            <a:pPr marL="854075" lvl="1" indent="-396875"/>
            <a:r>
              <a:rPr lang="en-US" altLang="en-US" dirty="0"/>
              <a:t>Third-person (10–15 years old)</a:t>
            </a:r>
          </a:p>
          <a:p>
            <a:pPr marL="854075" lvl="1" indent="-396875"/>
            <a:r>
              <a:rPr lang="en-US" altLang="en-US" dirty="0"/>
              <a:t>Societal (14 years to adult)</a:t>
            </a:r>
          </a:p>
          <a:p>
            <a:r>
              <a:rPr lang="en-US" altLang="en-US" sz="2600" dirty="0"/>
              <a:t>Recursive thinking: understanding second-order </a:t>
            </a:r>
            <a:r>
              <a:rPr lang="en-US" altLang="en-US" sz="2600" dirty="0" smtClean="0"/>
              <a:t>beliefs</a:t>
            </a:r>
            <a:endParaRPr lang="en-US" altLang="ja-JP" sz="2600" dirty="0"/>
          </a:p>
        </p:txBody>
      </p:sp>
    </p:spTree>
    <p:extLst>
      <p:ext uri="{BB962C8B-B14F-4D97-AF65-F5344CB8AC3E}">
        <p14:creationId xmlns:p14="http://schemas.microsoft.com/office/powerpoint/2010/main" val="10821296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Prejudice</a:t>
            </a:r>
            <a:endParaRPr lang="en-US" dirty="0"/>
          </a:p>
        </p:txBody>
      </p:sp>
      <p:sp>
        <p:nvSpPr>
          <p:cNvPr id="5" name="Content Placeholder 4"/>
          <p:cNvSpPr>
            <a:spLocks noGrp="1"/>
          </p:cNvSpPr>
          <p:nvPr>
            <p:ph idx="1"/>
          </p:nvPr>
        </p:nvSpPr>
        <p:spPr/>
        <p:txBody>
          <a:bodyPr/>
          <a:lstStyle/>
          <a:p>
            <a:r>
              <a:rPr lang="en-US" altLang="en-US" sz="2600" dirty="0"/>
              <a:t>Negative view of others based on their membership in a different group</a:t>
            </a:r>
          </a:p>
          <a:p>
            <a:r>
              <a:rPr lang="en-US" altLang="en-US" sz="2600" dirty="0"/>
              <a:t>Younger children</a:t>
            </a:r>
            <a:r>
              <a:rPr lang="fr-FR" altLang="ja-JP" sz="2600" dirty="0"/>
              <a:t>’</a:t>
            </a:r>
            <a:r>
              <a:rPr lang="en-US" altLang="ja-JP" sz="2600" dirty="0"/>
              <a:t>s prejudice is: </a:t>
            </a:r>
          </a:p>
          <a:p>
            <a:pPr marL="854075" lvl="1" indent="-396875"/>
            <a:r>
              <a:rPr lang="en-US" altLang="en-US" dirty="0"/>
              <a:t>More an enhanced view of their group</a:t>
            </a:r>
          </a:p>
          <a:p>
            <a:pPr marL="854075" lvl="1" indent="-396875"/>
            <a:r>
              <a:rPr lang="en-US" altLang="en-US" dirty="0"/>
              <a:t>Perceiving other groups to simply </a:t>
            </a:r>
            <a:r>
              <a:rPr lang="en-US" altLang="en-US" dirty="0" smtClean="0"/>
              <a:t>“</a:t>
            </a:r>
            <a:r>
              <a:rPr lang="en-US" altLang="ja-JP" dirty="0" smtClean="0"/>
              <a:t>come </a:t>
            </a:r>
            <a:r>
              <a:rPr lang="en-US" altLang="ja-JP" dirty="0"/>
              <a:t>up </a:t>
            </a:r>
            <a:r>
              <a:rPr lang="en-US" altLang="ja-JP" dirty="0" smtClean="0"/>
              <a:t>short” </a:t>
            </a:r>
            <a:r>
              <a:rPr lang="en-US" altLang="ja-JP" dirty="0"/>
              <a:t>(instead of having hostile feelings)</a:t>
            </a:r>
          </a:p>
          <a:p>
            <a:pPr marL="854075" lvl="1" indent="-396875"/>
            <a:r>
              <a:rPr lang="en-US" altLang="en-US" dirty="0"/>
              <a:t>Negative only when they think the other group dislikes their </a:t>
            </a:r>
            <a:r>
              <a:rPr lang="en-US" altLang="en-US" dirty="0" smtClean="0"/>
              <a:t>group</a:t>
            </a:r>
            <a:endParaRPr lang="en-US" altLang="en-US" dirty="0"/>
          </a:p>
        </p:txBody>
      </p:sp>
    </p:spTree>
    <p:extLst>
      <p:ext uri="{BB962C8B-B14F-4D97-AF65-F5344CB8AC3E}">
        <p14:creationId xmlns:p14="http://schemas.microsoft.com/office/powerpoint/2010/main" val="38372784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Reducing Prejudice</a:t>
            </a:r>
            <a:endParaRPr lang="en-US" dirty="0"/>
          </a:p>
        </p:txBody>
      </p:sp>
      <p:sp>
        <p:nvSpPr>
          <p:cNvPr id="5" name="Content Placeholder 4"/>
          <p:cNvSpPr>
            <a:spLocks noGrp="1"/>
          </p:cNvSpPr>
          <p:nvPr>
            <p:ph idx="1"/>
          </p:nvPr>
        </p:nvSpPr>
        <p:spPr/>
        <p:txBody>
          <a:bodyPr/>
          <a:lstStyle/>
          <a:p>
            <a:r>
              <a:rPr lang="en-US" altLang="en-US" sz="2600" dirty="0"/>
              <a:t>Contact with different groups is effective only when children are:</a:t>
            </a:r>
          </a:p>
          <a:p>
            <a:pPr marL="914400" lvl="1" indent="-457200"/>
            <a:r>
              <a:rPr lang="en-US" altLang="en-US" dirty="0"/>
              <a:t>Of equal status</a:t>
            </a:r>
          </a:p>
          <a:p>
            <a:pPr marL="914400" lvl="1" indent="-457200"/>
            <a:r>
              <a:rPr lang="en-US" altLang="en-US" dirty="0"/>
              <a:t>Cooperating in pursuing common goals</a:t>
            </a:r>
          </a:p>
          <a:p>
            <a:pPr marL="914400" lvl="1" indent="-457200"/>
            <a:r>
              <a:rPr lang="en-US" altLang="en-US" dirty="0"/>
              <a:t>Hearing adults support not being prejudiced</a:t>
            </a:r>
          </a:p>
          <a:p>
            <a:pPr marL="914400" lvl="1" indent="-457200"/>
            <a:r>
              <a:rPr lang="en-US" altLang="en-US" dirty="0"/>
              <a:t>Educated about instances of prejudice</a:t>
            </a:r>
          </a:p>
          <a:p>
            <a:pPr marL="914400" lvl="1" indent="-457200"/>
            <a:r>
              <a:rPr lang="en-US" altLang="en-US" dirty="0"/>
              <a:t>Asked to consider fairness and how to handle the situation while role-playing discriminatory </a:t>
            </a:r>
            <a:r>
              <a:rPr lang="en-US" altLang="en-US" dirty="0" smtClean="0"/>
              <a:t>situation</a:t>
            </a:r>
            <a:endParaRPr lang="en-US" altLang="en-US" dirty="0"/>
          </a:p>
        </p:txBody>
      </p:sp>
    </p:spTree>
    <p:extLst>
      <p:ext uri="{BB962C8B-B14F-4D97-AF65-F5344CB8AC3E}">
        <p14:creationId xmlns:p14="http://schemas.microsoft.com/office/powerpoint/2010/main" val="1082129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Dimensions &amp; Styles of Parenting</a:t>
            </a:r>
            <a:endParaRPr lang="en-US" dirty="0"/>
          </a:p>
        </p:txBody>
      </p:sp>
      <p:sp>
        <p:nvSpPr>
          <p:cNvPr id="5" name="Content Placeholder 4"/>
          <p:cNvSpPr>
            <a:spLocks noGrp="1"/>
          </p:cNvSpPr>
          <p:nvPr>
            <p:ph idx="1"/>
          </p:nvPr>
        </p:nvSpPr>
        <p:spPr/>
        <p:txBody>
          <a:bodyPr/>
          <a:lstStyle/>
          <a:p>
            <a:r>
              <a:rPr lang="en-US" altLang="en-US" sz="2600" dirty="0"/>
              <a:t>Two general parenting dimensions</a:t>
            </a:r>
          </a:p>
          <a:p>
            <a:pPr marL="808038" lvl="1" indent="-350838"/>
            <a:r>
              <a:rPr lang="en-US" altLang="en-US" dirty="0"/>
              <a:t>Warm &amp; responsive versus hostile &amp; uninvolved</a:t>
            </a:r>
          </a:p>
          <a:p>
            <a:pPr marL="808038" lvl="1" indent="-350838"/>
            <a:r>
              <a:rPr lang="en-US" altLang="en-US" dirty="0"/>
              <a:t>Extreme control versus no control</a:t>
            </a:r>
          </a:p>
          <a:p>
            <a:pPr marL="1203325" lvl="2"/>
            <a:r>
              <a:rPr lang="en-US" altLang="en-US" sz="2200" dirty="0"/>
              <a:t>Psychological control</a:t>
            </a:r>
          </a:p>
          <a:p>
            <a:pPr marL="1203325" lvl="2"/>
            <a:r>
              <a:rPr lang="en-US" altLang="en-US" sz="2200" dirty="0"/>
              <a:t>Behavioral control</a:t>
            </a:r>
          </a:p>
          <a:p>
            <a:pPr marL="808038" lvl="1" indent="-350838"/>
            <a:r>
              <a:rPr lang="en-US" altLang="en-US" dirty="0"/>
              <a:t>Four parenting styles result from combining the two dimensions and their two </a:t>
            </a:r>
            <a:r>
              <a:rPr lang="en-US" altLang="en-US" dirty="0" smtClean="0"/>
              <a:t>levels</a:t>
            </a:r>
            <a:endParaRPr lang="en-US" altLang="en-US" dirty="0"/>
          </a:p>
        </p:txBody>
      </p:sp>
    </p:spTree>
    <p:extLst>
      <p:ext uri="{BB962C8B-B14F-4D97-AF65-F5344CB8AC3E}">
        <p14:creationId xmlns:p14="http://schemas.microsoft.com/office/powerpoint/2010/main" val="1645855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Parenting Styles</a:t>
            </a:r>
            <a:endParaRPr lang="en-US" dirty="0"/>
          </a:p>
        </p:txBody>
      </p:sp>
      <p:sp>
        <p:nvSpPr>
          <p:cNvPr id="5" name="Content Placeholder 4"/>
          <p:cNvSpPr>
            <a:spLocks noGrp="1"/>
          </p:cNvSpPr>
          <p:nvPr>
            <p:ph idx="1"/>
          </p:nvPr>
        </p:nvSpPr>
        <p:spPr/>
        <p:txBody>
          <a:bodyPr/>
          <a:lstStyle/>
          <a:p>
            <a:r>
              <a:rPr lang="en-US" altLang="en-US" sz="2600" dirty="0"/>
              <a:t>Authoritarian parenting: high control but low warmth and responsiveness</a:t>
            </a:r>
          </a:p>
          <a:p>
            <a:r>
              <a:rPr lang="en-US" altLang="en-US" sz="2600" dirty="0"/>
              <a:t>Authoritative parenting: greater control plus warm and responsive</a:t>
            </a:r>
          </a:p>
          <a:p>
            <a:r>
              <a:rPr lang="en-US" altLang="en-US" sz="2600" dirty="0"/>
              <a:t>Permissive parenting: low control but warm</a:t>
            </a:r>
          </a:p>
          <a:p>
            <a:r>
              <a:rPr lang="en-US" altLang="en-US" sz="2600" dirty="0"/>
              <a:t>Uninvolved parenting: low control and low </a:t>
            </a:r>
            <a:r>
              <a:rPr lang="en-US" altLang="en-US" sz="2600" dirty="0" smtClean="0"/>
              <a:t>warmth</a:t>
            </a:r>
            <a:endParaRPr lang="en-US" altLang="en-US" sz="2600" dirty="0"/>
          </a:p>
        </p:txBody>
      </p:sp>
    </p:spTree>
    <p:extLst>
      <p:ext uri="{BB962C8B-B14F-4D97-AF65-F5344CB8AC3E}">
        <p14:creationId xmlns:p14="http://schemas.microsoft.com/office/powerpoint/2010/main" val="3437163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The Two Dimensions of Parental Behavior</a:t>
            </a:r>
            <a:endParaRPr lang="en-US" dirty="0"/>
          </a:p>
        </p:txBody>
      </p:sp>
      <p:pic>
        <p:nvPicPr>
          <p:cNvPr id="6" name="Picture 5" descr="The parental involvement combined with the parental control creates four prototypic styles of parenting. 1. Authoritarian: low parental involvement and high parental control. 2. Authoritative: high parental involvement and high parental control. 3. Permissive: high parental involvement and low parental control. 4. Uninvolved: low parental involvement and low parental control.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50245" y="1778413"/>
            <a:ext cx="5241155" cy="43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5855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Variations Associated with Culture and Socioeconomic Status</a:t>
            </a:r>
            <a:endParaRPr lang="en-US" dirty="0"/>
          </a:p>
        </p:txBody>
      </p:sp>
      <p:sp>
        <p:nvSpPr>
          <p:cNvPr id="5" name="Content Placeholder 4"/>
          <p:cNvSpPr>
            <a:spLocks noGrp="1"/>
          </p:cNvSpPr>
          <p:nvPr>
            <p:ph idx="1"/>
          </p:nvPr>
        </p:nvSpPr>
        <p:spPr/>
        <p:txBody>
          <a:bodyPr/>
          <a:lstStyle/>
          <a:p>
            <a:r>
              <a:rPr lang="en-US" altLang="en-US" sz="2600" dirty="0"/>
              <a:t>Parenting styles vary across cultures</a:t>
            </a:r>
          </a:p>
          <a:p>
            <a:r>
              <a:rPr lang="en-US" altLang="en-US" sz="2600" dirty="0"/>
              <a:t>European Americans: warm, exert moderate control, and value individualism </a:t>
            </a:r>
          </a:p>
          <a:p>
            <a:r>
              <a:rPr lang="en-US" altLang="en-US" sz="2600" dirty="0"/>
              <a:t>Asians and Latin Americans: value cooperation and collaboration</a:t>
            </a:r>
          </a:p>
          <a:p>
            <a:r>
              <a:rPr lang="en-US" altLang="en-US" sz="2600" dirty="0"/>
              <a:t>Low SES entails stress due to low income, lesser education, and/or a need to protect children from </a:t>
            </a:r>
            <a:r>
              <a:rPr lang="en-US" altLang="en-US" sz="2600" dirty="0" smtClean="0"/>
              <a:t>danger</a:t>
            </a:r>
            <a:endParaRPr lang="en-US" altLang="en-US" sz="2600" dirty="0"/>
          </a:p>
        </p:txBody>
      </p:sp>
    </p:spTree>
    <p:extLst>
      <p:ext uri="{BB962C8B-B14F-4D97-AF65-F5344CB8AC3E}">
        <p14:creationId xmlns:p14="http://schemas.microsoft.com/office/powerpoint/2010/main" val="3437163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Genetic Influences on Parenting</a:t>
            </a:r>
            <a:endParaRPr lang="en-US" dirty="0"/>
          </a:p>
        </p:txBody>
      </p:sp>
      <p:sp>
        <p:nvSpPr>
          <p:cNvPr id="5" name="Content Placeholder 4"/>
          <p:cNvSpPr>
            <a:spLocks noGrp="1"/>
          </p:cNvSpPr>
          <p:nvPr>
            <p:ph idx="1"/>
          </p:nvPr>
        </p:nvSpPr>
        <p:spPr/>
        <p:txBody>
          <a:bodyPr/>
          <a:lstStyle/>
          <a:p>
            <a:r>
              <a:rPr lang="en-US" altLang="en-US" sz="2600" dirty="0"/>
              <a:t>Genetic Influences on Parenting</a:t>
            </a:r>
          </a:p>
          <a:p>
            <a:pPr marL="857250" lvl="1" indent="-400050"/>
            <a:r>
              <a:rPr lang="en-US" altLang="en-US" dirty="0"/>
              <a:t>Families and parenting are adaptations that evolved to provide for children until they mature.</a:t>
            </a:r>
          </a:p>
          <a:p>
            <a:pPr marL="1257300" lvl="2" indent="-342900"/>
            <a:r>
              <a:rPr lang="en-US" altLang="en-US" sz="2200" dirty="0"/>
              <a:t>Genes linked with effective parenting are more likely to be passed on</a:t>
            </a:r>
          </a:p>
          <a:p>
            <a:pPr marL="1257300" lvl="2" indent="-342900"/>
            <a:r>
              <a:rPr lang="en-US" altLang="en-US" sz="2200" dirty="0"/>
              <a:t>Behavioral genetics studies reveal environmental influences on parental </a:t>
            </a:r>
            <a:r>
              <a:rPr lang="en-US" altLang="en-US" sz="2200" dirty="0" smtClean="0"/>
              <a:t>style</a:t>
            </a:r>
            <a:endParaRPr lang="en-US" altLang="en-US" sz="2200" dirty="0"/>
          </a:p>
        </p:txBody>
      </p:sp>
    </p:spTree>
    <p:extLst>
      <p:ext uri="{BB962C8B-B14F-4D97-AF65-F5344CB8AC3E}">
        <p14:creationId xmlns:p14="http://schemas.microsoft.com/office/powerpoint/2010/main" val="164585547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3.1.3337"/>
  <p:tag name="PPTVERSION" val="15"/>
  <p:tag name="TPOS"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8979</TotalTime>
  <Words>2266</Words>
  <Application>Microsoft Office PowerPoint</Application>
  <PresentationFormat>On-screen Show (4:3)</PresentationFormat>
  <Paragraphs>264</Paragraphs>
  <Slides>45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45</vt:i4>
      </vt:variant>
    </vt:vector>
  </HeadingPairs>
  <TitlesOfParts>
    <vt:vector size="50" baseType="lpstr">
      <vt:lpstr>ＭＳ Ｐゴシック</vt:lpstr>
      <vt:lpstr>ＭＳ Ｐゴシック</vt:lpstr>
      <vt:lpstr>Arial</vt:lpstr>
      <vt:lpstr>Calibri</vt:lpstr>
      <vt:lpstr>Office Theme</vt:lpstr>
      <vt:lpstr>Chapter Seven</vt:lpstr>
      <vt:lpstr>7.1 Family Relationships: Learning Objectives</vt:lpstr>
      <vt:lpstr>The Family as a System</vt:lpstr>
      <vt:lpstr>A Systems View of Families</vt:lpstr>
      <vt:lpstr>Dimensions &amp; Styles of Parenting</vt:lpstr>
      <vt:lpstr>Parenting Styles</vt:lpstr>
      <vt:lpstr>The Two Dimensions of Parental Behavior</vt:lpstr>
      <vt:lpstr>Variations Associated with Culture and Socioeconomic Status</vt:lpstr>
      <vt:lpstr>Genetic Influences on Parenting</vt:lpstr>
      <vt:lpstr>Parental Behavior</vt:lpstr>
      <vt:lpstr>Punishment</vt:lpstr>
      <vt:lpstr>Influences of the Marital System</vt:lpstr>
      <vt:lpstr>Children’s Contributions: Reciprocal Influence</vt:lpstr>
      <vt:lpstr>Siblings</vt:lpstr>
      <vt:lpstr>Adopted Children</vt:lpstr>
      <vt:lpstr>Impact of Birth Order</vt:lpstr>
      <vt:lpstr>Divorce and Remarriage</vt:lpstr>
      <vt:lpstr>What Aspects of Children’s Lives Are Affected by Divorce? </vt:lpstr>
      <vt:lpstr>How Divorce Influences Development</vt:lpstr>
      <vt:lpstr>Which Children Does Divorce Most Affect?</vt:lpstr>
      <vt:lpstr>Blended Families</vt:lpstr>
      <vt:lpstr>Parent-Child Relationships Gone Awry: Child Maltreatment</vt:lpstr>
      <vt:lpstr>Who Are the Abusing Parents?</vt:lpstr>
      <vt:lpstr>Effects of Abuse on Children</vt:lpstr>
      <vt:lpstr>Resilience</vt:lpstr>
      <vt:lpstr>Preventing Abuse &amp; Maltreatment</vt:lpstr>
      <vt:lpstr>7.2 Peers: Learning Objectives</vt:lpstr>
      <vt:lpstr>Friendships</vt:lpstr>
      <vt:lpstr>Who Are Friends?</vt:lpstr>
      <vt:lpstr>Quality and Consequences of Friendships</vt:lpstr>
      <vt:lpstr>Groups</vt:lpstr>
      <vt:lpstr>Group Structure</vt:lpstr>
      <vt:lpstr>Peer Influence</vt:lpstr>
      <vt:lpstr>Popularity and Rejection</vt:lpstr>
      <vt:lpstr>Causes and Consequences of Rejection</vt:lpstr>
      <vt:lpstr>Aggressive Children and Their Victims</vt:lpstr>
      <vt:lpstr>7.3 Electronic Media: Learning Objectives</vt:lpstr>
      <vt:lpstr>Television</vt:lpstr>
      <vt:lpstr>Video Games</vt:lpstr>
      <vt:lpstr>Social Media</vt:lpstr>
      <vt:lpstr>7.4 Understanding Others: Learning Objectives</vt:lpstr>
      <vt:lpstr>Describing Others</vt:lpstr>
      <vt:lpstr>Understanding What Others Think</vt:lpstr>
      <vt:lpstr>Prejudice</vt:lpstr>
      <vt:lpstr>Reducing Prejudice</vt:lpstr>
    </vt:vector>
  </TitlesOfParts>
  <Company>Thomson Wadsworth</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7 Expanding Social Horizons: Socioemotional Development in Middle Childhood</dc:title>
  <dc:creator>Kail</dc:creator>
  <cp:lastModifiedBy>Melanie Govender</cp:lastModifiedBy>
  <cp:revision>232</cp:revision>
  <dcterms:created xsi:type="dcterms:W3CDTF">2011-07-04T21:25:17Z</dcterms:created>
  <dcterms:modified xsi:type="dcterms:W3CDTF">2021-03-30T13:13:16Z</dcterms:modified>
</cp:coreProperties>
</file>