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E2A89-3C79-4781-813C-0C6CEE8932B1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38868-4149-4B58-8102-717BFDACE76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724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mtClean="0"/>
              <a:t>Start here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38868-4149-4B58-8102-717BFDACE762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256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733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90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94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433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495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860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269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863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407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986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446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5EC9-C897-42C3-ADAC-78003ABD17C0}" type="datetimeFigureOut">
              <a:rPr lang="en-ZA" smtClean="0"/>
              <a:t>2015/04/28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D627-7616-4F36-85CB-1D30290061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762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anguagelog.ldc.upenn.edu/myl/ZitsMath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Pragmatics 	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789040"/>
            <a:ext cx="6400800" cy="1752600"/>
          </a:xfrm>
        </p:spPr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136903" cy="648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7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Descriptive Fallacy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relates to the theory that assertions only exist for purposes of describing the state of affairs.</a:t>
            </a:r>
          </a:p>
          <a:p>
            <a:r>
              <a:rPr lang="en-ZA" dirty="0" smtClean="0"/>
              <a:t>In other words, it was assumed </a:t>
            </a:r>
            <a:r>
              <a:rPr lang="en-ZA" dirty="0"/>
              <a:t>that </a:t>
            </a:r>
            <a:r>
              <a:rPr lang="en-ZA" dirty="0" smtClean="0"/>
              <a:t>there was </a:t>
            </a:r>
            <a:r>
              <a:rPr lang="en-ZA" dirty="0"/>
              <a:t>not much more to the meanings of sentences (and utterances) than </a:t>
            </a:r>
            <a:r>
              <a:rPr lang="en-ZA" dirty="0" smtClean="0"/>
              <a:t>this kind of correspondence </a:t>
            </a:r>
            <a:r>
              <a:rPr lang="en-ZA" dirty="0"/>
              <a:t>between sentences (and utterances) and the world.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01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Descriptive Fallacy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DESCRIPTIVE FALLACY is the view that the sole purpose of </a:t>
            </a:r>
            <a:r>
              <a:rPr lang="en-ZA" dirty="0" smtClean="0"/>
              <a:t>making assertions </a:t>
            </a:r>
            <a:r>
              <a:rPr lang="en-ZA" dirty="0"/>
              <a:t>is to DESCRIBE some state of affairs</a:t>
            </a:r>
            <a:r>
              <a:rPr lang="en-ZA" dirty="0" smtClean="0"/>
              <a:t>.</a:t>
            </a:r>
          </a:p>
          <a:p>
            <a:r>
              <a:rPr lang="en-ZA" dirty="0"/>
              <a:t>According to the Descriptive Fallacy view, </a:t>
            </a:r>
            <a:r>
              <a:rPr lang="en-ZA" dirty="0" smtClean="0"/>
              <a:t>the only </a:t>
            </a:r>
            <a:r>
              <a:rPr lang="en-ZA" dirty="0"/>
              <a:t>purpose in </a:t>
            </a:r>
            <a:r>
              <a:rPr lang="en-ZA" dirty="0" smtClean="0"/>
              <a:t>uttering ‘</a:t>
            </a:r>
            <a:r>
              <a:rPr lang="en-ZA" dirty="0" err="1" smtClean="0"/>
              <a:t>Thoko</a:t>
            </a:r>
            <a:r>
              <a:rPr lang="en-ZA" dirty="0" smtClean="0"/>
              <a:t> is </a:t>
            </a:r>
            <a:r>
              <a:rPr lang="en-ZA" dirty="0"/>
              <a:t>in the </a:t>
            </a:r>
            <a:r>
              <a:rPr lang="en-ZA" dirty="0" smtClean="0"/>
              <a:t>hospital’ </a:t>
            </a:r>
            <a:r>
              <a:rPr lang="en-ZA" dirty="0"/>
              <a:t>would be to describe a particular state of </a:t>
            </a:r>
            <a:r>
              <a:rPr lang="en-ZA" dirty="0" smtClean="0"/>
              <a:t>affairs, and </a:t>
            </a:r>
            <a:r>
              <a:rPr lang="en-ZA" dirty="0"/>
              <a:t>nothing more.</a:t>
            </a:r>
          </a:p>
        </p:txBody>
      </p:sp>
    </p:spTree>
    <p:extLst>
      <p:ext uri="{BB962C8B-B14F-4D97-AF65-F5344CB8AC3E}">
        <p14:creationId xmlns:p14="http://schemas.microsoft.com/office/powerpoint/2010/main" val="211009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Descriptive Fallacy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Descriptive Fallacy view is not wholly wrong. </a:t>
            </a:r>
            <a:endParaRPr lang="en-ZA" dirty="0" smtClean="0"/>
          </a:p>
          <a:p>
            <a:r>
              <a:rPr lang="en-ZA" dirty="0" smtClean="0"/>
              <a:t>An </a:t>
            </a:r>
            <a:r>
              <a:rPr lang="en-ZA" dirty="0"/>
              <a:t>element of </a:t>
            </a:r>
            <a:r>
              <a:rPr lang="en-ZA" dirty="0" smtClean="0"/>
              <a:t>description is </a:t>
            </a:r>
            <a:r>
              <a:rPr lang="en-ZA" dirty="0"/>
              <a:t>involved in many utterances. But description is not indulged in only for </a:t>
            </a:r>
            <a:r>
              <a:rPr lang="en-ZA" dirty="0" smtClean="0"/>
              <a:t>its own </a:t>
            </a:r>
            <a:r>
              <a:rPr lang="en-ZA" dirty="0"/>
              <a:t>sake. </a:t>
            </a:r>
            <a:endParaRPr lang="en-ZA" dirty="0" smtClean="0"/>
          </a:p>
          <a:p>
            <a:r>
              <a:rPr lang="en-ZA" dirty="0" smtClean="0"/>
              <a:t>There </a:t>
            </a:r>
            <a:r>
              <a:rPr lang="en-ZA" dirty="0"/>
              <a:t>is usually a more basic purpose behind an utterance.</a:t>
            </a:r>
          </a:p>
        </p:txBody>
      </p:sp>
    </p:spTree>
    <p:extLst>
      <p:ext uri="{BB962C8B-B14F-4D97-AF65-F5344CB8AC3E}">
        <p14:creationId xmlns:p14="http://schemas.microsoft.com/office/powerpoint/2010/main" val="211393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Descriptive Fallacy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Example:</a:t>
            </a:r>
          </a:p>
          <a:p>
            <a:r>
              <a:rPr lang="en-ZA" dirty="0" smtClean="0"/>
              <a:t>Smoking is dangerous to your health.</a:t>
            </a:r>
          </a:p>
          <a:p>
            <a:r>
              <a:rPr lang="en-ZA" dirty="0" smtClean="0"/>
              <a:t>The basic purpose of this utterance is to WARN.</a:t>
            </a:r>
          </a:p>
          <a:p>
            <a:r>
              <a:rPr lang="en-ZA" dirty="0" smtClean="0"/>
              <a:t>That is, BEWARE, SMOKING CAN KILL YOU.</a:t>
            </a:r>
          </a:p>
          <a:p>
            <a:r>
              <a:rPr lang="en-ZA" dirty="0" smtClean="0"/>
              <a:t>One sentence can in this way have several different acts depending on who utters it, how and in what circumstances.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880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Practice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For each of the </a:t>
            </a:r>
            <a:r>
              <a:rPr lang="en-ZA" dirty="0" smtClean="0"/>
              <a:t>following four utterances </a:t>
            </a:r>
            <a:r>
              <a:rPr lang="en-ZA" dirty="0"/>
              <a:t>state one or two purposes that </a:t>
            </a:r>
            <a:r>
              <a:rPr lang="en-ZA" dirty="0" smtClean="0"/>
              <a:t>the speaker </a:t>
            </a:r>
            <a:r>
              <a:rPr lang="en-ZA" dirty="0"/>
              <a:t>may have had in mind when uttering them. </a:t>
            </a:r>
            <a:endParaRPr lang="en-ZA" dirty="0" smtClean="0"/>
          </a:p>
          <a:p>
            <a:r>
              <a:rPr lang="en-ZA" dirty="0" smtClean="0"/>
              <a:t>Example:</a:t>
            </a:r>
          </a:p>
          <a:p>
            <a:r>
              <a:rPr lang="en-ZA" dirty="0" smtClean="0"/>
              <a:t>There’s a wasp in your left ear.</a:t>
            </a:r>
          </a:p>
          <a:p>
            <a:r>
              <a:rPr lang="en-ZA" dirty="0"/>
              <a:t>To </a:t>
            </a:r>
            <a:r>
              <a:rPr lang="en-ZA" dirty="0" smtClean="0"/>
              <a:t>warn the hearer of the danger of being stung, or to shock him (or both).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234070"/>
              </p:ext>
            </p:extLst>
          </p:nvPr>
        </p:nvGraphicFramePr>
        <p:xfrm>
          <a:off x="539552" y="1628800"/>
          <a:ext cx="806489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744416">
                <a:tc>
                  <a:txBody>
                    <a:bodyPr/>
                    <a:lstStyle/>
                    <a:p>
                      <a:r>
                        <a:rPr lang="en-ZA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en-ZA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en-ZA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Someone has broken the space-bar on my typewriter’ ………………………………………………………………………………………………….</a:t>
                      </a:r>
                      <a:endParaRPr lang="en-ZA" sz="2400" b="0" i="1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ZA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(2) ‘This gun is loaded’ ………………………………………………………………………………………………....</a:t>
                      </a:r>
                      <a:endParaRPr lang="en-ZA" sz="2400" b="0" i="1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ZA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(3) ‘You are a fool’ ………………………………………………………………………………………………….</a:t>
                      </a:r>
                      <a:endParaRPr lang="en-ZA" sz="2400" b="0" i="1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ZA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(4) ‘I love you’ ………………………………………………………………………………………………...</a:t>
                      </a:r>
                    </a:p>
                    <a:p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9888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To complain about the damage, or to apologize to someone about </a:t>
            </a:r>
            <a:r>
              <a:rPr lang="en-ZA" dirty="0" smtClean="0"/>
              <a:t>to borrow </a:t>
            </a:r>
            <a:r>
              <a:rPr lang="en-ZA" dirty="0"/>
              <a:t>the machine,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306896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As a warning during an armed robbery, or </a:t>
            </a:r>
            <a:r>
              <a:rPr lang="en-ZA" dirty="0" smtClean="0"/>
              <a:t>as an </a:t>
            </a:r>
            <a:r>
              <a:rPr lang="en-ZA" dirty="0"/>
              <a:t>example during an elementary weapon-training lesson for soldiers, 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41490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To insult the hearer, or, between intimates, to tease him, or </a:t>
            </a:r>
            <a:r>
              <a:rPr lang="en-ZA" dirty="0" smtClean="0"/>
              <a:t>to impress a bystander </a:t>
            </a:r>
            <a:r>
              <a:rPr lang="en-ZA" dirty="0"/>
              <a:t>with one’s directness of manner,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To </a:t>
            </a:r>
            <a:r>
              <a:rPr lang="en-ZA" dirty="0" smtClean="0"/>
              <a:t>reassure the </a:t>
            </a:r>
            <a:r>
              <a:rPr lang="en-ZA" dirty="0"/>
              <a:t>hearer, or to console him, or to make him feel indebted, or to </a:t>
            </a:r>
            <a:r>
              <a:rPr lang="en-ZA" dirty="0" smtClean="0"/>
              <a:t>please him</a:t>
            </a:r>
            <a:r>
              <a:rPr lang="en-ZA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3256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Pragmatics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It’s the use of language in concrete situations.</a:t>
            </a:r>
          </a:p>
          <a:p>
            <a:r>
              <a:rPr lang="en-ZA" dirty="0" smtClean="0"/>
              <a:t>We are concerned with illocutionary force which means:</a:t>
            </a:r>
          </a:p>
          <a:p>
            <a:r>
              <a:rPr lang="en-ZA" dirty="0" smtClean="0"/>
              <a:t>‘saying is doing’ i.e. speech acts.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oday's Zits: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AF0505"/>
                </a:solidFill>
                <a:effectLst/>
                <a:latin typeface="Verdana" pitchFamily="34" charset="0"/>
                <a:cs typeface="Arial" pitchFamily="34" charset="0"/>
                <a:hlinkClick r:id="rId2"/>
              </a:rPr>
              <a:t> 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300" b="0" i="0" u="none" strike="noStrike" cap="none" normalizeH="0" baseline="0" smtClean="0">
                <a:ln>
                  <a:noFill/>
                </a:ln>
                <a:solidFill>
                  <a:srgbClr val="AF0505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altLang="en-US" sz="9300" b="0" i="0" u="none" strike="noStrike" cap="none" normalizeH="0" baseline="0" smtClean="0">
                <a:ln>
                  <a:noFill/>
                </a:ln>
                <a:solidFill>
                  <a:srgbClr val="AF0505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altLang="en-US" sz="9300" b="0" i="0" u="none" strike="noStrike" cap="none" normalizeH="0" baseline="0" smtClean="0">
              <a:ln>
                <a:noFill/>
              </a:ln>
              <a:solidFill>
                <a:srgbClr val="AF0505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026" name="Picture 2" descr="http://languagelog.ldc.upenn.edu/myl/ZitsMath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8496944" cy="298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4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Speech Acts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n-ZA" dirty="0" smtClean="0"/>
              <a:t>When a speaker in a particular set of circumstances makes an utterance,</a:t>
            </a:r>
          </a:p>
          <a:p>
            <a:r>
              <a:rPr lang="en-ZA" dirty="0"/>
              <a:t>w</a:t>
            </a:r>
            <a:r>
              <a:rPr lang="en-ZA" dirty="0" smtClean="0"/>
              <a:t>hich contains a referring expression,</a:t>
            </a:r>
          </a:p>
          <a:p>
            <a:r>
              <a:rPr lang="en-ZA" dirty="0"/>
              <a:t>h</a:t>
            </a:r>
            <a:r>
              <a:rPr lang="en-ZA" dirty="0" smtClean="0"/>
              <a:t>e carries out a certain act.</a:t>
            </a:r>
          </a:p>
          <a:p>
            <a:r>
              <a:rPr lang="en-ZA" dirty="0" smtClean="0"/>
              <a:t>Referring is a linguistic act, but it is possible,</a:t>
            </a:r>
          </a:p>
          <a:p>
            <a:r>
              <a:rPr lang="en-ZA" dirty="0"/>
              <a:t>u</a:t>
            </a:r>
            <a:r>
              <a:rPr lang="en-ZA" dirty="0" smtClean="0"/>
              <a:t>sing a language to carry out all sorts of acts. 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9120"/>
            <a:ext cx="8280920" cy="23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3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Kinds of Acts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en-ZA" dirty="0" smtClean="0"/>
              <a:t>There are three kinds of acts: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err="1" smtClean="0"/>
              <a:t>Locutionary</a:t>
            </a:r>
            <a:r>
              <a:rPr lang="en-ZA" dirty="0" smtClean="0"/>
              <a:t> acts – locutions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Illocutionary acts – illocutions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err="1" smtClean="0"/>
              <a:t>Perlocutionary</a:t>
            </a:r>
            <a:r>
              <a:rPr lang="en-ZA" dirty="0" smtClean="0"/>
              <a:t> acts – </a:t>
            </a:r>
            <a:r>
              <a:rPr lang="en-ZA" dirty="0" err="1" smtClean="0"/>
              <a:t>perlocutions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3074" name="Picture 2" descr="C:\Users\Ntombelab\Downloads\sticks-and-stones-speech-a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4104456" cy="269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tombelab\Downloads\man-wife-bicke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4457700" cy="269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Locutionary</a:t>
            </a:r>
            <a:r>
              <a:rPr lang="en-ZA" dirty="0" smtClean="0"/>
              <a:t>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It’s the performing of the act OF saying something.</a:t>
            </a:r>
          </a:p>
          <a:p>
            <a:r>
              <a:rPr lang="en-ZA" dirty="0" smtClean="0"/>
              <a:t>This is the literal meaning of the utterance.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496944" cy="484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76"/>
            <a:ext cx="8064896" cy="583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Illocutionary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It’s performing an act IN saying something.</a:t>
            </a:r>
          </a:p>
          <a:p>
            <a:r>
              <a:rPr lang="en-ZA" dirty="0" smtClean="0"/>
              <a:t>It’s the use to which the speaker puts his utterance.</a:t>
            </a:r>
          </a:p>
          <a:p>
            <a:r>
              <a:rPr lang="en-ZA" dirty="0" smtClean="0"/>
              <a:t>Example:</a:t>
            </a:r>
          </a:p>
          <a:p>
            <a:r>
              <a:rPr lang="en-ZA" dirty="0" smtClean="0"/>
              <a:t>‘making a promise’ </a:t>
            </a:r>
          </a:p>
          <a:p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9713"/>
            <a:ext cx="8712968" cy="487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Callout 3 3"/>
          <p:cNvSpPr/>
          <p:nvPr/>
        </p:nvSpPr>
        <p:spPr>
          <a:xfrm>
            <a:off x="683568" y="1196751"/>
            <a:ext cx="7632848" cy="312961"/>
          </a:xfrm>
          <a:prstGeom prst="borderCallout3">
            <a:avLst>
              <a:gd name="adj1" fmla="val 1042"/>
              <a:gd name="adj2" fmla="val -1682"/>
              <a:gd name="adj3" fmla="val 111716"/>
              <a:gd name="adj4" fmla="val -1702"/>
              <a:gd name="adj5" fmla="val 117708"/>
              <a:gd name="adj6" fmla="val 51030"/>
              <a:gd name="adj7" fmla="val 1051471"/>
              <a:gd name="adj8" fmla="val 48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/>
              <a:t>I’ve just made some coffee.</a:t>
            </a:r>
            <a:endParaRPr lang="en-ZA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712968" cy="607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6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Perlocutionary</a:t>
            </a:r>
            <a:r>
              <a:rPr lang="en-ZA" dirty="0" smtClean="0"/>
              <a:t>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It’s performing an act BY saying something.</a:t>
            </a:r>
          </a:p>
          <a:p>
            <a:r>
              <a:rPr lang="en-ZA" dirty="0" smtClean="0"/>
              <a:t>This has to do with the effect the utterance has on the speaker. </a:t>
            </a:r>
          </a:p>
          <a:p>
            <a:r>
              <a:rPr lang="en-ZA" dirty="0" err="1" smtClean="0"/>
              <a:t>Perlocutionary</a:t>
            </a:r>
            <a:r>
              <a:rPr lang="en-ZA" dirty="0" smtClean="0"/>
              <a:t> act is the actual effect, an action or state of mind brought about by, or as a consequence of, saying something. </a:t>
            </a:r>
          </a:p>
          <a:p>
            <a:r>
              <a:rPr lang="en-ZA" dirty="0" err="1" smtClean="0"/>
              <a:t>Perlocutionary</a:t>
            </a:r>
            <a:r>
              <a:rPr lang="en-ZA" dirty="0" smtClean="0"/>
              <a:t> effect is in some sense external to the performance, it may be thought of, in a sense, as the effect of the illocutionary act. </a:t>
            </a:r>
          </a:p>
          <a:p>
            <a:r>
              <a:rPr lang="en-ZA" dirty="0" smtClean="0"/>
              <a:t>Therefore, when examining </a:t>
            </a:r>
            <a:r>
              <a:rPr lang="en-ZA" dirty="0" err="1" smtClean="0"/>
              <a:t>perlocutionary</a:t>
            </a:r>
            <a:r>
              <a:rPr lang="en-ZA" dirty="0" smtClean="0"/>
              <a:t> acts, the effect on the hearer or reader is emphasized</a:t>
            </a:r>
            <a:r>
              <a:rPr lang="en-ZA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136904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Act of Assertion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It’s the act of stating something.</a:t>
            </a:r>
          </a:p>
          <a:p>
            <a:r>
              <a:rPr lang="en-ZA" dirty="0" smtClean="0"/>
              <a:t>It’s </a:t>
            </a:r>
            <a:r>
              <a:rPr lang="en-ZA" dirty="0"/>
              <a:t>carried out when a speaker utters a </a:t>
            </a:r>
            <a:r>
              <a:rPr lang="en-ZA" dirty="0" smtClean="0"/>
              <a:t>declarative sentence </a:t>
            </a:r>
            <a:r>
              <a:rPr lang="en-ZA" dirty="0"/>
              <a:t>(which can be either true or false</a:t>
            </a:r>
            <a:r>
              <a:rPr lang="en-ZA" dirty="0" smtClean="0"/>
              <a:t>).</a:t>
            </a:r>
          </a:p>
          <a:p>
            <a:r>
              <a:rPr lang="en-ZA" dirty="0" smtClean="0"/>
              <a:t>The speaker undertakes </a:t>
            </a:r>
            <a:r>
              <a:rPr lang="en-ZA" dirty="0"/>
              <a:t>a </a:t>
            </a:r>
            <a:r>
              <a:rPr lang="en-ZA" dirty="0" smtClean="0"/>
              <a:t>certain responsibility</a:t>
            </a:r>
            <a:r>
              <a:rPr lang="en-ZA" dirty="0"/>
              <a:t>, or commitment, to the hearer, that a particular state </a:t>
            </a:r>
            <a:r>
              <a:rPr lang="en-ZA" dirty="0" smtClean="0"/>
              <a:t>of affairs</a:t>
            </a:r>
            <a:r>
              <a:rPr lang="en-ZA" dirty="0"/>
              <a:t>, or situation, exists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132064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Act of Assertion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Example:</a:t>
            </a:r>
          </a:p>
          <a:p>
            <a:r>
              <a:rPr lang="en-ZA" dirty="0" err="1" smtClean="0"/>
              <a:t>Thoko</a:t>
            </a:r>
            <a:r>
              <a:rPr lang="en-ZA" dirty="0" smtClean="0"/>
              <a:t> is in the hospital.</a:t>
            </a:r>
          </a:p>
          <a:p>
            <a:r>
              <a:rPr lang="en-ZA" dirty="0" smtClean="0"/>
              <a:t>This utterance asserts to the hearer that a situation exists in the world, where an individual ‘</a:t>
            </a:r>
            <a:r>
              <a:rPr lang="en-ZA" dirty="0" err="1" smtClean="0"/>
              <a:t>Thoko</a:t>
            </a:r>
            <a:r>
              <a:rPr lang="en-ZA" dirty="0" smtClean="0"/>
              <a:t>’ (referring expression) exists in a place identified by the referring expression ‘hospital’.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04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767</Words>
  <Application>Microsoft Office PowerPoint</Application>
  <PresentationFormat>On-screen Show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Pragmatics  </vt:lpstr>
      <vt:lpstr>What is Pragmatics </vt:lpstr>
      <vt:lpstr>Speech Acts</vt:lpstr>
      <vt:lpstr>Kinds of Acts</vt:lpstr>
      <vt:lpstr>Locutionary Act</vt:lpstr>
      <vt:lpstr>Illocutionary Act</vt:lpstr>
      <vt:lpstr>Perlocutionary Act</vt:lpstr>
      <vt:lpstr>Act of Assertion</vt:lpstr>
      <vt:lpstr>Act of Assertion</vt:lpstr>
      <vt:lpstr>Descriptive Fallacy</vt:lpstr>
      <vt:lpstr>Descriptive Fallacy</vt:lpstr>
      <vt:lpstr>Descriptive Fallacy</vt:lpstr>
      <vt:lpstr>Descriptive Fallacy</vt:lpstr>
      <vt:lpstr>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Pragmatics</dc:title>
  <dc:creator>Author</dc:creator>
  <cp:lastModifiedBy>Author</cp:lastModifiedBy>
  <cp:revision>21</cp:revision>
  <dcterms:created xsi:type="dcterms:W3CDTF">2015-04-13T14:00:27Z</dcterms:created>
  <dcterms:modified xsi:type="dcterms:W3CDTF">2015-04-28T10:26:53Z</dcterms:modified>
</cp:coreProperties>
</file>