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74"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1752968-395D-4DCC-849B-5647E3884E98}" v="14" dt="2023-10-18T07:00:33.7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3" autoAdjust="0"/>
    <p:restoredTop sz="89988" autoAdjust="0"/>
  </p:normalViewPr>
  <p:slideViewPr>
    <p:cSldViewPr snapToGrid="0">
      <p:cViewPr>
        <p:scale>
          <a:sx n="62" d="100"/>
          <a:sy n="62" d="100"/>
        </p:scale>
        <p:origin x="828" y="1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camisile Majola" userId="2b3d43bf-ab31-41ce-a833-4b9b6400766c" providerId="ADAL" clId="{A1752968-395D-4DCC-849B-5647E3884E98}"/>
    <pc:docChg chg="undo redo custSel addSld delSld modSld">
      <pc:chgData name="Ncamisile Majola" userId="2b3d43bf-ab31-41ce-a833-4b9b6400766c" providerId="ADAL" clId="{A1752968-395D-4DCC-849B-5647E3884E98}" dt="2023-10-18T07:00:33.908" v="109" actId="27636"/>
      <pc:docMkLst>
        <pc:docMk/>
      </pc:docMkLst>
      <pc:sldChg chg="modSp">
        <pc:chgData name="Ncamisile Majola" userId="2b3d43bf-ab31-41ce-a833-4b9b6400766c" providerId="ADAL" clId="{A1752968-395D-4DCC-849B-5647E3884E98}" dt="2023-10-17T16:17:09.598" v="0" actId="20577"/>
        <pc:sldMkLst>
          <pc:docMk/>
          <pc:sldMk cId="2529498466" sldId="257"/>
        </pc:sldMkLst>
        <pc:spChg chg="mod">
          <ac:chgData name="Ncamisile Majola" userId="2b3d43bf-ab31-41ce-a833-4b9b6400766c" providerId="ADAL" clId="{A1752968-395D-4DCC-849B-5647E3884E98}" dt="2023-10-17T16:17:09.598" v="0" actId="20577"/>
          <ac:spMkLst>
            <pc:docMk/>
            <pc:sldMk cId="2529498466" sldId="257"/>
            <ac:spMk id="3" creationId="{00000000-0000-0000-0000-000000000000}"/>
          </ac:spMkLst>
        </pc:spChg>
      </pc:sldChg>
      <pc:sldChg chg="modSp mod modAnim">
        <pc:chgData name="Ncamisile Majola" userId="2b3d43bf-ab31-41ce-a833-4b9b6400766c" providerId="ADAL" clId="{A1752968-395D-4DCC-849B-5647E3884E98}" dt="2023-10-17T16:31:03.167" v="13" actId="20577"/>
        <pc:sldMkLst>
          <pc:docMk/>
          <pc:sldMk cId="837117541" sldId="258"/>
        </pc:sldMkLst>
        <pc:spChg chg="mod">
          <ac:chgData name="Ncamisile Majola" userId="2b3d43bf-ab31-41ce-a833-4b9b6400766c" providerId="ADAL" clId="{A1752968-395D-4DCC-849B-5647E3884E98}" dt="2023-10-17T16:17:37.576" v="5" actId="20577"/>
          <ac:spMkLst>
            <pc:docMk/>
            <pc:sldMk cId="837117541" sldId="258"/>
            <ac:spMk id="2" creationId="{00000000-0000-0000-0000-000000000000}"/>
          </ac:spMkLst>
        </pc:spChg>
        <pc:spChg chg="mod">
          <ac:chgData name="Ncamisile Majola" userId="2b3d43bf-ab31-41ce-a833-4b9b6400766c" providerId="ADAL" clId="{A1752968-395D-4DCC-849B-5647E3884E98}" dt="2023-10-17T16:31:03.167" v="13" actId="20577"/>
          <ac:spMkLst>
            <pc:docMk/>
            <pc:sldMk cId="837117541" sldId="258"/>
            <ac:spMk id="3" creationId="{00000000-0000-0000-0000-000000000000}"/>
          </ac:spMkLst>
        </pc:spChg>
      </pc:sldChg>
      <pc:sldChg chg="modSp mod">
        <pc:chgData name="Ncamisile Majola" userId="2b3d43bf-ab31-41ce-a833-4b9b6400766c" providerId="ADAL" clId="{A1752968-395D-4DCC-849B-5647E3884E98}" dt="2023-10-18T06:49:32.221" v="94" actId="33524"/>
        <pc:sldMkLst>
          <pc:docMk/>
          <pc:sldMk cId="2576280661" sldId="259"/>
        </pc:sldMkLst>
        <pc:spChg chg="mod">
          <ac:chgData name="Ncamisile Majola" userId="2b3d43bf-ab31-41ce-a833-4b9b6400766c" providerId="ADAL" clId="{A1752968-395D-4DCC-849B-5647E3884E98}" dt="2023-10-17T16:36:06.020" v="18" actId="20577"/>
          <ac:spMkLst>
            <pc:docMk/>
            <pc:sldMk cId="2576280661" sldId="259"/>
            <ac:spMk id="2" creationId="{00000000-0000-0000-0000-000000000000}"/>
          </ac:spMkLst>
        </pc:spChg>
        <pc:spChg chg="mod">
          <ac:chgData name="Ncamisile Majola" userId="2b3d43bf-ab31-41ce-a833-4b9b6400766c" providerId="ADAL" clId="{A1752968-395D-4DCC-849B-5647E3884E98}" dt="2023-10-18T06:49:32.221" v="94" actId="33524"/>
          <ac:spMkLst>
            <pc:docMk/>
            <pc:sldMk cId="2576280661" sldId="259"/>
            <ac:spMk id="3" creationId="{00000000-0000-0000-0000-000000000000}"/>
          </ac:spMkLst>
        </pc:spChg>
      </pc:sldChg>
      <pc:sldChg chg="modSp mod">
        <pc:chgData name="Ncamisile Majola" userId="2b3d43bf-ab31-41ce-a833-4b9b6400766c" providerId="ADAL" clId="{A1752968-395D-4DCC-849B-5647E3884E98}" dt="2023-10-17T16:40:05.286" v="28" actId="20577"/>
        <pc:sldMkLst>
          <pc:docMk/>
          <pc:sldMk cId="4023365153" sldId="260"/>
        </pc:sldMkLst>
        <pc:spChg chg="mod">
          <ac:chgData name="Ncamisile Majola" userId="2b3d43bf-ab31-41ce-a833-4b9b6400766c" providerId="ADAL" clId="{A1752968-395D-4DCC-849B-5647E3884E98}" dt="2023-10-17T16:40:05.286" v="28" actId="20577"/>
          <ac:spMkLst>
            <pc:docMk/>
            <pc:sldMk cId="4023365153" sldId="260"/>
            <ac:spMk id="2" creationId="{00000000-0000-0000-0000-000000000000}"/>
          </ac:spMkLst>
        </pc:spChg>
      </pc:sldChg>
      <pc:sldChg chg="modSp mod">
        <pc:chgData name="Ncamisile Majola" userId="2b3d43bf-ab31-41ce-a833-4b9b6400766c" providerId="ADAL" clId="{A1752968-395D-4DCC-849B-5647E3884E98}" dt="2023-10-17T16:49:15.562" v="31" actId="20577"/>
        <pc:sldMkLst>
          <pc:docMk/>
          <pc:sldMk cId="396456659" sldId="261"/>
        </pc:sldMkLst>
        <pc:spChg chg="mod">
          <ac:chgData name="Ncamisile Majola" userId="2b3d43bf-ab31-41ce-a833-4b9b6400766c" providerId="ADAL" clId="{A1752968-395D-4DCC-849B-5647E3884E98}" dt="2023-10-17T16:49:15.562" v="31" actId="20577"/>
          <ac:spMkLst>
            <pc:docMk/>
            <pc:sldMk cId="396456659" sldId="261"/>
            <ac:spMk id="2" creationId="{00000000-0000-0000-0000-000000000000}"/>
          </ac:spMkLst>
        </pc:spChg>
      </pc:sldChg>
      <pc:sldChg chg="modSp">
        <pc:chgData name="Ncamisile Majola" userId="2b3d43bf-ab31-41ce-a833-4b9b6400766c" providerId="ADAL" clId="{A1752968-395D-4DCC-849B-5647E3884E98}" dt="2023-10-17T17:05:49.349" v="33" actId="13926"/>
        <pc:sldMkLst>
          <pc:docMk/>
          <pc:sldMk cId="1067916682" sldId="262"/>
        </pc:sldMkLst>
        <pc:spChg chg="mod">
          <ac:chgData name="Ncamisile Majola" userId="2b3d43bf-ab31-41ce-a833-4b9b6400766c" providerId="ADAL" clId="{A1752968-395D-4DCC-849B-5647E3884E98}" dt="2023-10-17T17:05:49.349" v="33" actId="13926"/>
          <ac:spMkLst>
            <pc:docMk/>
            <pc:sldMk cId="1067916682" sldId="262"/>
            <ac:spMk id="3" creationId="{00000000-0000-0000-0000-000000000000}"/>
          </ac:spMkLst>
        </pc:spChg>
      </pc:sldChg>
      <pc:sldChg chg="modSp mod modAnim">
        <pc:chgData name="Ncamisile Majola" userId="2b3d43bf-ab31-41ce-a833-4b9b6400766c" providerId="ADAL" clId="{A1752968-395D-4DCC-849B-5647E3884E98}" dt="2023-10-18T07:00:33.908" v="109" actId="27636"/>
        <pc:sldMkLst>
          <pc:docMk/>
          <pc:sldMk cId="2870389139" sldId="265"/>
        </pc:sldMkLst>
        <pc:spChg chg="mod">
          <ac:chgData name="Ncamisile Majola" userId="2b3d43bf-ab31-41ce-a833-4b9b6400766c" providerId="ADAL" clId="{A1752968-395D-4DCC-849B-5647E3884E98}" dt="2023-10-18T05:56:21.894" v="63" actId="20577"/>
          <ac:spMkLst>
            <pc:docMk/>
            <pc:sldMk cId="2870389139" sldId="265"/>
            <ac:spMk id="2" creationId="{00000000-0000-0000-0000-000000000000}"/>
          </ac:spMkLst>
        </pc:spChg>
        <pc:spChg chg="mod">
          <ac:chgData name="Ncamisile Majola" userId="2b3d43bf-ab31-41ce-a833-4b9b6400766c" providerId="ADAL" clId="{A1752968-395D-4DCC-849B-5647E3884E98}" dt="2023-10-18T07:00:33.908" v="109" actId="27636"/>
          <ac:spMkLst>
            <pc:docMk/>
            <pc:sldMk cId="2870389139" sldId="265"/>
            <ac:spMk id="3" creationId="{00000000-0000-0000-0000-000000000000}"/>
          </ac:spMkLst>
        </pc:spChg>
      </pc:sldChg>
      <pc:sldChg chg="modSp add del mod">
        <pc:chgData name="Ncamisile Majola" userId="2b3d43bf-ab31-41ce-a833-4b9b6400766c" providerId="ADAL" clId="{A1752968-395D-4DCC-849B-5647E3884E98}" dt="2023-10-18T05:56:23.824" v="64" actId="115"/>
        <pc:sldMkLst>
          <pc:docMk/>
          <pc:sldMk cId="1209750171" sldId="266"/>
        </pc:sldMkLst>
        <pc:spChg chg="mod">
          <ac:chgData name="Ncamisile Majola" userId="2b3d43bf-ab31-41ce-a833-4b9b6400766c" providerId="ADAL" clId="{A1752968-395D-4DCC-849B-5647E3884E98}" dt="2023-10-18T05:56:23.824" v="64" actId="115"/>
          <ac:spMkLst>
            <pc:docMk/>
            <pc:sldMk cId="1209750171" sldId="266"/>
            <ac:spMk id="3" creationId="{00000000-0000-0000-0000-000000000000}"/>
          </ac:spMkLst>
        </pc:spChg>
      </pc:sldChg>
      <pc:sldChg chg="add del">
        <pc:chgData name="Ncamisile Majola" userId="2b3d43bf-ab31-41ce-a833-4b9b6400766c" providerId="ADAL" clId="{A1752968-395D-4DCC-849B-5647E3884E98}" dt="2023-10-18T05:56:18.325" v="55" actId="47"/>
        <pc:sldMkLst>
          <pc:docMk/>
          <pc:sldMk cId="429794004" sldId="267"/>
        </pc:sldMkLst>
      </pc:sldChg>
      <pc:sldChg chg="modSp add del mod">
        <pc:chgData name="Ncamisile Majola" userId="2b3d43bf-ab31-41ce-a833-4b9b6400766c" providerId="ADAL" clId="{A1752968-395D-4DCC-849B-5647E3884E98}" dt="2023-10-18T06:09:37.764" v="67" actId="33524"/>
        <pc:sldMkLst>
          <pc:docMk/>
          <pc:sldMk cId="1197979283" sldId="268"/>
        </pc:sldMkLst>
        <pc:spChg chg="mod">
          <ac:chgData name="Ncamisile Majola" userId="2b3d43bf-ab31-41ce-a833-4b9b6400766c" providerId="ADAL" clId="{A1752968-395D-4DCC-849B-5647E3884E98}" dt="2023-10-18T06:09:37.764" v="67" actId="33524"/>
          <ac:spMkLst>
            <pc:docMk/>
            <pc:sldMk cId="1197979283" sldId="268"/>
            <ac:spMk id="3" creationId="{00000000-0000-0000-0000-000000000000}"/>
          </ac:spMkLst>
        </pc:spChg>
      </pc:sldChg>
      <pc:sldChg chg="modSp add del">
        <pc:chgData name="Ncamisile Majola" userId="2b3d43bf-ab31-41ce-a833-4b9b6400766c" providerId="ADAL" clId="{A1752968-395D-4DCC-849B-5647E3884E98}" dt="2023-10-18T06:15:23.341" v="72" actId="20577"/>
        <pc:sldMkLst>
          <pc:docMk/>
          <pc:sldMk cId="272462016" sldId="269"/>
        </pc:sldMkLst>
        <pc:spChg chg="mod">
          <ac:chgData name="Ncamisile Majola" userId="2b3d43bf-ab31-41ce-a833-4b9b6400766c" providerId="ADAL" clId="{A1752968-395D-4DCC-849B-5647E3884E98}" dt="2023-10-18T06:15:23.341" v="72" actId="20577"/>
          <ac:spMkLst>
            <pc:docMk/>
            <pc:sldMk cId="272462016" sldId="269"/>
            <ac:spMk id="3" creationId="{00000000-0000-0000-0000-000000000000}"/>
          </ac:spMkLst>
        </pc:spChg>
      </pc:sldChg>
      <pc:sldChg chg="modSp add del mod">
        <pc:chgData name="Ncamisile Majola" userId="2b3d43bf-ab31-41ce-a833-4b9b6400766c" providerId="ADAL" clId="{A1752968-395D-4DCC-849B-5647E3884E98}" dt="2023-10-18T06:15:33.084" v="79" actId="20577"/>
        <pc:sldMkLst>
          <pc:docMk/>
          <pc:sldMk cId="2290315709" sldId="270"/>
        </pc:sldMkLst>
        <pc:spChg chg="mod">
          <ac:chgData name="Ncamisile Majola" userId="2b3d43bf-ab31-41ce-a833-4b9b6400766c" providerId="ADAL" clId="{A1752968-395D-4DCC-849B-5647E3884E98}" dt="2023-10-18T06:15:33.084" v="79" actId="20577"/>
          <ac:spMkLst>
            <pc:docMk/>
            <pc:sldMk cId="2290315709" sldId="270"/>
            <ac:spMk id="2" creationId="{00000000-0000-0000-0000-000000000000}"/>
          </ac:spMkLst>
        </pc:spChg>
      </pc:sldChg>
      <pc:sldChg chg="modSp add del mod">
        <pc:chgData name="Ncamisile Majola" userId="2b3d43bf-ab31-41ce-a833-4b9b6400766c" providerId="ADAL" clId="{A1752968-395D-4DCC-849B-5647E3884E98}" dt="2023-10-18T06:16:43.888" v="82" actId="20577"/>
        <pc:sldMkLst>
          <pc:docMk/>
          <pc:sldMk cId="169471523" sldId="271"/>
        </pc:sldMkLst>
        <pc:spChg chg="mod">
          <ac:chgData name="Ncamisile Majola" userId="2b3d43bf-ab31-41ce-a833-4b9b6400766c" providerId="ADAL" clId="{A1752968-395D-4DCC-849B-5647E3884E98}" dt="2023-10-18T06:16:43.888" v="82" actId="20577"/>
          <ac:spMkLst>
            <pc:docMk/>
            <pc:sldMk cId="169471523" sldId="271"/>
            <ac:spMk id="2" creationId="{00000000-0000-0000-0000-000000000000}"/>
          </ac:spMkLst>
        </pc:spChg>
      </pc:sldChg>
      <pc:sldChg chg="modSp add del mod">
        <pc:chgData name="Ncamisile Majola" userId="2b3d43bf-ab31-41ce-a833-4b9b6400766c" providerId="ADAL" clId="{A1752968-395D-4DCC-849B-5647E3884E98}" dt="2023-10-18T06:17:54.390" v="88" actId="1076"/>
        <pc:sldMkLst>
          <pc:docMk/>
          <pc:sldMk cId="1624015901" sldId="272"/>
        </pc:sldMkLst>
        <pc:spChg chg="mod">
          <ac:chgData name="Ncamisile Majola" userId="2b3d43bf-ab31-41ce-a833-4b9b6400766c" providerId="ADAL" clId="{A1752968-395D-4DCC-849B-5647E3884E98}" dt="2023-10-18T06:17:54.390" v="88" actId="1076"/>
          <ac:spMkLst>
            <pc:docMk/>
            <pc:sldMk cId="1624015901" sldId="272"/>
            <ac:spMk id="2" creationId="{00000000-0000-0000-0000-000000000000}"/>
          </ac:spMkLst>
        </pc:spChg>
        <pc:spChg chg="mod">
          <ac:chgData name="Ncamisile Majola" userId="2b3d43bf-ab31-41ce-a833-4b9b6400766c" providerId="ADAL" clId="{A1752968-395D-4DCC-849B-5647E3884E98}" dt="2023-10-18T06:17:53.329" v="87" actId="1076"/>
          <ac:spMkLst>
            <pc:docMk/>
            <pc:sldMk cId="1624015901" sldId="272"/>
            <ac:spMk id="3" creationId="{00000000-0000-0000-0000-000000000000}"/>
          </ac:spMkLst>
        </pc:spChg>
      </pc:sldChg>
      <pc:sldChg chg="add del">
        <pc:chgData name="Ncamisile Majola" userId="2b3d43bf-ab31-41ce-a833-4b9b6400766c" providerId="ADAL" clId="{A1752968-395D-4DCC-849B-5647E3884E98}" dt="2023-10-18T05:56:17.361" v="49" actId="47"/>
        <pc:sldMkLst>
          <pc:docMk/>
          <pc:sldMk cId="3074268766" sldId="273"/>
        </pc:sldMkLst>
      </pc:sldChg>
      <pc:sldChg chg="modSp mod">
        <pc:chgData name="Ncamisile Majola" userId="2b3d43bf-ab31-41ce-a833-4b9b6400766c" providerId="ADAL" clId="{A1752968-395D-4DCC-849B-5647E3884E98}" dt="2023-10-18T06:54:45.672" v="107" actId="20577"/>
        <pc:sldMkLst>
          <pc:docMk/>
          <pc:sldMk cId="3432982391" sldId="274"/>
        </pc:sldMkLst>
        <pc:graphicFrameChg chg="modGraphic">
          <ac:chgData name="Ncamisile Majola" userId="2b3d43bf-ab31-41ce-a833-4b9b6400766c" providerId="ADAL" clId="{A1752968-395D-4DCC-849B-5647E3884E98}" dt="2023-10-18T06:54:45.672" v="107" actId="20577"/>
          <ac:graphicFrameMkLst>
            <pc:docMk/>
            <pc:sldMk cId="3432982391" sldId="274"/>
            <ac:graphicFrameMk id="4"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031205-EA73-44D8-BD37-8A26091E9C47}" type="datetimeFigureOut">
              <a:rPr lang="en-ZA" smtClean="0"/>
              <a:t>2023/10/17</a:t>
            </a:fld>
            <a:endParaRPr lang="en-Z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59311E-230E-41CB-A416-3B311BB8F824}" type="slidenum">
              <a:rPr lang="en-ZA" smtClean="0"/>
              <a:t>‹#›</a:t>
            </a:fld>
            <a:endParaRPr lang="en-ZA"/>
          </a:p>
        </p:txBody>
      </p:sp>
    </p:spTree>
    <p:extLst>
      <p:ext uri="{BB962C8B-B14F-4D97-AF65-F5344CB8AC3E}">
        <p14:creationId xmlns:p14="http://schemas.microsoft.com/office/powerpoint/2010/main" val="38984687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5659311E-230E-41CB-A416-3B311BB8F824}" type="slidenum">
              <a:rPr lang="en-ZA" smtClean="0"/>
              <a:t>5</a:t>
            </a:fld>
            <a:endParaRPr lang="en-ZA"/>
          </a:p>
        </p:txBody>
      </p:sp>
    </p:spTree>
    <p:extLst>
      <p:ext uri="{BB962C8B-B14F-4D97-AF65-F5344CB8AC3E}">
        <p14:creationId xmlns:p14="http://schemas.microsoft.com/office/powerpoint/2010/main" val="351580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5659311E-230E-41CB-A416-3B311BB8F824}" type="slidenum">
              <a:rPr lang="en-ZA" smtClean="0"/>
              <a:t>8</a:t>
            </a:fld>
            <a:endParaRPr lang="en-ZA"/>
          </a:p>
        </p:txBody>
      </p:sp>
    </p:spTree>
    <p:extLst>
      <p:ext uri="{BB962C8B-B14F-4D97-AF65-F5344CB8AC3E}">
        <p14:creationId xmlns:p14="http://schemas.microsoft.com/office/powerpoint/2010/main" val="41135366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Z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ZA"/>
          </a:p>
        </p:txBody>
      </p:sp>
      <p:sp>
        <p:nvSpPr>
          <p:cNvPr id="4" name="Date Placeholder 3"/>
          <p:cNvSpPr>
            <a:spLocks noGrp="1"/>
          </p:cNvSpPr>
          <p:nvPr>
            <p:ph type="dt" sz="half" idx="10"/>
          </p:nvPr>
        </p:nvSpPr>
        <p:spPr/>
        <p:txBody>
          <a:bodyPr/>
          <a:lstStyle/>
          <a:p>
            <a:fld id="{228BB16C-E854-4BEB-B277-2E1F9DAE3A36}" type="datetimeFigureOut">
              <a:rPr lang="en-ZA" smtClean="0"/>
              <a:t>2023/10/17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9FDC6A1C-A5EB-4E60-B821-D627F0A28BD8}" type="slidenum">
              <a:rPr lang="en-ZA" smtClean="0"/>
              <a:t>‹#›</a:t>
            </a:fld>
            <a:endParaRPr lang="en-ZA"/>
          </a:p>
        </p:txBody>
      </p:sp>
    </p:spTree>
    <p:extLst>
      <p:ext uri="{BB962C8B-B14F-4D97-AF65-F5344CB8AC3E}">
        <p14:creationId xmlns:p14="http://schemas.microsoft.com/office/powerpoint/2010/main" val="3181371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228BB16C-E854-4BEB-B277-2E1F9DAE3A36}" type="datetimeFigureOut">
              <a:rPr lang="en-ZA" smtClean="0"/>
              <a:t>2023/10/17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9FDC6A1C-A5EB-4E60-B821-D627F0A28BD8}" type="slidenum">
              <a:rPr lang="en-ZA" smtClean="0"/>
              <a:t>‹#›</a:t>
            </a:fld>
            <a:endParaRPr lang="en-ZA"/>
          </a:p>
        </p:txBody>
      </p:sp>
    </p:spTree>
    <p:extLst>
      <p:ext uri="{BB962C8B-B14F-4D97-AF65-F5344CB8AC3E}">
        <p14:creationId xmlns:p14="http://schemas.microsoft.com/office/powerpoint/2010/main" val="1316661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Z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228BB16C-E854-4BEB-B277-2E1F9DAE3A36}" type="datetimeFigureOut">
              <a:rPr lang="en-ZA" smtClean="0"/>
              <a:t>2023/10/17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9FDC6A1C-A5EB-4E60-B821-D627F0A28BD8}" type="slidenum">
              <a:rPr lang="en-ZA" smtClean="0"/>
              <a:t>‹#›</a:t>
            </a:fld>
            <a:endParaRPr lang="en-ZA"/>
          </a:p>
        </p:txBody>
      </p:sp>
    </p:spTree>
    <p:extLst>
      <p:ext uri="{BB962C8B-B14F-4D97-AF65-F5344CB8AC3E}">
        <p14:creationId xmlns:p14="http://schemas.microsoft.com/office/powerpoint/2010/main" val="960720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228BB16C-E854-4BEB-B277-2E1F9DAE3A36}" type="datetimeFigureOut">
              <a:rPr lang="en-ZA" smtClean="0"/>
              <a:t>2023/10/17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9FDC6A1C-A5EB-4E60-B821-D627F0A28BD8}" type="slidenum">
              <a:rPr lang="en-ZA" smtClean="0"/>
              <a:t>‹#›</a:t>
            </a:fld>
            <a:endParaRPr lang="en-ZA"/>
          </a:p>
        </p:txBody>
      </p:sp>
    </p:spTree>
    <p:extLst>
      <p:ext uri="{BB962C8B-B14F-4D97-AF65-F5344CB8AC3E}">
        <p14:creationId xmlns:p14="http://schemas.microsoft.com/office/powerpoint/2010/main" val="1276796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Z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28BB16C-E854-4BEB-B277-2E1F9DAE3A36}" type="datetimeFigureOut">
              <a:rPr lang="en-ZA" smtClean="0"/>
              <a:t>2023/10/17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9FDC6A1C-A5EB-4E60-B821-D627F0A28BD8}" type="slidenum">
              <a:rPr lang="en-ZA" smtClean="0"/>
              <a:t>‹#›</a:t>
            </a:fld>
            <a:endParaRPr lang="en-ZA"/>
          </a:p>
        </p:txBody>
      </p:sp>
    </p:spTree>
    <p:extLst>
      <p:ext uri="{BB962C8B-B14F-4D97-AF65-F5344CB8AC3E}">
        <p14:creationId xmlns:p14="http://schemas.microsoft.com/office/powerpoint/2010/main" val="325256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p:cNvSpPr>
            <a:spLocks noGrp="1"/>
          </p:cNvSpPr>
          <p:nvPr>
            <p:ph type="dt" sz="half" idx="10"/>
          </p:nvPr>
        </p:nvSpPr>
        <p:spPr/>
        <p:txBody>
          <a:bodyPr/>
          <a:lstStyle/>
          <a:p>
            <a:fld id="{228BB16C-E854-4BEB-B277-2E1F9DAE3A36}" type="datetimeFigureOut">
              <a:rPr lang="en-ZA" smtClean="0"/>
              <a:t>2023/10/17</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9FDC6A1C-A5EB-4E60-B821-D627F0A28BD8}" type="slidenum">
              <a:rPr lang="en-ZA" smtClean="0"/>
              <a:t>‹#›</a:t>
            </a:fld>
            <a:endParaRPr lang="en-ZA"/>
          </a:p>
        </p:txBody>
      </p:sp>
    </p:spTree>
    <p:extLst>
      <p:ext uri="{BB962C8B-B14F-4D97-AF65-F5344CB8AC3E}">
        <p14:creationId xmlns:p14="http://schemas.microsoft.com/office/powerpoint/2010/main" val="1729360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Z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p:cNvSpPr>
            <a:spLocks noGrp="1"/>
          </p:cNvSpPr>
          <p:nvPr>
            <p:ph type="dt" sz="half" idx="10"/>
          </p:nvPr>
        </p:nvSpPr>
        <p:spPr/>
        <p:txBody>
          <a:bodyPr/>
          <a:lstStyle/>
          <a:p>
            <a:fld id="{228BB16C-E854-4BEB-B277-2E1F9DAE3A36}" type="datetimeFigureOut">
              <a:rPr lang="en-ZA" smtClean="0"/>
              <a:t>2023/10/17</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9FDC6A1C-A5EB-4E60-B821-D627F0A28BD8}" type="slidenum">
              <a:rPr lang="en-ZA" smtClean="0"/>
              <a:t>‹#›</a:t>
            </a:fld>
            <a:endParaRPr lang="en-ZA"/>
          </a:p>
        </p:txBody>
      </p:sp>
    </p:spTree>
    <p:extLst>
      <p:ext uri="{BB962C8B-B14F-4D97-AF65-F5344CB8AC3E}">
        <p14:creationId xmlns:p14="http://schemas.microsoft.com/office/powerpoint/2010/main" val="3678300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Date Placeholder 2"/>
          <p:cNvSpPr>
            <a:spLocks noGrp="1"/>
          </p:cNvSpPr>
          <p:nvPr>
            <p:ph type="dt" sz="half" idx="10"/>
          </p:nvPr>
        </p:nvSpPr>
        <p:spPr/>
        <p:txBody>
          <a:bodyPr/>
          <a:lstStyle/>
          <a:p>
            <a:fld id="{228BB16C-E854-4BEB-B277-2E1F9DAE3A36}" type="datetimeFigureOut">
              <a:rPr lang="en-ZA" smtClean="0"/>
              <a:t>2023/10/17</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9FDC6A1C-A5EB-4E60-B821-D627F0A28BD8}" type="slidenum">
              <a:rPr lang="en-ZA" smtClean="0"/>
              <a:t>‹#›</a:t>
            </a:fld>
            <a:endParaRPr lang="en-ZA"/>
          </a:p>
        </p:txBody>
      </p:sp>
    </p:spTree>
    <p:extLst>
      <p:ext uri="{BB962C8B-B14F-4D97-AF65-F5344CB8AC3E}">
        <p14:creationId xmlns:p14="http://schemas.microsoft.com/office/powerpoint/2010/main" val="3124408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8BB16C-E854-4BEB-B277-2E1F9DAE3A36}" type="datetimeFigureOut">
              <a:rPr lang="en-ZA" smtClean="0"/>
              <a:t>2023/10/17</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9FDC6A1C-A5EB-4E60-B821-D627F0A28BD8}" type="slidenum">
              <a:rPr lang="en-ZA" smtClean="0"/>
              <a:t>‹#›</a:t>
            </a:fld>
            <a:endParaRPr lang="en-ZA"/>
          </a:p>
        </p:txBody>
      </p:sp>
    </p:spTree>
    <p:extLst>
      <p:ext uri="{BB962C8B-B14F-4D97-AF65-F5344CB8AC3E}">
        <p14:creationId xmlns:p14="http://schemas.microsoft.com/office/powerpoint/2010/main" val="2360787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28BB16C-E854-4BEB-B277-2E1F9DAE3A36}" type="datetimeFigureOut">
              <a:rPr lang="en-ZA" smtClean="0"/>
              <a:t>2023/10/17</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9FDC6A1C-A5EB-4E60-B821-D627F0A28BD8}" type="slidenum">
              <a:rPr lang="en-ZA" smtClean="0"/>
              <a:t>‹#›</a:t>
            </a:fld>
            <a:endParaRPr lang="en-ZA"/>
          </a:p>
        </p:txBody>
      </p:sp>
    </p:spTree>
    <p:extLst>
      <p:ext uri="{BB962C8B-B14F-4D97-AF65-F5344CB8AC3E}">
        <p14:creationId xmlns:p14="http://schemas.microsoft.com/office/powerpoint/2010/main" val="900994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28BB16C-E854-4BEB-B277-2E1F9DAE3A36}" type="datetimeFigureOut">
              <a:rPr lang="en-ZA" smtClean="0"/>
              <a:t>2023/10/17</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9FDC6A1C-A5EB-4E60-B821-D627F0A28BD8}" type="slidenum">
              <a:rPr lang="en-ZA" smtClean="0"/>
              <a:t>‹#›</a:t>
            </a:fld>
            <a:endParaRPr lang="en-ZA"/>
          </a:p>
        </p:txBody>
      </p:sp>
    </p:spTree>
    <p:extLst>
      <p:ext uri="{BB962C8B-B14F-4D97-AF65-F5344CB8AC3E}">
        <p14:creationId xmlns:p14="http://schemas.microsoft.com/office/powerpoint/2010/main" val="336498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8BB16C-E854-4BEB-B277-2E1F9DAE3A36}" type="datetimeFigureOut">
              <a:rPr lang="en-ZA" smtClean="0"/>
              <a:t>2023/10/17</a:t>
            </a:fld>
            <a:endParaRPr lang="en-Z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DC6A1C-A5EB-4E60-B821-D627F0A28BD8}" type="slidenum">
              <a:rPr lang="en-ZA" smtClean="0"/>
              <a:t>‹#›</a:t>
            </a:fld>
            <a:endParaRPr lang="en-ZA"/>
          </a:p>
        </p:txBody>
      </p:sp>
    </p:spTree>
    <p:extLst>
      <p:ext uri="{BB962C8B-B14F-4D97-AF65-F5344CB8AC3E}">
        <p14:creationId xmlns:p14="http://schemas.microsoft.com/office/powerpoint/2010/main" val="4905206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ZA" b="1" dirty="0"/>
              <a:t>Information Access Tools </a:t>
            </a:r>
          </a:p>
        </p:txBody>
      </p:sp>
      <p:sp>
        <p:nvSpPr>
          <p:cNvPr id="3" name="Subtitle 2"/>
          <p:cNvSpPr>
            <a:spLocks noGrp="1"/>
          </p:cNvSpPr>
          <p:nvPr>
            <p:ph type="subTitle" idx="1"/>
          </p:nvPr>
        </p:nvSpPr>
        <p:spPr/>
        <p:txBody>
          <a:bodyPr/>
          <a:lstStyle/>
          <a:p>
            <a:endParaRPr lang="en-ZA" dirty="0"/>
          </a:p>
        </p:txBody>
      </p:sp>
      <p:pic>
        <p:nvPicPr>
          <p:cNvPr id="4" name="Picture 2" descr="See the source image">
            <a:extLst>
              <a:ext uri="{FF2B5EF4-FFF2-40B4-BE49-F238E27FC236}">
                <a16:creationId xmlns:a16="http://schemas.microsoft.com/office/drawing/2014/main" id="{E297C630-4AFF-446F-971F-B1770D35BE9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56842" y="114726"/>
            <a:ext cx="4689566" cy="2573382"/>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80449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a:t>3. Catalogues</a:t>
            </a:r>
          </a:p>
        </p:txBody>
      </p:sp>
      <p:sp>
        <p:nvSpPr>
          <p:cNvPr id="3" name="Content Placeholder 2"/>
          <p:cNvSpPr>
            <a:spLocks noGrp="1"/>
          </p:cNvSpPr>
          <p:nvPr>
            <p:ph idx="1"/>
          </p:nvPr>
        </p:nvSpPr>
        <p:spPr>
          <a:xfrm>
            <a:off x="838200" y="1392864"/>
            <a:ext cx="10515600" cy="5007935"/>
          </a:xfrm>
        </p:spPr>
        <p:txBody>
          <a:bodyPr>
            <a:normAutofit fontScale="70000" lnSpcReduction="20000"/>
          </a:bodyPr>
          <a:lstStyle/>
          <a:p>
            <a:r>
              <a:rPr lang="en-ZA" dirty="0"/>
              <a:t>Catalogues consist of entries representing items in the collection.</a:t>
            </a:r>
          </a:p>
          <a:p>
            <a:r>
              <a:rPr lang="en-ZA" dirty="0"/>
              <a:t>Catalogues are designed to link the user with the items he or she needs.</a:t>
            </a:r>
          </a:p>
          <a:p>
            <a:r>
              <a:rPr lang="en-ZA" dirty="0"/>
              <a:t>Entries for each item in the inventory are usually accompanied by a brief description.</a:t>
            </a:r>
          </a:p>
          <a:p>
            <a:r>
              <a:rPr lang="en-ZA" b="1" dirty="0"/>
              <a:t>A catalogue of a library’s collection</a:t>
            </a:r>
            <a:r>
              <a:rPr lang="en-ZA" dirty="0"/>
              <a:t>. </a:t>
            </a:r>
          </a:p>
          <a:p>
            <a:r>
              <a:rPr lang="en-ZA" dirty="0"/>
              <a:t>It is a file of records for the information sources in a library’s collections. </a:t>
            </a:r>
          </a:p>
          <a:p>
            <a:r>
              <a:rPr lang="en-ZA" dirty="0"/>
              <a:t>For each item in the collection, the catalogue entry or record identifies the information the user needs to decide if it is the book, video tape, compact disc, etc., which the user is seeking. </a:t>
            </a:r>
          </a:p>
          <a:p>
            <a:r>
              <a:rPr lang="en-ZA" dirty="0"/>
              <a:t>Library catalogues are thus the principal means by which a user knows the collections of a library. </a:t>
            </a:r>
          </a:p>
          <a:p>
            <a:r>
              <a:rPr lang="en-ZA" dirty="0"/>
              <a:t>Most catalogues represent the works held by the library, but not works held by other libraries. </a:t>
            </a:r>
          </a:p>
          <a:p>
            <a:r>
              <a:rPr lang="en-ZA" dirty="0"/>
              <a:t>In some cases, a catalogue will contain records for several library catalogues, such as all the tertiary institutions of a state or country. </a:t>
            </a:r>
          </a:p>
          <a:p>
            <a:r>
              <a:rPr lang="en-ZA" dirty="0"/>
              <a:t>Such catalogues are known as union catalogues. </a:t>
            </a:r>
          </a:p>
          <a:p>
            <a:r>
              <a:rPr lang="en-ZA" dirty="0"/>
              <a:t>Most catalogues are searchable by name (e.g. author, composer, performer, etc.), title and subject. </a:t>
            </a:r>
          </a:p>
          <a:p>
            <a:r>
              <a:rPr lang="en-ZA"/>
              <a:t>Some </a:t>
            </a:r>
            <a:r>
              <a:rPr lang="en-ZA" dirty="0"/>
              <a:t>allow searching by call number, keywords and other features</a:t>
            </a:r>
          </a:p>
          <a:p>
            <a:endParaRPr lang="en-ZA" dirty="0"/>
          </a:p>
        </p:txBody>
      </p:sp>
    </p:spTree>
    <p:extLst>
      <p:ext uri="{BB962C8B-B14F-4D97-AF65-F5344CB8AC3E}">
        <p14:creationId xmlns:p14="http://schemas.microsoft.com/office/powerpoint/2010/main" val="2870389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p:cTn id="3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4" dur="500"/>
                                        <p:tgtEl>
                                          <p:spTgt spid="3">
                                            <p:txEl>
                                              <p:pRg st="5" end="5"/>
                                            </p:txEl>
                                          </p:spTgt>
                                        </p:tgtEl>
                                      </p:cBhvr>
                                    </p:animEffect>
                                  </p:childTnLst>
                                </p:cTn>
                              </p:par>
                              <p:par>
                                <p:cTn id="35" presetID="53" presetClass="entr" presetSubtype="16"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p:cTn id="37"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9" dur="500"/>
                                        <p:tgtEl>
                                          <p:spTgt spid="3">
                                            <p:txEl>
                                              <p:pRg st="6" end="6"/>
                                            </p:txEl>
                                          </p:spTgt>
                                        </p:tgtEl>
                                      </p:cBhvr>
                                    </p:animEffect>
                                  </p:childTnLst>
                                </p:cTn>
                              </p:par>
                              <p:par>
                                <p:cTn id="40" presetID="53" presetClass="entr" presetSubtype="16" fill="hold" nodeType="with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p:cTn id="42"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44" dur="500"/>
                                        <p:tgtEl>
                                          <p:spTgt spid="3">
                                            <p:txEl>
                                              <p:pRg st="7" end="7"/>
                                            </p:txEl>
                                          </p:spTgt>
                                        </p:tgtEl>
                                      </p:cBhvr>
                                    </p:animEffect>
                                  </p:childTnLst>
                                </p:cTn>
                              </p:par>
                              <p:par>
                                <p:cTn id="45" presetID="53" presetClass="entr" presetSubtype="16" fill="hold" nodeType="with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p:cTn id="47"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48"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49" dur="500"/>
                                        <p:tgtEl>
                                          <p:spTgt spid="3">
                                            <p:txEl>
                                              <p:pRg st="8" end="8"/>
                                            </p:txEl>
                                          </p:spTgt>
                                        </p:tgtEl>
                                      </p:cBhvr>
                                    </p:animEffect>
                                  </p:childTnLst>
                                </p:cTn>
                              </p:par>
                              <p:par>
                                <p:cTn id="50" presetID="53" presetClass="entr" presetSubtype="16" fill="hold" nodeType="with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 calcmode="lin" valueType="num">
                                      <p:cBhvr>
                                        <p:cTn id="52"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53" dur="500" fill="hold"/>
                                        <p:tgtEl>
                                          <p:spTgt spid="3">
                                            <p:txEl>
                                              <p:pRg st="9" end="9"/>
                                            </p:txEl>
                                          </p:spTgt>
                                        </p:tgtEl>
                                        <p:attrNameLst>
                                          <p:attrName>ppt_h</p:attrName>
                                        </p:attrNameLst>
                                      </p:cBhvr>
                                      <p:tavLst>
                                        <p:tav tm="0">
                                          <p:val>
                                            <p:fltVal val="0"/>
                                          </p:val>
                                        </p:tav>
                                        <p:tav tm="100000">
                                          <p:val>
                                            <p:strVal val="#ppt_h"/>
                                          </p:val>
                                        </p:tav>
                                      </p:tavLst>
                                    </p:anim>
                                    <p:animEffect transition="in" filter="fade">
                                      <p:cBhvr>
                                        <p:cTn id="54" dur="500"/>
                                        <p:tgtEl>
                                          <p:spTgt spid="3">
                                            <p:txEl>
                                              <p:pRg st="9" end="9"/>
                                            </p:txEl>
                                          </p:spTgt>
                                        </p:tgtEl>
                                      </p:cBhvr>
                                    </p:animEffect>
                                  </p:childTnLst>
                                </p:cTn>
                              </p:par>
                              <p:par>
                                <p:cTn id="55" presetID="53" presetClass="entr" presetSubtype="16" fill="hold" nodeType="with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 calcmode="lin" valueType="num">
                                      <p:cBhvr>
                                        <p:cTn id="57"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58" dur="500" fill="hold"/>
                                        <p:tgtEl>
                                          <p:spTgt spid="3">
                                            <p:txEl>
                                              <p:pRg st="10" end="10"/>
                                            </p:txEl>
                                          </p:spTgt>
                                        </p:tgtEl>
                                        <p:attrNameLst>
                                          <p:attrName>ppt_h</p:attrName>
                                        </p:attrNameLst>
                                      </p:cBhvr>
                                      <p:tavLst>
                                        <p:tav tm="0">
                                          <p:val>
                                            <p:fltVal val="0"/>
                                          </p:val>
                                        </p:tav>
                                        <p:tav tm="100000">
                                          <p:val>
                                            <p:strVal val="#ppt_h"/>
                                          </p:val>
                                        </p:tav>
                                      </p:tavLst>
                                    </p:anim>
                                    <p:animEffect transition="in" filter="fade">
                                      <p:cBhvr>
                                        <p:cTn id="59" dur="500"/>
                                        <p:tgtEl>
                                          <p:spTgt spid="3">
                                            <p:txEl>
                                              <p:pRg st="10" end="10"/>
                                            </p:txEl>
                                          </p:spTgt>
                                        </p:tgtEl>
                                      </p:cBhvr>
                                    </p:animEffect>
                                  </p:childTnLst>
                                </p:cTn>
                              </p:par>
                              <p:par>
                                <p:cTn id="60" presetID="53" presetClass="entr" presetSubtype="16" fill="hold" nodeType="with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 calcmode="lin" valueType="num">
                                      <p:cBhvr>
                                        <p:cTn id="62" dur="5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63" dur="500" fill="hold"/>
                                        <p:tgtEl>
                                          <p:spTgt spid="3">
                                            <p:txEl>
                                              <p:pRg st="11" end="11"/>
                                            </p:txEl>
                                          </p:spTgt>
                                        </p:tgtEl>
                                        <p:attrNameLst>
                                          <p:attrName>ppt_h</p:attrName>
                                        </p:attrNameLst>
                                      </p:cBhvr>
                                      <p:tavLst>
                                        <p:tav tm="0">
                                          <p:val>
                                            <p:fltVal val="0"/>
                                          </p:val>
                                        </p:tav>
                                        <p:tav tm="100000">
                                          <p:val>
                                            <p:strVal val="#ppt_h"/>
                                          </p:val>
                                        </p:tav>
                                      </p:tavLst>
                                    </p:anim>
                                    <p:animEffect transition="in" filter="fade">
                                      <p:cBhvr>
                                        <p:cTn id="64"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sz="4000" b="1" dirty="0"/>
              <a:t>Computerized indexes and abstracts (Databases)</a:t>
            </a:r>
          </a:p>
        </p:txBody>
      </p:sp>
      <p:sp>
        <p:nvSpPr>
          <p:cNvPr id="3" name="Content Placeholder 2"/>
          <p:cNvSpPr>
            <a:spLocks noGrp="1"/>
          </p:cNvSpPr>
          <p:nvPr>
            <p:ph idx="1"/>
          </p:nvPr>
        </p:nvSpPr>
        <p:spPr>
          <a:xfrm>
            <a:off x="838199" y="1605516"/>
            <a:ext cx="10995837" cy="4571447"/>
          </a:xfrm>
        </p:spPr>
        <p:txBody>
          <a:bodyPr>
            <a:normAutofit fontScale="85000" lnSpcReduction="20000"/>
          </a:bodyPr>
          <a:lstStyle/>
          <a:p>
            <a:r>
              <a:rPr lang="en-ZA" dirty="0"/>
              <a:t>Indexes and abstracts are available in print and sometimes in computerized format. </a:t>
            </a:r>
          </a:p>
          <a:p>
            <a:r>
              <a:rPr lang="en-ZA" dirty="0"/>
              <a:t>Indexes and abstracts in computerized format are called databases, (</a:t>
            </a:r>
            <a:r>
              <a:rPr lang="en-ZA" dirty="0" err="1"/>
              <a:t>e.g</a:t>
            </a:r>
            <a:r>
              <a:rPr lang="en-ZA" dirty="0"/>
              <a:t> Online Public Access Catalogue (OPAC).</a:t>
            </a:r>
          </a:p>
          <a:p>
            <a:r>
              <a:rPr lang="en-ZA" dirty="0"/>
              <a:t>Many databases are accessible through the Internet, and therefore are often called Internet databases or online databases.</a:t>
            </a:r>
          </a:p>
          <a:p>
            <a:r>
              <a:rPr lang="en-ZA" b="1" u="sng" dirty="0"/>
              <a:t>Databases can be classified into five types:</a:t>
            </a:r>
          </a:p>
          <a:p>
            <a:r>
              <a:rPr lang="en-ZA" b="1" dirty="0"/>
              <a:t>Bibliographic Databases that provide bibliographic records</a:t>
            </a:r>
            <a:r>
              <a:rPr lang="en-ZA" dirty="0"/>
              <a:t>. Periodical indexes and library catalogue fall into this database category.</a:t>
            </a:r>
          </a:p>
          <a:p>
            <a:r>
              <a:rPr lang="en-ZA" b="1" dirty="0"/>
              <a:t>Full-text</a:t>
            </a:r>
            <a:r>
              <a:rPr lang="en-ZA" dirty="0"/>
              <a:t>: Databases that provide both bibliographic and full-text records.</a:t>
            </a:r>
          </a:p>
          <a:p>
            <a:r>
              <a:rPr lang="en-ZA" b="1" dirty="0"/>
              <a:t>Directory</a:t>
            </a:r>
            <a:r>
              <a:rPr lang="en-ZA" dirty="0"/>
              <a:t>: Databases that provide factual pieces of information about organizations, companies, products, individuals or materials.</a:t>
            </a:r>
          </a:p>
          <a:p>
            <a:r>
              <a:rPr lang="en-ZA" b="1" dirty="0"/>
              <a:t>Numeric</a:t>
            </a:r>
            <a:r>
              <a:rPr lang="en-ZA" dirty="0"/>
              <a:t>: Databases that provide statistics and data in tables and graphs.</a:t>
            </a:r>
          </a:p>
          <a:p>
            <a:r>
              <a:rPr lang="en-ZA" b="1" dirty="0"/>
              <a:t>Multimedia</a:t>
            </a:r>
            <a:r>
              <a:rPr lang="en-ZA" dirty="0"/>
              <a:t>: Databases that combine text, graphics, photos, video, and sound.</a:t>
            </a:r>
          </a:p>
        </p:txBody>
      </p:sp>
    </p:spTree>
    <p:extLst>
      <p:ext uri="{BB962C8B-B14F-4D97-AF65-F5344CB8AC3E}">
        <p14:creationId xmlns:p14="http://schemas.microsoft.com/office/powerpoint/2010/main" val="12097501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a:t>Full-text databases</a:t>
            </a:r>
          </a:p>
        </p:txBody>
      </p:sp>
      <p:sp>
        <p:nvSpPr>
          <p:cNvPr id="3" name="Content Placeholder 2"/>
          <p:cNvSpPr>
            <a:spLocks noGrp="1"/>
          </p:cNvSpPr>
          <p:nvPr>
            <p:ph idx="1"/>
          </p:nvPr>
        </p:nvSpPr>
        <p:spPr/>
        <p:txBody>
          <a:bodyPr/>
          <a:lstStyle/>
          <a:p>
            <a:r>
              <a:rPr lang="en-ZA" dirty="0"/>
              <a:t>The complete article or paper is available usually in portable document format (pdf) or sometimes in hypertext mark-up language (html) format.</a:t>
            </a:r>
          </a:p>
          <a:p>
            <a:r>
              <a:rPr lang="en-ZA" dirty="0"/>
              <a:t>This means one can use these full-text databases to get copies of the text of articles using computers connected to one’s campus network at any time without having to make a trip to a library building.</a:t>
            </a:r>
          </a:p>
          <a:p>
            <a:r>
              <a:rPr lang="en-ZA" dirty="0"/>
              <a:t>Examples include a number of databases hosted by </a:t>
            </a:r>
            <a:r>
              <a:rPr lang="en-ZA" dirty="0" err="1"/>
              <a:t>EBSCOhost</a:t>
            </a:r>
            <a:r>
              <a:rPr lang="en-ZA" dirty="0"/>
              <a:t>, such as Business Source Premier, Academic Search Premier, and Master FILE Premier.</a:t>
            </a:r>
          </a:p>
          <a:p>
            <a:endParaRPr lang="en-ZA" dirty="0"/>
          </a:p>
        </p:txBody>
      </p:sp>
    </p:spTree>
    <p:extLst>
      <p:ext uri="{BB962C8B-B14F-4D97-AF65-F5344CB8AC3E}">
        <p14:creationId xmlns:p14="http://schemas.microsoft.com/office/powerpoint/2010/main" val="429794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a:t>Bibliographies</a:t>
            </a:r>
          </a:p>
        </p:txBody>
      </p:sp>
      <p:sp>
        <p:nvSpPr>
          <p:cNvPr id="3" name="Content Placeholder 2"/>
          <p:cNvSpPr>
            <a:spLocks noGrp="1"/>
          </p:cNvSpPr>
          <p:nvPr>
            <p:ph idx="1"/>
          </p:nvPr>
        </p:nvSpPr>
        <p:spPr/>
        <p:txBody>
          <a:bodyPr/>
          <a:lstStyle/>
          <a:p>
            <a:r>
              <a:rPr lang="en-ZA" dirty="0"/>
              <a:t>Bibliographies belong to two groups: </a:t>
            </a:r>
          </a:p>
          <a:p>
            <a:pPr marL="514350" indent="-514350">
              <a:buFont typeface="+mj-lt"/>
              <a:buAutoNum type="arabicParenR"/>
            </a:pPr>
            <a:r>
              <a:rPr lang="en-ZA" dirty="0"/>
              <a:t>those that are concerned with the listing of books and other documents</a:t>
            </a:r>
          </a:p>
          <a:p>
            <a:pPr marL="514350" indent="-514350">
              <a:buFont typeface="+mj-lt"/>
              <a:buAutoNum type="arabicParenR"/>
            </a:pPr>
            <a:r>
              <a:rPr lang="en-ZA" dirty="0"/>
              <a:t>those that are concerned with the study of books as physical objects.</a:t>
            </a:r>
          </a:p>
          <a:p>
            <a:r>
              <a:rPr lang="en-ZA" dirty="0"/>
              <a:t>They can be as short as one page or as long as multi-volume book. </a:t>
            </a:r>
          </a:p>
          <a:p>
            <a:r>
              <a:rPr lang="en-ZA" dirty="0"/>
              <a:t>They therefore provide a useful way to locate the entire body of previously published literature about the person or topic and can save the user a lot of time.</a:t>
            </a:r>
          </a:p>
        </p:txBody>
      </p:sp>
    </p:spTree>
    <p:extLst>
      <p:ext uri="{BB962C8B-B14F-4D97-AF65-F5344CB8AC3E}">
        <p14:creationId xmlns:p14="http://schemas.microsoft.com/office/powerpoint/2010/main" val="11979792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a:t>Types of bibliographies</a:t>
            </a:r>
          </a:p>
        </p:txBody>
      </p:sp>
      <p:sp>
        <p:nvSpPr>
          <p:cNvPr id="3" name="Content Placeholder 2"/>
          <p:cNvSpPr>
            <a:spLocks noGrp="1"/>
          </p:cNvSpPr>
          <p:nvPr>
            <p:ph idx="1"/>
          </p:nvPr>
        </p:nvSpPr>
        <p:spPr/>
        <p:txBody>
          <a:bodyPr>
            <a:normAutofit fontScale="92500"/>
          </a:bodyPr>
          <a:lstStyle/>
          <a:p>
            <a:pPr marL="0" indent="0">
              <a:buNone/>
            </a:pPr>
            <a:r>
              <a:rPr lang="en-ZA" b="1" dirty="0"/>
              <a:t>1.Trade bibliographies</a:t>
            </a:r>
          </a:p>
          <a:p>
            <a:r>
              <a:rPr lang="en-ZA" dirty="0"/>
              <a:t>They refer to bibliographies issued for and usually by the booksellers and commercial publishers of a particular nation.</a:t>
            </a:r>
          </a:p>
          <a:p>
            <a:r>
              <a:rPr lang="en-ZA" dirty="0"/>
              <a:t>Serve to provide the information necessary to select and acquire recently published materials. </a:t>
            </a:r>
          </a:p>
          <a:p>
            <a:r>
              <a:rPr lang="en-ZA" dirty="0"/>
              <a:t>Its emphasis is on basic purchasing data. </a:t>
            </a:r>
          </a:p>
          <a:p>
            <a:r>
              <a:rPr lang="en-ZA" dirty="0"/>
              <a:t>They are trade books intended for sale to the </a:t>
            </a:r>
            <a:r>
              <a:rPr lang="en-ZA" dirty="0">
                <a:highlight>
                  <a:srgbClr val="FFFF00"/>
                </a:highlight>
              </a:rPr>
              <a:t>general public </a:t>
            </a:r>
            <a:r>
              <a:rPr lang="en-ZA" dirty="0"/>
              <a:t>and generally available for sale in bookstores. </a:t>
            </a:r>
          </a:p>
          <a:p>
            <a:r>
              <a:rPr lang="en-ZA" dirty="0"/>
              <a:t>Non-trade publications, such as government documents, encyclopaedias, and dissertations, are not listed as trade bibliographies.</a:t>
            </a:r>
          </a:p>
        </p:txBody>
      </p:sp>
    </p:spTree>
    <p:extLst>
      <p:ext uri="{BB962C8B-B14F-4D97-AF65-F5344CB8AC3E}">
        <p14:creationId xmlns:p14="http://schemas.microsoft.com/office/powerpoint/2010/main" val="272462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4" dur="500"/>
                                        <p:tgtEl>
                                          <p:spTgt spid="3">
                                            <p:txEl>
                                              <p:pRg st="2" end="2"/>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p:cTn id="1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9" dur="500"/>
                                        <p:tgtEl>
                                          <p:spTgt spid="3">
                                            <p:txEl>
                                              <p:pRg st="3" end="3"/>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p:cTn id="22"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4" dur="500"/>
                                        <p:tgtEl>
                                          <p:spTgt spid="3">
                                            <p:txEl>
                                              <p:pRg st="4" end="4"/>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p:cTn id="2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2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a:t>2. National bibliographies </a:t>
            </a:r>
          </a:p>
        </p:txBody>
      </p:sp>
      <p:sp>
        <p:nvSpPr>
          <p:cNvPr id="3" name="Content Placeholder 2"/>
          <p:cNvSpPr>
            <a:spLocks noGrp="1"/>
          </p:cNvSpPr>
          <p:nvPr>
            <p:ph idx="1"/>
          </p:nvPr>
        </p:nvSpPr>
        <p:spPr/>
        <p:txBody>
          <a:bodyPr>
            <a:normAutofit/>
          </a:bodyPr>
          <a:lstStyle/>
          <a:p>
            <a:r>
              <a:rPr lang="en-ZA" dirty="0"/>
              <a:t>They include everything published within the boundaries of a nation.</a:t>
            </a:r>
          </a:p>
          <a:p>
            <a:r>
              <a:rPr lang="en-ZA" dirty="0"/>
              <a:t>The scope may be enlarged to include works written about the country or in the language of the country, regardless of the place of publication. </a:t>
            </a:r>
          </a:p>
          <a:p>
            <a:r>
              <a:rPr lang="en-ZA" dirty="0"/>
              <a:t>Because the intent is that the bibliography be as comprehensive as possible, materials written by citizens of the country, wherever published, may also be included. </a:t>
            </a:r>
          </a:p>
          <a:p>
            <a:r>
              <a:rPr lang="en-ZA" dirty="0"/>
              <a:t>They are therefore more complete and more accurate than trade bibliographies.</a:t>
            </a:r>
          </a:p>
        </p:txBody>
      </p:sp>
    </p:spTree>
    <p:extLst>
      <p:ext uri="{BB962C8B-B14F-4D97-AF65-F5344CB8AC3E}">
        <p14:creationId xmlns:p14="http://schemas.microsoft.com/office/powerpoint/2010/main" val="2290315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a:t>3. Subject bibliographies</a:t>
            </a:r>
          </a:p>
        </p:txBody>
      </p:sp>
      <p:sp>
        <p:nvSpPr>
          <p:cNvPr id="3" name="Content Placeholder 2"/>
          <p:cNvSpPr>
            <a:spLocks noGrp="1"/>
          </p:cNvSpPr>
          <p:nvPr>
            <p:ph idx="1"/>
          </p:nvPr>
        </p:nvSpPr>
        <p:spPr/>
        <p:txBody>
          <a:bodyPr/>
          <a:lstStyle/>
          <a:p>
            <a:r>
              <a:rPr lang="en-ZA" dirty="0"/>
              <a:t>They refer to list of materials that relate to a particular topic. </a:t>
            </a:r>
          </a:p>
          <a:p>
            <a:r>
              <a:rPr lang="en-ZA" dirty="0"/>
              <a:t>Intended for research workers and others in special areas.</a:t>
            </a:r>
          </a:p>
        </p:txBody>
      </p:sp>
    </p:spTree>
    <p:extLst>
      <p:ext uri="{BB962C8B-B14F-4D97-AF65-F5344CB8AC3E}">
        <p14:creationId xmlns:p14="http://schemas.microsoft.com/office/powerpoint/2010/main" val="169471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0393" y="365125"/>
            <a:ext cx="10515600" cy="1325563"/>
          </a:xfrm>
        </p:spPr>
        <p:txBody>
          <a:bodyPr/>
          <a:lstStyle/>
          <a:p>
            <a:r>
              <a:rPr lang="en-ZA" b="1" dirty="0"/>
              <a:t>4.Bibliography of bibliographies </a:t>
            </a:r>
          </a:p>
        </p:txBody>
      </p:sp>
      <p:sp>
        <p:nvSpPr>
          <p:cNvPr id="3" name="Content Placeholder 2"/>
          <p:cNvSpPr>
            <a:spLocks noGrp="1"/>
          </p:cNvSpPr>
          <p:nvPr>
            <p:ph idx="1"/>
          </p:nvPr>
        </p:nvSpPr>
        <p:spPr>
          <a:xfrm>
            <a:off x="488878" y="1690688"/>
            <a:ext cx="10432551" cy="4841323"/>
          </a:xfrm>
        </p:spPr>
        <p:txBody>
          <a:bodyPr>
            <a:normAutofit/>
          </a:bodyPr>
          <a:lstStyle/>
          <a:p>
            <a:r>
              <a:rPr lang="en-ZA" dirty="0"/>
              <a:t>lists bibliographies which direct readers to useful bibliographies through subject, name of the individual place, institution, etc. </a:t>
            </a:r>
          </a:p>
          <a:p>
            <a:r>
              <a:rPr lang="en-ZA" dirty="0"/>
              <a:t>The bibliographies referred to may be in the form of a separately published book or part of the book or part of a periodical article or some other type of document. </a:t>
            </a:r>
          </a:p>
          <a:p>
            <a:r>
              <a:rPr lang="en-ZA" dirty="0"/>
              <a:t>As the number of bibliographies published every year is large, therefore, bibliographies of bibliographies are highly selective in nature.</a:t>
            </a:r>
          </a:p>
          <a:p>
            <a:r>
              <a:rPr lang="en-ZA" dirty="0"/>
              <a:t>They are usually general in scope, and offer a good starting place when trying to locate a list of works on a particular subject, i.e. to identify bibliographies on a specific subject.</a:t>
            </a:r>
          </a:p>
        </p:txBody>
      </p:sp>
    </p:spTree>
    <p:extLst>
      <p:ext uri="{BB962C8B-B14F-4D97-AF65-F5344CB8AC3E}">
        <p14:creationId xmlns:p14="http://schemas.microsoft.com/office/powerpoint/2010/main" val="1624015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a:t>Web search tools</a:t>
            </a:r>
          </a:p>
        </p:txBody>
      </p:sp>
      <p:sp>
        <p:nvSpPr>
          <p:cNvPr id="3" name="Content Placeholder 2"/>
          <p:cNvSpPr>
            <a:spLocks noGrp="1"/>
          </p:cNvSpPr>
          <p:nvPr>
            <p:ph idx="1"/>
          </p:nvPr>
        </p:nvSpPr>
        <p:spPr/>
        <p:txBody>
          <a:bodyPr/>
          <a:lstStyle/>
          <a:p>
            <a:r>
              <a:rPr lang="en-ZA" dirty="0"/>
              <a:t>Help users of the Internet to search for information on the Internet, using the World Wide Web (WWW).</a:t>
            </a:r>
          </a:p>
          <a:p>
            <a:r>
              <a:rPr lang="en-ZA" dirty="0"/>
              <a:t>Help provide easy access to resources on the Internet.</a:t>
            </a:r>
          </a:p>
          <a:p>
            <a:r>
              <a:rPr lang="en-ZA" dirty="0"/>
              <a:t>Examples: Search Engines (general google, Bing)</a:t>
            </a:r>
          </a:p>
          <a:p>
            <a:pPr marL="0" indent="0">
              <a:buNone/>
            </a:pPr>
            <a:r>
              <a:rPr lang="en-ZA" dirty="0"/>
              <a:t>		Subject Directories (e.g. Open directory, Yahoo).</a:t>
            </a:r>
          </a:p>
          <a:p>
            <a:pPr marL="0" indent="0">
              <a:buNone/>
            </a:pPr>
            <a:r>
              <a:rPr lang="en-ZA" dirty="0"/>
              <a:t>		</a:t>
            </a:r>
          </a:p>
        </p:txBody>
      </p:sp>
    </p:spTree>
    <p:extLst>
      <p:ext uri="{BB962C8B-B14F-4D97-AF65-F5344CB8AC3E}">
        <p14:creationId xmlns:p14="http://schemas.microsoft.com/office/powerpoint/2010/main" val="3074268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a:t>What is an information access tool?</a:t>
            </a:r>
          </a:p>
        </p:txBody>
      </p:sp>
      <p:sp>
        <p:nvSpPr>
          <p:cNvPr id="3" name="Content Placeholder 2"/>
          <p:cNvSpPr>
            <a:spLocks noGrp="1"/>
          </p:cNvSpPr>
          <p:nvPr>
            <p:ph idx="1"/>
          </p:nvPr>
        </p:nvSpPr>
        <p:spPr/>
        <p:txBody>
          <a:bodyPr>
            <a:normAutofit fontScale="92500" lnSpcReduction="10000"/>
          </a:bodyPr>
          <a:lstStyle/>
          <a:p>
            <a:r>
              <a:rPr lang="en-ZA" dirty="0"/>
              <a:t>Finding aid.</a:t>
            </a:r>
          </a:p>
          <a:p>
            <a:r>
              <a:rPr lang="en-ZA" dirty="0"/>
              <a:t>Resource, the sole purpose of which is to lead the user to particular types of information.</a:t>
            </a:r>
          </a:p>
          <a:p>
            <a:r>
              <a:rPr lang="en-ZA" dirty="0"/>
              <a:t>These tools lead the user to information because they perform the invaluable task of organizing information in a formal, systematic way.</a:t>
            </a:r>
          </a:p>
          <a:p>
            <a:r>
              <a:rPr lang="en-ZA" dirty="0"/>
              <a:t>This specific information is called a bibliographic record, and usually consists of author, title and publication information.</a:t>
            </a:r>
          </a:p>
          <a:p>
            <a:r>
              <a:rPr lang="en-ZA" dirty="0"/>
              <a:t>Bibliographic records are also sometimes called bibliographic citations, bibliographic entries or bibliographic references.</a:t>
            </a:r>
          </a:p>
          <a:p>
            <a:r>
              <a:rPr lang="en-ZA" dirty="0"/>
              <a:t>Examples:  Indexes and Abstracts, Bibliographies, Catalogues, and Web search tools (web search engines). </a:t>
            </a:r>
          </a:p>
        </p:txBody>
      </p:sp>
    </p:spTree>
    <p:extLst>
      <p:ext uri="{BB962C8B-B14F-4D97-AF65-F5344CB8AC3E}">
        <p14:creationId xmlns:p14="http://schemas.microsoft.com/office/powerpoint/2010/main" val="2529498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p:cTn id="3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a:t>. 1. Indexes</a:t>
            </a:r>
            <a:r>
              <a:rPr lang="en-ZA" dirty="0"/>
              <a:t> </a:t>
            </a:r>
          </a:p>
        </p:txBody>
      </p:sp>
      <p:sp>
        <p:nvSpPr>
          <p:cNvPr id="3" name="Content Placeholder 2"/>
          <p:cNvSpPr>
            <a:spLocks noGrp="1"/>
          </p:cNvSpPr>
          <p:nvPr>
            <p:ph idx="1"/>
          </p:nvPr>
        </p:nvSpPr>
        <p:spPr>
          <a:xfrm>
            <a:off x="838200" y="1360967"/>
            <a:ext cx="10515600" cy="4815996"/>
          </a:xfrm>
        </p:spPr>
        <p:txBody>
          <a:bodyPr>
            <a:normAutofit fontScale="92500" lnSpcReduction="20000"/>
          </a:bodyPr>
          <a:lstStyle/>
          <a:p>
            <a:r>
              <a:rPr lang="en-ZA" dirty="0"/>
              <a:t>Does not provide the information sought; it merely indicates where it can be found.</a:t>
            </a:r>
          </a:p>
          <a:p>
            <a:r>
              <a:rPr lang="en-ZA" dirty="0"/>
              <a:t>Point to pieces of information located within a document (e.g. book index).</a:t>
            </a:r>
          </a:p>
          <a:p>
            <a:r>
              <a:rPr lang="en-ZA" dirty="0"/>
              <a:t>Indexes are also list of records that describe some selected publications (e.g. periodical indexes).</a:t>
            </a:r>
          </a:p>
          <a:p>
            <a:r>
              <a:rPr lang="en-ZA" dirty="0"/>
              <a:t>Most print indexes are arranged in alphabetical order by subject, and some provide a separate listing by author.</a:t>
            </a:r>
          </a:p>
          <a:p>
            <a:r>
              <a:rPr lang="en-ZA" dirty="0"/>
              <a:t>Four major types of index and indexing journals:</a:t>
            </a:r>
          </a:p>
          <a:p>
            <a:pPr>
              <a:buFont typeface="Wingdings" panose="05000000000000000000" pitchFamily="2" charset="2"/>
              <a:buChar char="Ø"/>
            </a:pPr>
            <a:r>
              <a:rPr lang="en-ZA" dirty="0">
                <a:solidFill>
                  <a:srgbClr val="0070C0"/>
                </a:solidFill>
              </a:rPr>
              <a:t>Periodical indexes</a:t>
            </a:r>
          </a:p>
          <a:p>
            <a:pPr>
              <a:buFont typeface="Wingdings" panose="05000000000000000000" pitchFamily="2" charset="2"/>
              <a:buChar char="Ø"/>
            </a:pPr>
            <a:r>
              <a:rPr lang="en-ZA" dirty="0">
                <a:solidFill>
                  <a:srgbClr val="0070C0"/>
                </a:solidFill>
              </a:rPr>
              <a:t>newspaper indexes</a:t>
            </a:r>
          </a:p>
          <a:p>
            <a:pPr>
              <a:buFont typeface="Wingdings" panose="05000000000000000000" pitchFamily="2" charset="2"/>
              <a:buChar char="Ø"/>
            </a:pPr>
            <a:r>
              <a:rPr lang="en-ZA" dirty="0"/>
              <a:t>citation indexes</a:t>
            </a:r>
          </a:p>
          <a:p>
            <a:pPr>
              <a:buFont typeface="Wingdings" panose="05000000000000000000" pitchFamily="2" charset="2"/>
              <a:buChar char="Ø"/>
            </a:pPr>
            <a:r>
              <a:rPr lang="en-ZA" dirty="0"/>
              <a:t>indexes to literary works</a:t>
            </a:r>
          </a:p>
          <a:p>
            <a:endParaRPr lang="en-ZA" dirty="0"/>
          </a:p>
          <a:p>
            <a:endParaRPr lang="en-ZA" dirty="0"/>
          </a:p>
        </p:txBody>
      </p:sp>
    </p:spTree>
    <p:extLst>
      <p:ext uri="{BB962C8B-B14F-4D97-AF65-F5344CB8AC3E}">
        <p14:creationId xmlns:p14="http://schemas.microsoft.com/office/powerpoint/2010/main" val="837117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p:cTn id="3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4" dur="500"/>
                                        <p:tgtEl>
                                          <p:spTgt spid="3">
                                            <p:txEl>
                                              <p:pRg st="5" end="5"/>
                                            </p:txEl>
                                          </p:spTgt>
                                        </p:tgtEl>
                                      </p:cBhvr>
                                    </p:animEffect>
                                  </p:childTnLst>
                                </p:cTn>
                              </p:par>
                              <p:par>
                                <p:cTn id="35" presetID="53" presetClass="entr" presetSubtype="16"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p:cTn id="37"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9" dur="500"/>
                                        <p:tgtEl>
                                          <p:spTgt spid="3">
                                            <p:txEl>
                                              <p:pRg st="6" end="6"/>
                                            </p:txEl>
                                          </p:spTgt>
                                        </p:tgtEl>
                                      </p:cBhvr>
                                    </p:animEffect>
                                  </p:childTnLst>
                                </p:cTn>
                              </p:par>
                              <p:par>
                                <p:cTn id="40" presetID="53" presetClass="entr" presetSubtype="16" fill="hold" nodeType="with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p:cTn id="42"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44" dur="500"/>
                                        <p:tgtEl>
                                          <p:spTgt spid="3">
                                            <p:txEl>
                                              <p:pRg st="7" end="7"/>
                                            </p:txEl>
                                          </p:spTgt>
                                        </p:tgtEl>
                                      </p:cBhvr>
                                    </p:animEffect>
                                  </p:childTnLst>
                                </p:cTn>
                              </p:par>
                              <p:par>
                                <p:cTn id="45" presetID="53" presetClass="entr" presetSubtype="16" fill="hold" nodeType="with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p:cTn id="47"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48"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49"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1560" y="365125"/>
            <a:ext cx="10302240" cy="1325563"/>
          </a:xfrm>
        </p:spPr>
        <p:txBody>
          <a:bodyPr/>
          <a:lstStyle/>
          <a:p>
            <a:r>
              <a:rPr lang="en-ZA" b="1" dirty="0"/>
              <a:t>1.1 Periodical indexes</a:t>
            </a:r>
          </a:p>
        </p:txBody>
      </p:sp>
      <p:sp>
        <p:nvSpPr>
          <p:cNvPr id="3" name="Content Placeholder 2"/>
          <p:cNvSpPr>
            <a:spLocks noGrp="1"/>
          </p:cNvSpPr>
          <p:nvPr>
            <p:ph idx="1"/>
          </p:nvPr>
        </p:nvSpPr>
        <p:spPr>
          <a:xfrm>
            <a:off x="561654" y="1582220"/>
            <a:ext cx="10792146" cy="4726112"/>
          </a:xfrm>
        </p:spPr>
        <p:txBody>
          <a:bodyPr>
            <a:normAutofit fontScale="85000" lnSpcReduction="10000"/>
          </a:bodyPr>
          <a:lstStyle/>
          <a:p>
            <a:r>
              <a:rPr lang="en-ZA" dirty="0"/>
              <a:t>Lists of records organized by subject or author that describe articles published in selected sets of magazines, journals or newspapers during a specified period.</a:t>
            </a:r>
          </a:p>
          <a:p>
            <a:r>
              <a:rPr lang="en-ZA" dirty="0"/>
              <a:t>Provide a convenient way to search the literature.</a:t>
            </a:r>
          </a:p>
          <a:p>
            <a:r>
              <a:rPr lang="en-ZA" dirty="0"/>
              <a:t>They are guides to the contents of many separate magazines and journals.</a:t>
            </a:r>
          </a:p>
          <a:p>
            <a:r>
              <a:rPr lang="en-ZA" dirty="0"/>
              <a:t>A basic periodical index enables you to look up citations to articles by subject or by author.</a:t>
            </a:r>
          </a:p>
          <a:p>
            <a:r>
              <a:rPr lang="en-ZA" dirty="0"/>
              <a:t>Does not give description of the content of the article beyond the basic citation (i.e. author, title, journal name, date, volume and pages) that allows you to locate the article. </a:t>
            </a:r>
          </a:p>
          <a:p>
            <a:r>
              <a:rPr lang="en-ZA" dirty="0"/>
              <a:t>That is, the function of an index to periodical literature is to point out the location of the topics discussed in the periodicals covered by the index. </a:t>
            </a:r>
          </a:p>
          <a:p>
            <a:r>
              <a:rPr lang="en-ZA" dirty="0"/>
              <a:t>Most periodical indexes are published on a monthly or quarterly schedule, each issue or update covering articles that have appeared since the previous issue. </a:t>
            </a:r>
          </a:p>
        </p:txBody>
      </p:sp>
    </p:spTree>
    <p:extLst>
      <p:ext uri="{BB962C8B-B14F-4D97-AF65-F5344CB8AC3E}">
        <p14:creationId xmlns:p14="http://schemas.microsoft.com/office/powerpoint/2010/main" val="2576280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p:cTn id="3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4" dur="500"/>
                                        <p:tgtEl>
                                          <p:spTgt spid="3">
                                            <p:txEl>
                                              <p:pRg st="5" end="5"/>
                                            </p:txEl>
                                          </p:spTgt>
                                        </p:tgtEl>
                                      </p:cBhvr>
                                    </p:animEffect>
                                  </p:childTnLst>
                                </p:cTn>
                              </p:par>
                              <p:par>
                                <p:cTn id="35" presetID="53" presetClass="entr" presetSubtype="16"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p:cTn id="37"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a:t>1.2 Newspaper indexes</a:t>
            </a:r>
          </a:p>
        </p:txBody>
      </p:sp>
      <p:sp>
        <p:nvSpPr>
          <p:cNvPr id="3" name="Content Placeholder 2"/>
          <p:cNvSpPr>
            <a:spLocks noGrp="1"/>
          </p:cNvSpPr>
          <p:nvPr>
            <p:ph idx="1"/>
          </p:nvPr>
        </p:nvSpPr>
        <p:spPr>
          <a:xfrm>
            <a:off x="317204" y="1690688"/>
            <a:ext cx="10515600" cy="4351338"/>
          </a:xfrm>
        </p:spPr>
        <p:txBody>
          <a:bodyPr>
            <a:normAutofit fontScale="92500" lnSpcReduction="10000"/>
          </a:bodyPr>
          <a:lstStyle/>
          <a:p>
            <a:r>
              <a:rPr lang="en-ZA" dirty="0"/>
              <a:t>Indexing of newspapers is an enormous task considering the number of newspapers which are printed daily, weekly and monthly worldwide, and the amount of information which is contained in them. </a:t>
            </a:r>
          </a:p>
          <a:p>
            <a:r>
              <a:rPr lang="en-ZA" dirty="0"/>
              <a:t>Indexes to newspapers are not so numerous as periodical indexes, and do not provide the subject specialization that is found in subject periodical indexing journals.</a:t>
            </a:r>
          </a:p>
          <a:p>
            <a:r>
              <a:rPr lang="en-ZA" dirty="0"/>
              <a:t>Newspaper indexing journals exist for individual newspapers as well as for groups of newspapers. </a:t>
            </a:r>
          </a:p>
          <a:p>
            <a:r>
              <a:rPr lang="en-ZA" dirty="0"/>
              <a:t>There are a number of indexes for foreign newspapers, and these can be used to trace information either in the foreign newspaper or in another newspaper. </a:t>
            </a:r>
          </a:p>
        </p:txBody>
      </p:sp>
    </p:spTree>
    <p:extLst>
      <p:ext uri="{BB962C8B-B14F-4D97-AF65-F5344CB8AC3E}">
        <p14:creationId xmlns:p14="http://schemas.microsoft.com/office/powerpoint/2010/main" val="4023365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a:solidFill>
                  <a:srgbClr val="0070C0"/>
                </a:solidFill>
              </a:rPr>
              <a:t>2. Abstracts</a:t>
            </a:r>
          </a:p>
        </p:txBody>
      </p:sp>
      <p:sp>
        <p:nvSpPr>
          <p:cNvPr id="3" name="Content Placeholder 2"/>
          <p:cNvSpPr>
            <a:spLocks noGrp="1"/>
          </p:cNvSpPr>
          <p:nvPr>
            <p:ph idx="1"/>
          </p:nvPr>
        </p:nvSpPr>
        <p:spPr/>
        <p:txBody>
          <a:bodyPr>
            <a:normAutofit fontScale="85000" lnSpcReduction="20000"/>
          </a:bodyPr>
          <a:lstStyle/>
          <a:p>
            <a:r>
              <a:rPr lang="en-ZA" dirty="0"/>
              <a:t>An abstract is a brief paragraph that summarizes the key points and findings of the periodical article itself, in addition to providing the basic citation. </a:t>
            </a:r>
          </a:p>
          <a:p>
            <a:r>
              <a:rPr lang="en-ZA" dirty="0"/>
              <a:t>Abstracts are very useful for determining whether the article is likely to contain the kinds of information one needs, without having to go through the process of locating the complete article. </a:t>
            </a:r>
          </a:p>
          <a:p>
            <a:r>
              <a:rPr lang="en-ZA" dirty="0"/>
              <a:t>Abstract provides us with more information about the contents of the source, and by reading the abstract it is possible to decide whether the original source is worth consulting for more detailed information. </a:t>
            </a:r>
          </a:p>
          <a:p>
            <a:r>
              <a:rPr lang="en-ZA" dirty="0"/>
              <a:t>It might be possible to obtain enough information from the abstract itself, however, and not be necessary to consult the original source. </a:t>
            </a:r>
          </a:p>
          <a:p>
            <a:r>
              <a:rPr lang="en-ZA" dirty="0"/>
              <a:t>An abstract gives an indication of what information the original document contains. </a:t>
            </a:r>
          </a:p>
          <a:p>
            <a:r>
              <a:rPr lang="en-ZA" dirty="0"/>
              <a:t>Most abstracts are between 50 and 250 words in length.</a:t>
            </a:r>
          </a:p>
        </p:txBody>
      </p:sp>
    </p:spTree>
    <p:extLst>
      <p:ext uri="{BB962C8B-B14F-4D97-AF65-F5344CB8AC3E}">
        <p14:creationId xmlns:p14="http://schemas.microsoft.com/office/powerpoint/2010/main" val="396456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p:cTn id="3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Abstracts </a:t>
            </a:r>
            <a:r>
              <a:rPr lang="en-ZA" dirty="0" err="1"/>
              <a:t>contd</a:t>
            </a:r>
            <a:r>
              <a:rPr lang="en-ZA" dirty="0"/>
              <a:t>…</a:t>
            </a:r>
          </a:p>
        </p:txBody>
      </p:sp>
      <p:sp>
        <p:nvSpPr>
          <p:cNvPr id="3" name="Content Placeholder 2"/>
          <p:cNvSpPr>
            <a:spLocks noGrp="1"/>
          </p:cNvSpPr>
          <p:nvPr>
            <p:ph idx="1"/>
          </p:nvPr>
        </p:nvSpPr>
        <p:spPr/>
        <p:txBody>
          <a:bodyPr>
            <a:normAutofit fontScale="92500" lnSpcReduction="20000"/>
          </a:bodyPr>
          <a:lstStyle/>
          <a:p>
            <a:r>
              <a:rPr lang="en-ZA" dirty="0"/>
              <a:t>The abstract can be </a:t>
            </a:r>
            <a:r>
              <a:rPr lang="en-ZA" dirty="0">
                <a:highlight>
                  <a:srgbClr val="FFFF00"/>
                </a:highlight>
              </a:rPr>
              <a:t>indicative</a:t>
            </a:r>
            <a:r>
              <a:rPr lang="en-ZA" dirty="0"/>
              <a:t> or </a:t>
            </a:r>
            <a:r>
              <a:rPr lang="en-ZA" dirty="0">
                <a:highlight>
                  <a:srgbClr val="FFFF00"/>
                </a:highlight>
              </a:rPr>
              <a:t>informative</a:t>
            </a:r>
            <a:r>
              <a:rPr lang="en-ZA" dirty="0"/>
              <a:t>. </a:t>
            </a:r>
          </a:p>
          <a:p>
            <a:r>
              <a:rPr lang="en-ZA" dirty="0"/>
              <a:t>An </a:t>
            </a:r>
            <a:r>
              <a:rPr lang="en-ZA" b="1" dirty="0"/>
              <a:t>indicative abstract </a:t>
            </a:r>
            <a:r>
              <a:rPr lang="en-ZA" dirty="0"/>
              <a:t>provides a simple brief description of the information content of the source. </a:t>
            </a:r>
          </a:p>
          <a:p>
            <a:r>
              <a:rPr lang="en-ZA" dirty="0"/>
              <a:t>An </a:t>
            </a:r>
            <a:r>
              <a:rPr lang="en-ZA" b="1" dirty="0"/>
              <a:t>informative abstract </a:t>
            </a:r>
            <a:r>
              <a:rPr lang="en-ZA" dirty="0"/>
              <a:t>is a more detailed summary of the most significant contents of the source, and includes an analysis of the main arguments and conclusions reached by the author. </a:t>
            </a:r>
          </a:p>
          <a:p>
            <a:r>
              <a:rPr lang="en-ZA" dirty="0"/>
              <a:t>Informative abstracts can provide enough details to be used as substitutes for the original source. </a:t>
            </a:r>
          </a:p>
          <a:p>
            <a:r>
              <a:rPr lang="en-ZA" dirty="0"/>
              <a:t>Either type of abstract is useful in that it provides more details about the information content of the source than the title of the source is generally able to indicate. </a:t>
            </a:r>
          </a:p>
          <a:p>
            <a:r>
              <a:rPr lang="en-ZA" dirty="0"/>
              <a:t>An added advantage of an abstract journal is that sources in a foreign language have an English abstract.</a:t>
            </a:r>
          </a:p>
        </p:txBody>
      </p:sp>
    </p:spTree>
    <p:extLst>
      <p:ext uri="{BB962C8B-B14F-4D97-AF65-F5344CB8AC3E}">
        <p14:creationId xmlns:p14="http://schemas.microsoft.com/office/powerpoint/2010/main" val="1067916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p:cTn id="3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19092"/>
          </a:xfrm>
        </p:spPr>
        <p:txBody>
          <a:bodyPr>
            <a:normAutofit/>
          </a:bodyPr>
          <a:lstStyle/>
          <a:p>
            <a:pPr algn="ctr"/>
            <a:r>
              <a:rPr lang="en-ZA" sz="2800" b="1" dirty="0"/>
              <a:t>Differences between indexing and abstract journals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66710123"/>
              </p:ext>
            </p:extLst>
          </p:nvPr>
        </p:nvGraphicFramePr>
        <p:xfrm>
          <a:off x="221672" y="1084219"/>
          <a:ext cx="11748654" cy="5679803"/>
        </p:xfrm>
        <a:graphic>
          <a:graphicData uri="http://schemas.openxmlformats.org/drawingml/2006/table">
            <a:tbl>
              <a:tblPr firstRow="1" bandRow="1">
                <a:tableStyleId>{5C22544A-7EE6-4342-B048-85BDC9FD1C3A}</a:tableStyleId>
              </a:tblPr>
              <a:tblGrid>
                <a:gridCol w="5874327">
                  <a:extLst>
                    <a:ext uri="{9D8B030D-6E8A-4147-A177-3AD203B41FA5}">
                      <a16:colId xmlns:a16="http://schemas.microsoft.com/office/drawing/2014/main" val="2983924460"/>
                    </a:ext>
                  </a:extLst>
                </a:gridCol>
                <a:gridCol w="5874327">
                  <a:extLst>
                    <a:ext uri="{9D8B030D-6E8A-4147-A177-3AD203B41FA5}">
                      <a16:colId xmlns:a16="http://schemas.microsoft.com/office/drawing/2014/main" val="648681419"/>
                    </a:ext>
                  </a:extLst>
                </a:gridCol>
              </a:tblGrid>
              <a:tr h="353448">
                <a:tc>
                  <a:txBody>
                    <a:bodyPr/>
                    <a:lstStyle/>
                    <a:p>
                      <a:r>
                        <a:rPr lang="en-ZA" dirty="0">
                          <a:solidFill>
                            <a:schemeClr val="tx1"/>
                          </a:solidFill>
                        </a:rPr>
                        <a:t>Indexing </a:t>
                      </a:r>
                    </a:p>
                  </a:txBody>
                  <a:tcPr/>
                </a:tc>
                <a:tc>
                  <a:txBody>
                    <a:bodyPr/>
                    <a:lstStyle/>
                    <a:p>
                      <a:r>
                        <a:rPr lang="en-ZA" dirty="0">
                          <a:solidFill>
                            <a:schemeClr val="tx1"/>
                          </a:solidFill>
                        </a:rPr>
                        <a:t>Abstract journals</a:t>
                      </a:r>
                    </a:p>
                  </a:txBody>
                  <a:tcPr/>
                </a:tc>
                <a:extLst>
                  <a:ext uri="{0D108BD9-81ED-4DB2-BD59-A6C34878D82A}">
                    <a16:rowId xmlns:a16="http://schemas.microsoft.com/office/drawing/2014/main" val="2160932231"/>
                  </a:ext>
                </a:extLst>
              </a:tr>
              <a:tr h="726987">
                <a:tc>
                  <a:txBody>
                    <a:bodyPr/>
                    <a:lstStyle/>
                    <a:p>
                      <a:r>
                        <a:rPr lang="en-ZA" dirty="0"/>
                        <a:t>Provide bibliographic descriptions of the sources referred to.</a:t>
                      </a:r>
                    </a:p>
                  </a:txBody>
                  <a:tcPr/>
                </a:tc>
                <a:tc>
                  <a:txBody>
                    <a:bodyPr/>
                    <a:lstStyle/>
                    <a:p>
                      <a:r>
                        <a:rPr lang="en-ZA" dirty="0"/>
                        <a:t>Provide these details together with abstracts of the sources.</a:t>
                      </a:r>
                    </a:p>
                    <a:p>
                      <a:endParaRPr lang="en-ZA" dirty="0"/>
                    </a:p>
                  </a:txBody>
                  <a:tcPr/>
                </a:tc>
                <a:extLst>
                  <a:ext uri="{0D108BD9-81ED-4DB2-BD59-A6C34878D82A}">
                    <a16:rowId xmlns:a16="http://schemas.microsoft.com/office/drawing/2014/main" val="1022725660"/>
                  </a:ext>
                </a:extLst>
              </a:tr>
              <a:tr h="1148707">
                <a:tc>
                  <a:txBody>
                    <a:bodyPr/>
                    <a:lstStyle/>
                    <a:p>
                      <a:r>
                        <a:rPr lang="en-ZA" dirty="0"/>
                        <a:t>Indexes in printed form are usually arranged in a single alphabetical list. </a:t>
                      </a:r>
                    </a:p>
                  </a:txBody>
                  <a:tcPr/>
                </a:tc>
                <a:tc>
                  <a:txBody>
                    <a:bodyPr/>
                    <a:lstStyle/>
                    <a:p>
                      <a:r>
                        <a:rPr lang="en-ZA" dirty="0"/>
                        <a:t>Abstract journals in printed form are generally arranged according to broad subject areas and are accompanied by author and subject indexes which provide a key to where to find entries in the subject arrangement.</a:t>
                      </a:r>
                    </a:p>
                  </a:txBody>
                  <a:tcPr/>
                </a:tc>
                <a:extLst>
                  <a:ext uri="{0D108BD9-81ED-4DB2-BD59-A6C34878D82A}">
                    <a16:rowId xmlns:a16="http://schemas.microsoft.com/office/drawing/2014/main" val="4169626539"/>
                  </a:ext>
                </a:extLst>
              </a:tr>
              <a:tr h="1211915">
                <a:tc>
                  <a:txBody>
                    <a:bodyPr/>
                    <a:lstStyle/>
                    <a:p>
                      <a:r>
                        <a:rPr lang="en-ZA" dirty="0"/>
                        <a:t>In hard copy, indexing journals usually cumulate completely at certain intervals. The separate issues therefore are eventually replaced by annual volumes which are arranged in a single alphabetical sequence.</a:t>
                      </a:r>
                    </a:p>
                  </a:txBody>
                  <a:tcPr/>
                </a:tc>
                <a:tc>
                  <a:txBody>
                    <a:bodyPr/>
                    <a:lstStyle/>
                    <a:p>
                      <a:r>
                        <a:rPr lang="en-ZA" dirty="0"/>
                        <a:t>-Abstract journals in hard copy usually do not have </a:t>
                      </a:r>
                      <a:r>
                        <a:rPr lang="en-ZA" dirty="0">
                          <a:highlight>
                            <a:srgbClr val="FFFF00"/>
                          </a:highlight>
                        </a:rPr>
                        <a:t>cumulated</a:t>
                      </a:r>
                      <a:r>
                        <a:rPr lang="en-ZA" dirty="0"/>
                        <a:t> issues. </a:t>
                      </a:r>
                    </a:p>
                    <a:p>
                      <a:r>
                        <a:rPr lang="en-ZA" dirty="0"/>
                        <a:t>-It is only the author and subject indexes which accompany the main body of broad subject areas which cumulate. </a:t>
                      </a:r>
                    </a:p>
                  </a:txBody>
                  <a:tcPr/>
                </a:tc>
                <a:extLst>
                  <a:ext uri="{0D108BD9-81ED-4DB2-BD59-A6C34878D82A}">
                    <a16:rowId xmlns:a16="http://schemas.microsoft.com/office/drawing/2014/main" val="396966761"/>
                  </a:ext>
                </a:extLst>
              </a:tr>
              <a:tr h="1332899">
                <a:tc>
                  <a:txBody>
                    <a:bodyPr/>
                    <a:lstStyle/>
                    <a:p>
                      <a:r>
                        <a:rPr lang="en-ZA" dirty="0"/>
                        <a:t>Indexing journals concentrate mainly on periodical articles. </a:t>
                      </a:r>
                    </a:p>
                  </a:txBody>
                  <a:tcPr/>
                </a:tc>
                <a:tc>
                  <a:txBody>
                    <a:bodyPr/>
                    <a:lstStyle/>
                    <a:p>
                      <a:r>
                        <a:rPr lang="en-ZA" dirty="0"/>
                        <a:t>Abstract journals tend to have wider coverage. </a:t>
                      </a:r>
                    </a:p>
                    <a:p>
                      <a:r>
                        <a:rPr lang="en-ZA" dirty="0"/>
                        <a:t>Apart from periodical articles, they could include books, reports, conference proceedings, patents and theses.</a:t>
                      </a:r>
                    </a:p>
                    <a:p>
                      <a:endParaRPr lang="en-ZA" dirty="0"/>
                    </a:p>
                  </a:txBody>
                  <a:tcPr/>
                </a:tc>
                <a:extLst>
                  <a:ext uri="{0D108BD9-81ED-4DB2-BD59-A6C34878D82A}">
                    <a16:rowId xmlns:a16="http://schemas.microsoft.com/office/drawing/2014/main" val="2610484066"/>
                  </a:ext>
                </a:extLst>
              </a:tr>
              <a:tr h="853522">
                <a:tc gridSpan="2">
                  <a:txBody>
                    <a:bodyPr/>
                    <a:lstStyle/>
                    <a:p>
                      <a:endParaRPr lang="en-ZA" dirty="0"/>
                    </a:p>
                  </a:txBody>
                  <a:tcPr/>
                </a:tc>
                <a:tc hMerge="1">
                  <a:txBody>
                    <a:bodyPr/>
                    <a:lstStyle/>
                    <a:p>
                      <a:endParaRPr lang="en-ZA" dirty="0"/>
                    </a:p>
                  </a:txBody>
                  <a:tcPr/>
                </a:tc>
                <a:extLst>
                  <a:ext uri="{0D108BD9-81ED-4DB2-BD59-A6C34878D82A}">
                    <a16:rowId xmlns:a16="http://schemas.microsoft.com/office/drawing/2014/main" val="2634802436"/>
                  </a:ext>
                </a:extLst>
              </a:tr>
            </a:tbl>
          </a:graphicData>
        </a:graphic>
      </p:graphicFrame>
    </p:spTree>
    <p:extLst>
      <p:ext uri="{BB962C8B-B14F-4D97-AF65-F5344CB8AC3E}">
        <p14:creationId xmlns:p14="http://schemas.microsoft.com/office/powerpoint/2010/main" val="34329823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a:t>Advantages of abstract journals</a:t>
            </a:r>
          </a:p>
        </p:txBody>
      </p:sp>
      <p:sp>
        <p:nvSpPr>
          <p:cNvPr id="3" name="Content Placeholder 2"/>
          <p:cNvSpPr>
            <a:spLocks noGrp="1"/>
          </p:cNvSpPr>
          <p:nvPr>
            <p:ph idx="1"/>
          </p:nvPr>
        </p:nvSpPr>
        <p:spPr/>
        <p:txBody>
          <a:bodyPr/>
          <a:lstStyle/>
          <a:p>
            <a:r>
              <a:rPr lang="en-ZA" dirty="0"/>
              <a:t>There is no need to page backwards and forwards within the journal.</a:t>
            </a:r>
          </a:p>
          <a:p>
            <a:r>
              <a:rPr lang="en-ZA" dirty="0"/>
              <a:t>We can therefore select relevant items more quickly using an abstract journal.</a:t>
            </a:r>
          </a:p>
          <a:p>
            <a:r>
              <a:rPr lang="en-ZA" dirty="0"/>
              <a:t>Selection of relevant items is more likely to be accurate, as the abstract provides more details of the original item.</a:t>
            </a:r>
          </a:p>
          <a:p>
            <a:r>
              <a:rPr lang="en-ZA" dirty="0"/>
              <a:t>The abstracts for articles which are written in a foreign language are written in English.</a:t>
            </a:r>
          </a:p>
          <a:p>
            <a:r>
              <a:rPr lang="en-ZA" dirty="0"/>
              <a:t>Scientists and researchers find abstract journals of particular use for gaining an overview of the latest trends.</a:t>
            </a:r>
          </a:p>
          <a:p>
            <a:endParaRPr lang="en-ZA" dirty="0"/>
          </a:p>
        </p:txBody>
      </p:sp>
    </p:spTree>
    <p:extLst>
      <p:ext uri="{BB962C8B-B14F-4D97-AF65-F5344CB8AC3E}">
        <p14:creationId xmlns:p14="http://schemas.microsoft.com/office/powerpoint/2010/main" val="3707410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1217</TotalTime>
  <Words>1907</Words>
  <Application>Microsoft Office PowerPoint</Application>
  <PresentationFormat>Widescreen</PresentationFormat>
  <Paragraphs>125</Paragraphs>
  <Slides>18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Wingdings</vt:lpstr>
      <vt:lpstr>Office Theme</vt:lpstr>
      <vt:lpstr>Information Access Tools </vt:lpstr>
      <vt:lpstr>What is an information access tool?</vt:lpstr>
      <vt:lpstr>. 1. Indexes </vt:lpstr>
      <vt:lpstr>1.1 Periodical indexes</vt:lpstr>
      <vt:lpstr>1.2 Newspaper indexes</vt:lpstr>
      <vt:lpstr>2. Abstracts</vt:lpstr>
      <vt:lpstr>Abstracts contd…</vt:lpstr>
      <vt:lpstr>Differences between indexing and abstract journals</vt:lpstr>
      <vt:lpstr>Advantages of abstract journals</vt:lpstr>
      <vt:lpstr>3. Catalogues</vt:lpstr>
      <vt:lpstr>Computerized indexes and abstracts (Databases)</vt:lpstr>
      <vt:lpstr>Full-text databases</vt:lpstr>
      <vt:lpstr>Bibliographies</vt:lpstr>
      <vt:lpstr>Types of bibliographies</vt:lpstr>
      <vt:lpstr>2. National bibliographies </vt:lpstr>
      <vt:lpstr>3. Subject bibliographies</vt:lpstr>
      <vt:lpstr>4.Bibliography of bibliographies </vt:lpstr>
      <vt:lpstr>Web search tools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Mpilo Siphamandla Mthembu</dc:creator>
  <cp:lastModifiedBy>Ncamisile Majola</cp:lastModifiedBy>
  <cp:revision>50</cp:revision>
  <dcterms:created xsi:type="dcterms:W3CDTF">2019-07-29T15:04:33Z</dcterms:created>
  <dcterms:modified xsi:type="dcterms:W3CDTF">2023-10-18T07:00:45Z</dcterms:modified>
</cp:coreProperties>
</file>