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3" autoAdjust="0"/>
    <p:restoredTop sz="94660"/>
  </p:normalViewPr>
  <p:slideViewPr>
    <p:cSldViewPr snapToGrid="0">
      <p:cViewPr varScale="1">
        <p:scale>
          <a:sx n="69" d="100"/>
          <a:sy n="69" d="100"/>
        </p:scale>
        <p:origin x="52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50D8FA58-8A53-4445-8171-5932CC29819C}" type="datetimeFigureOut">
              <a:rPr lang="en-ZA" smtClean="0"/>
              <a:t>2021/08/25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481F917-8378-4A35-B8B6-88FFC769F14C}" type="slidenum">
              <a:rPr lang="en-ZA" smtClean="0"/>
              <a:t>‹#›</a:t>
            </a:fld>
            <a:endParaRPr lang="en-ZA"/>
          </a:p>
        </p:txBody>
      </p:sp>
    </p:spTree>
    <p:extLst>
      <p:ext uri="{BB962C8B-B14F-4D97-AF65-F5344CB8AC3E}">
        <p14:creationId xmlns:p14="http://schemas.microsoft.com/office/powerpoint/2010/main" val="3544087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0D8FA58-8A53-4445-8171-5932CC29819C}" type="datetimeFigureOut">
              <a:rPr lang="en-ZA" smtClean="0"/>
              <a:t>2021/08/25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481F917-8378-4A35-B8B6-88FFC769F14C}" type="slidenum">
              <a:rPr lang="en-ZA" smtClean="0"/>
              <a:t>‹#›</a:t>
            </a:fld>
            <a:endParaRPr lang="en-ZA"/>
          </a:p>
        </p:txBody>
      </p:sp>
    </p:spTree>
    <p:extLst>
      <p:ext uri="{BB962C8B-B14F-4D97-AF65-F5344CB8AC3E}">
        <p14:creationId xmlns:p14="http://schemas.microsoft.com/office/powerpoint/2010/main" val="273562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0D8FA58-8A53-4445-8171-5932CC29819C}" type="datetimeFigureOut">
              <a:rPr lang="en-ZA" smtClean="0"/>
              <a:t>2021/08/25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481F917-8378-4A35-B8B6-88FFC769F14C}" type="slidenum">
              <a:rPr lang="en-ZA" smtClean="0"/>
              <a:t>‹#›</a:t>
            </a:fld>
            <a:endParaRPr lang="en-ZA"/>
          </a:p>
        </p:txBody>
      </p:sp>
    </p:spTree>
    <p:extLst>
      <p:ext uri="{BB962C8B-B14F-4D97-AF65-F5344CB8AC3E}">
        <p14:creationId xmlns:p14="http://schemas.microsoft.com/office/powerpoint/2010/main" val="2096746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0D8FA58-8A53-4445-8171-5932CC29819C}" type="datetimeFigureOut">
              <a:rPr lang="en-ZA" smtClean="0"/>
              <a:t>2021/08/25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481F917-8378-4A35-B8B6-88FFC769F14C}" type="slidenum">
              <a:rPr lang="en-ZA" smtClean="0"/>
              <a:t>‹#›</a:t>
            </a:fld>
            <a:endParaRPr lang="en-ZA"/>
          </a:p>
        </p:txBody>
      </p:sp>
    </p:spTree>
    <p:extLst>
      <p:ext uri="{BB962C8B-B14F-4D97-AF65-F5344CB8AC3E}">
        <p14:creationId xmlns:p14="http://schemas.microsoft.com/office/powerpoint/2010/main" val="768880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0D8FA58-8A53-4445-8171-5932CC29819C}" type="datetimeFigureOut">
              <a:rPr lang="en-ZA" smtClean="0"/>
              <a:t>2021/08/25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481F917-8378-4A35-B8B6-88FFC769F14C}" type="slidenum">
              <a:rPr lang="en-ZA" smtClean="0"/>
              <a:t>‹#›</a:t>
            </a:fld>
            <a:endParaRPr lang="en-ZA"/>
          </a:p>
        </p:txBody>
      </p:sp>
    </p:spTree>
    <p:extLst>
      <p:ext uri="{BB962C8B-B14F-4D97-AF65-F5344CB8AC3E}">
        <p14:creationId xmlns:p14="http://schemas.microsoft.com/office/powerpoint/2010/main" val="2197686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50D8FA58-8A53-4445-8171-5932CC29819C}" type="datetimeFigureOut">
              <a:rPr lang="en-ZA" smtClean="0"/>
              <a:t>2021/08/25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481F917-8378-4A35-B8B6-88FFC769F14C}" type="slidenum">
              <a:rPr lang="en-ZA" smtClean="0"/>
              <a:t>‹#›</a:t>
            </a:fld>
            <a:endParaRPr lang="en-ZA"/>
          </a:p>
        </p:txBody>
      </p:sp>
    </p:spTree>
    <p:extLst>
      <p:ext uri="{BB962C8B-B14F-4D97-AF65-F5344CB8AC3E}">
        <p14:creationId xmlns:p14="http://schemas.microsoft.com/office/powerpoint/2010/main" val="47502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50D8FA58-8A53-4445-8171-5932CC29819C}" type="datetimeFigureOut">
              <a:rPr lang="en-ZA" smtClean="0"/>
              <a:t>2021/08/25</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E481F917-8378-4A35-B8B6-88FFC769F14C}" type="slidenum">
              <a:rPr lang="en-ZA" smtClean="0"/>
              <a:t>‹#›</a:t>
            </a:fld>
            <a:endParaRPr lang="en-ZA"/>
          </a:p>
        </p:txBody>
      </p:sp>
    </p:spTree>
    <p:extLst>
      <p:ext uri="{BB962C8B-B14F-4D97-AF65-F5344CB8AC3E}">
        <p14:creationId xmlns:p14="http://schemas.microsoft.com/office/powerpoint/2010/main" val="1703412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50D8FA58-8A53-4445-8171-5932CC29819C}" type="datetimeFigureOut">
              <a:rPr lang="en-ZA" smtClean="0"/>
              <a:t>2021/08/25</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E481F917-8378-4A35-B8B6-88FFC769F14C}" type="slidenum">
              <a:rPr lang="en-ZA" smtClean="0"/>
              <a:t>‹#›</a:t>
            </a:fld>
            <a:endParaRPr lang="en-ZA"/>
          </a:p>
        </p:txBody>
      </p:sp>
    </p:spTree>
    <p:extLst>
      <p:ext uri="{BB962C8B-B14F-4D97-AF65-F5344CB8AC3E}">
        <p14:creationId xmlns:p14="http://schemas.microsoft.com/office/powerpoint/2010/main" val="53283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D8FA58-8A53-4445-8171-5932CC29819C}" type="datetimeFigureOut">
              <a:rPr lang="en-ZA" smtClean="0"/>
              <a:t>2021/08/25</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E481F917-8378-4A35-B8B6-88FFC769F14C}" type="slidenum">
              <a:rPr lang="en-ZA" smtClean="0"/>
              <a:t>‹#›</a:t>
            </a:fld>
            <a:endParaRPr lang="en-ZA"/>
          </a:p>
        </p:txBody>
      </p:sp>
    </p:spTree>
    <p:extLst>
      <p:ext uri="{BB962C8B-B14F-4D97-AF65-F5344CB8AC3E}">
        <p14:creationId xmlns:p14="http://schemas.microsoft.com/office/powerpoint/2010/main" val="259729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D8FA58-8A53-4445-8171-5932CC29819C}" type="datetimeFigureOut">
              <a:rPr lang="en-ZA" smtClean="0"/>
              <a:t>2021/08/25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481F917-8378-4A35-B8B6-88FFC769F14C}" type="slidenum">
              <a:rPr lang="en-ZA" smtClean="0"/>
              <a:t>‹#›</a:t>
            </a:fld>
            <a:endParaRPr lang="en-ZA"/>
          </a:p>
        </p:txBody>
      </p:sp>
    </p:spTree>
    <p:extLst>
      <p:ext uri="{BB962C8B-B14F-4D97-AF65-F5344CB8AC3E}">
        <p14:creationId xmlns:p14="http://schemas.microsoft.com/office/powerpoint/2010/main" val="2542060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D8FA58-8A53-4445-8171-5932CC29819C}" type="datetimeFigureOut">
              <a:rPr lang="en-ZA" smtClean="0"/>
              <a:t>2021/08/25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481F917-8378-4A35-B8B6-88FFC769F14C}" type="slidenum">
              <a:rPr lang="en-ZA" smtClean="0"/>
              <a:t>‹#›</a:t>
            </a:fld>
            <a:endParaRPr lang="en-ZA"/>
          </a:p>
        </p:txBody>
      </p:sp>
    </p:spTree>
    <p:extLst>
      <p:ext uri="{BB962C8B-B14F-4D97-AF65-F5344CB8AC3E}">
        <p14:creationId xmlns:p14="http://schemas.microsoft.com/office/powerpoint/2010/main" val="3171110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D8FA58-8A53-4445-8171-5932CC29819C}" type="datetimeFigureOut">
              <a:rPr lang="en-ZA" smtClean="0"/>
              <a:t>2021/08/25</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81F917-8378-4A35-B8B6-88FFC769F14C}" type="slidenum">
              <a:rPr lang="en-ZA" smtClean="0"/>
              <a:t>‹#›</a:t>
            </a:fld>
            <a:endParaRPr lang="en-ZA"/>
          </a:p>
        </p:txBody>
      </p:sp>
    </p:spTree>
    <p:extLst>
      <p:ext uri="{BB962C8B-B14F-4D97-AF65-F5344CB8AC3E}">
        <p14:creationId xmlns:p14="http://schemas.microsoft.com/office/powerpoint/2010/main" val="2552847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t>Essay Concerning Human Understanding</a:t>
            </a:r>
            <a:endParaRPr lang="en-ZA" dirty="0"/>
          </a:p>
        </p:txBody>
      </p:sp>
      <p:sp>
        <p:nvSpPr>
          <p:cNvPr id="3" name="Subtitle 2"/>
          <p:cNvSpPr>
            <a:spLocks noGrp="1"/>
          </p:cNvSpPr>
          <p:nvPr>
            <p:ph type="subTitle" idx="1"/>
          </p:nvPr>
        </p:nvSpPr>
        <p:spPr/>
        <p:txBody>
          <a:bodyPr/>
          <a:lstStyle/>
          <a:p>
            <a:r>
              <a:rPr lang="en-ZA" dirty="0" smtClean="0"/>
              <a:t>John Locke</a:t>
            </a:r>
          </a:p>
          <a:p>
            <a:r>
              <a:rPr lang="en-ZA" smtClean="0"/>
              <a:t>Book I</a:t>
            </a:r>
            <a:endParaRPr lang="en-ZA" dirty="0"/>
          </a:p>
        </p:txBody>
      </p:sp>
    </p:spTree>
    <p:extLst>
      <p:ext uri="{BB962C8B-B14F-4D97-AF65-F5344CB8AC3E}">
        <p14:creationId xmlns:p14="http://schemas.microsoft.com/office/powerpoint/2010/main" val="1255652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62594"/>
          </a:xfrm>
        </p:spPr>
        <p:txBody>
          <a:bodyPr/>
          <a:lstStyle/>
          <a:p>
            <a:r>
              <a:rPr lang="en-ZA" dirty="0" smtClean="0"/>
              <a:t>Epistemology: Locke’s Empiricism</a:t>
            </a:r>
            <a:endParaRPr lang="en-ZA" dirty="0"/>
          </a:p>
        </p:txBody>
      </p:sp>
      <p:sp>
        <p:nvSpPr>
          <p:cNvPr id="3" name="Content Placeholder 2"/>
          <p:cNvSpPr>
            <a:spLocks noGrp="1"/>
          </p:cNvSpPr>
          <p:nvPr>
            <p:ph idx="1"/>
          </p:nvPr>
        </p:nvSpPr>
        <p:spPr>
          <a:xfrm>
            <a:off x="0" y="1345474"/>
            <a:ext cx="11353800" cy="5512526"/>
          </a:xfrm>
        </p:spPr>
        <p:txBody>
          <a:bodyPr>
            <a:normAutofit/>
          </a:bodyPr>
          <a:lstStyle/>
          <a:p>
            <a:pPr algn="just">
              <a:lnSpc>
                <a:spcPct val="150000"/>
              </a:lnSpc>
            </a:pPr>
            <a:r>
              <a:rPr lang="en-ZA" dirty="0" smtClean="0">
                <a:latin typeface="Garamond" panose="02020404030301010803" pitchFamily="18" charset="0"/>
              </a:rPr>
              <a:t>Locke espouses the view that knowledge is acquired through/from experience.</a:t>
            </a:r>
          </a:p>
          <a:p>
            <a:pPr algn="just">
              <a:lnSpc>
                <a:spcPct val="150000"/>
              </a:lnSpc>
            </a:pPr>
            <a:r>
              <a:rPr lang="en-ZA" dirty="0" smtClean="0">
                <a:latin typeface="Garamond" panose="02020404030301010803" pitchFamily="18" charset="0"/>
              </a:rPr>
              <a:t>One of the chief aims of the </a:t>
            </a:r>
            <a:r>
              <a:rPr lang="en-ZA" i="1" dirty="0" smtClean="0">
                <a:latin typeface="Garamond" panose="02020404030301010803" pitchFamily="18" charset="0"/>
              </a:rPr>
              <a:t>Essay</a:t>
            </a:r>
            <a:r>
              <a:rPr lang="en-ZA" dirty="0" smtClean="0">
                <a:latin typeface="Garamond" panose="02020404030301010803" pitchFamily="18" charset="0"/>
              </a:rPr>
              <a:t> is to try to determine what the </a:t>
            </a:r>
            <a:r>
              <a:rPr lang="en-ZA" b="1" dirty="0" smtClean="0">
                <a:latin typeface="Garamond" panose="02020404030301010803" pitchFamily="18" charset="0"/>
              </a:rPr>
              <a:t>boundaries of the human understanding </a:t>
            </a:r>
            <a:r>
              <a:rPr lang="en-ZA" dirty="0" smtClean="0">
                <a:latin typeface="Garamond" panose="02020404030301010803" pitchFamily="18" charset="0"/>
              </a:rPr>
              <a:t>are. Locke thinks that establishing these boundaries will have both practical and epistemic benefits. It also represents an effort to attain the knowledge necessary to direct the conduct of human life </a:t>
            </a:r>
          </a:p>
          <a:p>
            <a:pPr algn="just">
              <a:lnSpc>
                <a:spcPct val="150000"/>
              </a:lnSpc>
            </a:pPr>
            <a:endParaRPr lang="en-ZA" dirty="0"/>
          </a:p>
        </p:txBody>
      </p:sp>
    </p:spTree>
    <p:extLst>
      <p:ext uri="{BB962C8B-B14F-4D97-AF65-F5344CB8AC3E}">
        <p14:creationId xmlns:p14="http://schemas.microsoft.com/office/powerpoint/2010/main" val="3247859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666206"/>
          </a:xfrm>
        </p:spPr>
        <p:txBody>
          <a:bodyPr>
            <a:normAutofit fontScale="90000"/>
          </a:bodyPr>
          <a:lstStyle/>
          <a:p>
            <a:endParaRPr lang="en-ZA" dirty="0"/>
          </a:p>
        </p:txBody>
      </p:sp>
      <p:sp>
        <p:nvSpPr>
          <p:cNvPr id="3" name="Content Placeholder 2"/>
          <p:cNvSpPr>
            <a:spLocks noGrp="1"/>
          </p:cNvSpPr>
          <p:nvPr>
            <p:ph idx="1"/>
          </p:nvPr>
        </p:nvSpPr>
        <p:spPr>
          <a:xfrm>
            <a:off x="117566" y="1031966"/>
            <a:ext cx="11236234" cy="5826034"/>
          </a:xfrm>
        </p:spPr>
        <p:txBody>
          <a:bodyPr/>
          <a:lstStyle/>
          <a:p>
            <a:pPr>
              <a:lnSpc>
                <a:spcPct val="150000"/>
              </a:lnSpc>
            </a:pPr>
            <a:r>
              <a:rPr lang="en-ZA" dirty="0" smtClean="0">
                <a:latin typeface="Garamond" panose="02020404030301010803" pitchFamily="18" charset="0"/>
              </a:rPr>
              <a:t> </a:t>
            </a:r>
            <a:r>
              <a:rPr lang="en-ZA" b="1" dirty="0" smtClean="0">
                <a:latin typeface="Garamond" panose="02020404030301010803" pitchFamily="18" charset="0"/>
              </a:rPr>
              <a:t>Empirical inquiry</a:t>
            </a:r>
            <a:r>
              <a:rPr lang="en-ZA" dirty="0" smtClean="0">
                <a:latin typeface="Garamond" panose="02020404030301010803" pitchFamily="18" charset="0"/>
              </a:rPr>
              <a:t>, according to Locke, moves us towards human flourishing both in the sense that it will lead to 'the comfortable Provision for this Life,' but also in the sense that it </a:t>
            </a:r>
            <a:r>
              <a:rPr lang="en-ZA" b="1" dirty="0" smtClean="0">
                <a:latin typeface="Garamond" panose="02020404030301010803" pitchFamily="18" charset="0"/>
              </a:rPr>
              <a:t>makes the individual free from having to believe others without evidence.</a:t>
            </a:r>
          </a:p>
          <a:p>
            <a:pPr>
              <a:lnSpc>
                <a:spcPct val="150000"/>
              </a:lnSpc>
            </a:pPr>
            <a:r>
              <a:rPr lang="en-ZA" dirty="0" smtClean="0">
                <a:latin typeface="Garamond" panose="02020404030301010803" pitchFamily="18" charset="0"/>
              </a:rPr>
              <a:t> </a:t>
            </a:r>
            <a:r>
              <a:rPr lang="en-ZA" b="1" dirty="0" smtClean="0">
                <a:latin typeface="Garamond" panose="02020404030301010803" pitchFamily="18" charset="0"/>
              </a:rPr>
              <a:t>Inquiry and the use of reason are the keys to genuine freedom and human maturity</a:t>
            </a:r>
          </a:p>
          <a:p>
            <a:endParaRPr lang="en-ZA" dirty="0">
              <a:latin typeface="Garamond" panose="02020404030301010803" pitchFamily="18" charset="0"/>
            </a:endParaRPr>
          </a:p>
        </p:txBody>
      </p:sp>
    </p:spTree>
    <p:extLst>
      <p:ext uri="{BB962C8B-B14F-4D97-AF65-F5344CB8AC3E}">
        <p14:creationId xmlns:p14="http://schemas.microsoft.com/office/powerpoint/2010/main" val="3241393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8091" y="182880"/>
            <a:ext cx="10295710" cy="1084217"/>
          </a:xfrm>
        </p:spPr>
        <p:txBody>
          <a:bodyPr/>
          <a:lstStyle/>
          <a:p>
            <a:r>
              <a:rPr lang="en-ZA" b="1" dirty="0" smtClean="0"/>
              <a:t>Innate Ideas</a:t>
            </a:r>
            <a:endParaRPr lang="en-ZA" b="1" dirty="0"/>
          </a:p>
        </p:txBody>
      </p:sp>
      <p:sp>
        <p:nvSpPr>
          <p:cNvPr id="3" name="Content Placeholder 2"/>
          <p:cNvSpPr>
            <a:spLocks noGrp="1"/>
          </p:cNvSpPr>
          <p:nvPr>
            <p:ph idx="1"/>
          </p:nvPr>
        </p:nvSpPr>
        <p:spPr>
          <a:xfrm>
            <a:off x="0" y="1162594"/>
            <a:ext cx="11353800" cy="5695406"/>
          </a:xfrm>
        </p:spPr>
        <p:txBody>
          <a:bodyPr/>
          <a:lstStyle/>
          <a:p>
            <a:pPr marL="0" indent="0">
              <a:buNone/>
            </a:pPr>
            <a:endParaRPr lang="en-ZA" dirty="0" smtClean="0">
              <a:latin typeface="Garamond" panose="02020404030301010803" pitchFamily="18" charset="0"/>
            </a:endParaRPr>
          </a:p>
          <a:p>
            <a:r>
              <a:rPr lang="en-ZA" b="1" dirty="0" smtClean="0">
                <a:latin typeface="Garamond" panose="02020404030301010803" pitchFamily="18" charset="0"/>
              </a:rPr>
              <a:t>Locke begins Book I by an attack on the theory of innate ideas. According to this theory, human beings are born with ideas already formed or present in their minds. Locke's </a:t>
            </a:r>
            <a:r>
              <a:rPr lang="en-ZA" b="1" dirty="0">
                <a:latin typeface="Garamond" panose="02020404030301010803" pitchFamily="18" charset="0"/>
              </a:rPr>
              <a:t>purpose is to show that this is false</a:t>
            </a:r>
            <a:r>
              <a:rPr lang="en-ZA" b="1" dirty="0" smtClean="0">
                <a:latin typeface="Garamond" panose="02020404030301010803" pitchFamily="18" charset="0"/>
              </a:rPr>
              <a:t>.</a:t>
            </a:r>
          </a:p>
          <a:p>
            <a:endParaRPr lang="en-ZA" b="1" dirty="0" smtClean="0">
              <a:latin typeface="Garamond" panose="02020404030301010803" pitchFamily="18" charset="0"/>
            </a:endParaRPr>
          </a:p>
          <a:p>
            <a:r>
              <a:rPr lang="en-ZA" dirty="0" smtClean="0">
                <a:latin typeface="Garamond" panose="02020404030301010803" pitchFamily="18" charset="0"/>
              </a:rPr>
              <a:t>John </a:t>
            </a:r>
            <a:r>
              <a:rPr lang="en-ZA" dirty="0" err="1" smtClean="0">
                <a:latin typeface="Garamond" panose="02020404030301010803" pitchFamily="18" charset="0"/>
              </a:rPr>
              <a:t>Yolton</a:t>
            </a:r>
            <a:r>
              <a:rPr lang="en-ZA" dirty="0" smtClean="0">
                <a:latin typeface="Garamond" panose="02020404030301010803" pitchFamily="18" charset="0"/>
              </a:rPr>
              <a:t> shows in the seventeenth-century there was a </a:t>
            </a:r>
            <a:r>
              <a:rPr lang="en-ZA" dirty="0">
                <a:latin typeface="Garamond" panose="02020404030301010803" pitchFamily="18" charset="0"/>
              </a:rPr>
              <a:t>considerable literature </a:t>
            </a:r>
            <a:r>
              <a:rPr lang="en-ZA" dirty="0" smtClean="0">
                <a:latin typeface="Garamond" panose="02020404030301010803" pitchFamily="18" charset="0"/>
              </a:rPr>
              <a:t>in </a:t>
            </a:r>
            <a:r>
              <a:rPr lang="en-ZA" b="1" dirty="0">
                <a:latin typeface="Garamond" panose="02020404030301010803" pitchFamily="18" charset="0"/>
              </a:rPr>
              <a:t>England that used the language of innate principles to try </a:t>
            </a:r>
            <a:r>
              <a:rPr lang="en-ZA" b="1" dirty="0" smtClean="0">
                <a:latin typeface="Garamond" panose="02020404030301010803" pitchFamily="18" charset="0"/>
              </a:rPr>
              <a:t>and </a:t>
            </a:r>
            <a:r>
              <a:rPr lang="en-ZA" b="1" dirty="0">
                <a:latin typeface="Garamond" panose="02020404030301010803" pitchFamily="18" charset="0"/>
              </a:rPr>
              <a:t>preserve religious and moral beliefs</a:t>
            </a:r>
            <a:r>
              <a:rPr lang="en-ZA" b="1" dirty="0" smtClean="0">
                <a:latin typeface="Garamond" panose="02020404030301010803" pitchFamily="18" charset="0"/>
              </a:rPr>
              <a:t>.</a:t>
            </a:r>
          </a:p>
          <a:p>
            <a:endParaRPr lang="en-ZA" b="1" dirty="0" smtClean="0">
              <a:latin typeface="Garamond" panose="02020404030301010803" pitchFamily="18" charset="0"/>
            </a:endParaRPr>
          </a:p>
          <a:p>
            <a:r>
              <a:rPr lang="en-ZA" b="1" dirty="0" smtClean="0">
                <a:latin typeface="Garamond" panose="02020404030301010803" pitchFamily="18" charset="0"/>
              </a:rPr>
              <a:t>Why, innate ideas do not exactly require evidence.</a:t>
            </a:r>
          </a:p>
          <a:p>
            <a:endParaRPr lang="en-ZA" b="1" dirty="0">
              <a:latin typeface="Garamond" panose="02020404030301010803" pitchFamily="18" charset="0"/>
            </a:endParaRPr>
          </a:p>
          <a:p>
            <a:endParaRPr lang="en-ZA" b="1" dirty="0"/>
          </a:p>
        </p:txBody>
      </p:sp>
    </p:spTree>
    <p:extLst>
      <p:ext uri="{BB962C8B-B14F-4D97-AF65-F5344CB8AC3E}">
        <p14:creationId xmlns:p14="http://schemas.microsoft.com/office/powerpoint/2010/main" val="4228985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05393"/>
          </a:xfrm>
        </p:spPr>
        <p:txBody>
          <a:bodyPr/>
          <a:lstStyle/>
          <a:p>
            <a:endParaRPr lang="en-ZA" dirty="0"/>
          </a:p>
        </p:txBody>
      </p:sp>
      <p:sp>
        <p:nvSpPr>
          <p:cNvPr id="3" name="Content Placeholder 2"/>
          <p:cNvSpPr>
            <a:spLocks noGrp="1"/>
          </p:cNvSpPr>
          <p:nvPr>
            <p:ph idx="1"/>
          </p:nvPr>
        </p:nvSpPr>
        <p:spPr>
          <a:xfrm>
            <a:off x="0" y="849086"/>
            <a:ext cx="11353800" cy="6008914"/>
          </a:xfrm>
        </p:spPr>
        <p:txBody>
          <a:bodyPr/>
          <a:lstStyle/>
          <a:p>
            <a:r>
              <a:rPr lang="en-ZA" dirty="0" smtClean="0">
                <a:latin typeface="Garamond" panose="02020404030301010803" pitchFamily="18" charset="0"/>
              </a:rPr>
              <a:t>Locke's </a:t>
            </a:r>
            <a:r>
              <a:rPr lang="en-ZA" dirty="0">
                <a:latin typeface="Garamond" panose="02020404030301010803" pitchFamily="18" charset="0"/>
              </a:rPr>
              <a:t>attack on innate principles and ideas had </a:t>
            </a:r>
            <a:r>
              <a:rPr lang="en-ZA" b="1" dirty="0">
                <a:latin typeface="Garamond" panose="02020404030301010803" pitchFamily="18" charset="0"/>
              </a:rPr>
              <a:t>an anti-authoritarian element to </a:t>
            </a:r>
            <a:r>
              <a:rPr lang="en-ZA" dirty="0">
                <a:latin typeface="Garamond" panose="02020404030301010803" pitchFamily="18" charset="0"/>
              </a:rPr>
              <a:t>it. </a:t>
            </a:r>
            <a:r>
              <a:rPr lang="en-ZA" dirty="0" smtClean="0">
                <a:latin typeface="Garamond" panose="02020404030301010803" pitchFamily="18" charset="0"/>
              </a:rPr>
              <a:t>Locke talks </a:t>
            </a:r>
            <a:r>
              <a:rPr lang="en-ZA" dirty="0">
                <a:latin typeface="Garamond" panose="02020404030301010803" pitchFamily="18" charset="0"/>
              </a:rPr>
              <a:t>about the uses of innate ideas to control and govern those who accept </a:t>
            </a:r>
            <a:r>
              <a:rPr lang="en-ZA" dirty="0" smtClean="0">
                <a:latin typeface="Garamond" panose="02020404030301010803" pitchFamily="18" charset="0"/>
              </a:rPr>
              <a:t>them. </a:t>
            </a:r>
          </a:p>
          <a:p>
            <a:r>
              <a:rPr lang="en-ZA" dirty="0" smtClean="0">
                <a:latin typeface="Garamond" panose="02020404030301010803" pitchFamily="18" charset="0"/>
              </a:rPr>
              <a:t>Those </a:t>
            </a:r>
            <a:r>
              <a:rPr lang="en-ZA" dirty="0">
                <a:latin typeface="Garamond" panose="02020404030301010803" pitchFamily="18" charset="0"/>
              </a:rPr>
              <a:t>who </a:t>
            </a:r>
            <a:r>
              <a:rPr lang="en-ZA" dirty="0" smtClean="0">
                <a:latin typeface="Garamond" panose="02020404030301010803" pitchFamily="18" charset="0"/>
              </a:rPr>
              <a:t>taught </a:t>
            </a:r>
            <a:r>
              <a:rPr lang="en-ZA" dirty="0">
                <a:latin typeface="Garamond" panose="02020404030301010803" pitchFamily="18" charset="0"/>
              </a:rPr>
              <a:t>the doctrine of innate ideas that Locke </a:t>
            </a:r>
            <a:r>
              <a:rPr lang="en-ZA" dirty="0" smtClean="0">
                <a:latin typeface="Garamond" panose="02020404030301010803" pitchFamily="18" charset="0"/>
              </a:rPr>
              <a:t>was </a:t>
            </a:r>
            <a:r>
              <a:rPr lang="en-ZA" dirty="0">
                <a:latin typeface="Garamond" panose="02020404030301010803" pitchFamily="18" charset="0"/>
              </a:rPr>
              <a:t>concerned </a:t>
            </a:r>
            <a:r>
              <a:rPr lang="en-ZA" dirty="0" smtClean="0">
                <a:latin typeface="Garamond" panose="02020404030301010803" pitchFamily="18" charset="0"/>
              </a:rPr>
              <a:t>about, used it in order </a:t>
            </a:r>
            <a:r>
              <a:rPr lang="en-ZA" b="1" dirty="0">
                <a:latin typeface="Garamond" panose="02020404030301010803" pitchFamily="18" charset="0"/>
              </a:rPr>
              <a:t>to stop inquiry and questioning </a:t>
            </a:r>
            <a:r>
              <a:rPr lang="en-ZA" dirty="0">
                <a:latin typeface="Garamond" panose="02020404030301010803" pitchFamily="18" charset="0"/>
              </a:rPr>
              <a:t>and </a:t>
            </a:r>
            <a:r>
              <a:rPr lang="en-ZA" dirty="0" smtClean="0">
                <a:latin typeface="Garamond" panose="02020404030301010803" pitchFamily="18" charset="0"/>
              </a:rPr>
              <a:t>thus, to </a:t>
            </a:r>
            <a:r>
              <a:rPr lang="en-ZA" dirty="0">
                <a:latin typeface="Garamond" panose="02020404030301010803" pitchFamily="18" charset="0"/>
              </a:rPr>
              <a:t>gain control over the minds of others. </a:t>
            </a:r>
            <a:endParaRPr lang="en-ZA" dirty="0" smtClean="0">
              <a:latin typeface="Garamond" panose="02020404030301010803" pitchFamily="18" charset="0"/>
            </a:endParaRPr>
          </a:p>
          <a:p>
            <a:r>
              <a:rPr lang="en-ZA" dirty="0">
                <a:latin typeface="Garamond" panose="02020404030301010803" pitchFamily="18" charset="0"/>
              </a:rPr>
              <a:t>To </a:t>
            </a:r>
            <a:r>
              <a:rPr lang="en-ZA" b="1" dirty="0">
                <a:latin typeface="Garamond" panose="02020404030301010803" pitchFamily="18" charset="0"/>
              </a:rPr>
              <a:t>inquire requires that one use one's own reason and judgement</a:t>
            </a:r>
            <a:r>
              <a:rPr lang="en-ZA" dirty="0">
                <a:latin typeface="Garamond" panose="02020404030301010803" pitchFamily="18" charset="0"/>
              </a:rPr>
              <a:t>. To do this is to realize human potential. </a:t>
            </a:r>
            <a:r>
              <a:rPr lang="en-ZA" b="1" dirty="0">
                <a:latin typeface="Garamond" panose="02020404030301010803" pitchFamily="18" charset="0"/>
              </a:rPr>
              <a:t>This language of 'masters and teachers' also suggests that Locke sees the scholastic curriculum of the universities as blocking rational inquiry.</a:t>
            </a:r>
          </a:p>
        </p:txBody>
      </p:sp>
    </p:spTree>
    <p:extLst>
      <p:ext uri="{BB962C8B-B14F-4D97-AF65-F5344CB8AC3E}">
        <p14:creationId xmlns:p14="http://schemas.microsoft.com/office/powerpoint/2010/main" val="1056187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40079"/>
          </a:xfrm>
        </p:spPr>
        <p:txBody>
          <a:bodyPr>
            <a:normAutofit fontScale="90000"/>
          </a:bodyPr>
          <a:lstStyle/>
          <a:p>
            <a:endParaRPr lang="en-ZA" dirty="0"/>
          </a:p>
        </p:txBody>
      </p:sp>
      <p:sp>
        <p:nvSpPr>
          <p:cNvPr id="3" name="Content Placeholder 2"/>
          <p:cNvSpPr>
            <a:spLocks noGrp="1"/>
          </p:cNvSpPr>
          <p:nvPr>
            <p:ph idx="1"/>
          </p:nvPr>
        </p:nvSpPr>
        <p:spPr>
          <a:xfrm>
            <a:off x="0" y="770708"/>
            <a:ext cx="11353800" cy="5995851"/>
          </a:xfrm>
        </p:spPr>
        <p:txBody>
          <a:bodyPr/>
          <a:lstStyle/>
          <a:p>
            <a:r>
              <a:rPr lang="en-ZA" dirty="0">
                <a:latin typeface="Garamond" panose="02020404030301010803" pitchFamily="18" charset="0"/>
              </a:rPr>
              <a:t>First, there is a naive version that treats innate principles as stamped on the mind at birth. The criterion for such ideas is universal consent. The second version is dispositional. </a:t>
            </a:r>
            <a:endParaRPr lang="en-ZA" dirty="0" smtClean="0">
              <a:latin typeface="Garamond" panose="02020404030301010803" pitchFamily="18" charset="0"/>
            </a:endParaRPr>
          </a:p>
          <a:p>
            <a:r>
              <a:rPr lang="en-ZA" dirty="0" smtClean="0">
                <a:latin typeface="Garamond" panose="02020404030301010803" pitchFamily="18" charset="0"/>
              </a:rPr>
              <a:t>Locke </a:t>
            </a:r>
            <a:r>
              <a:rPr lang="en-ZA" dirty="0">
                <a:latin typeface="Garamond" panose="02020404030301010803" pitchFamily="18" charset="0"/>
              </a:rPr>
              <a:t>describes innate ideas as 'some primary notions ... Characters as it were stamped upon the Mind of Man, which the Soul receives in its very first Being; and brings into the world with it' (I. II. 1.: 48). In pursuing this inquiry, Locke rejects the claim that there are speculative innate principles (I. II), practical innate moral principles (I. Ill) or that we have innate ideas of God, identity or impossibility (I. IV). Locke rejects arguments from universal assent and attacks dispositional accounts of innate principles.</a:t>
            </a:r>
          </a:p>
          <a:p>
            <a:endParaRPr lang="en-ZA" dirty="0">
              <a:latin typeface="Garamond" panose="02020404030301010803" pitchFamily="18" charset="0"/>
            </a:endParaRPr>
          </a:p>
        </p:txBody>
      </p:sp>
    </p:spTree>
    <p:extLst>
      <p:ext uri="{BB962C8B-B14F-4D97-AF65-F5344CB8AC3E}">
        <p14:creationId xmlns:p14="http://schemas.microsoft.com/office/powerpoint/2010/main" val="3475900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92330"/>
          </a:xfrm>
        </p:spPr>
        <p:txBody>
          <a:bodyPr>
            <a:normAutofit fontScale="90000"/>
          </a:bodyPr>
          <a:lstStyle/>
          <a:p>
            <a:endParaRPr lang="en-ZA" dirty="0"/>
          </a:p>
        </p:txBody>
      </p:sp>
      <p:sp>
        <p:nvSpPr>
          <p:cNvPr id="3" name="Content Placeholder 2"/>
          <p:cNvSpPr>
            <a:spLocks noGrp="1"/>
          </p:cNvSpPr>
          <p:nvPr>
            <p:ph idx="1"/>
          </p:nvPr>
        </p:nvSpPr>
        <p:spPr>
          <a:xfrm>
            <a:off x="0" y="862150"/>
            <a:ext cx="11353800" cy="5878284"/>
          </a:xfrm>
        </p:spPr>
        <p:txBody>
          <a:bodyPr/>
          <a:lstStyle/>
          <a:p>
            <a:r>
              <a:rPr lang="en-ZA" dirty="0">
                <a:latin typeface="Garamond" panose="02020404030301010803" pitchFamily="18" charset="0"/>
              </a:rPr>
              <a:t>'It is impossible for the same thing to be and not to </a:t>
            </a:r>
            <a:r>
              <a:rPr lang="en-ZA" dirty="0" smtClean="0">
                <a:latin typeface="Garamond" panose="02020404030301010803" pitchFamily="18" charset="0"/>
              </a:rPr>
              <a:t>be.’ </a:t>
            </a:r>
            <a:r>
              <a:rPr lang="en-ZA" dirty="0">
                <a:latin typeface="Garamond" panose="02020404030301010803" pitchFamily="18" charset="0"/>
              </a:rPr>
              <a:t>H</a:t>
            </a:r>
            <a:r>
              <a:rPr lang="en-ZA" dirty="0" smtClean="0">
                <a:latin typeface="Garamond" panose="02020404030301010803" pitchFamily="18" charset="0"/>
              </a:rPr>
              <a:t>e </a:t>
            </a:r>
            <a:r>
              <a:rPr lang="en-ZA" dirty="0">
                <a:latin typeface="Garamond" panose="02020404030301010803" pitchFamily="18" charset="0"/>
              </a:rPr>
              <a:t>holds that children and idiots should be aware of such truths if they were innate but that they 'have not the least Apprehension or Thought of them' (I. II. 5. 2728.: 49). Why should children and idiots be aware of and be able to articulate such propositions? Locke says that it seems to him 'near a Contradiction, to say, that there are Truths imprinted on the Soul, which it perceives or understands not; imprinting, if it signify anything, being nothing else but the making certain Truths to be perceived.'  </a:t>
            </a:r>
            <a:endParaRPr lang="en-ZA" dirty="0" smtClean="0">
              <a:latin typeface="Garamond" panose="02020404030301010803" pitchFamily="18" charset="0"/>
            </a:endParaRPr>
          </a:p>
          <a:p>
            <a:r>
              <a:rPr lang="en-ZA" dirty="0" smtClean="0">
                <a:latin typeface="Garamond" panose="02020404030301010803" pitchFamily="18" charset="0"/>
              </a:rPr>
              <a:t>Locke's </a:t>
            </a:r>
            <a:r>
              <a:rPr lang="en-ZA" dirty="0">
                <a:latin typeface="Garamond" panose="02020404030301010803" pitchFamily="18" charset="0"/>
              </a:rPr>
              <a:t>first point is that if propositions were innate, infants and idiots (and indeed everyone else) should immediately perceive them, but there is no evidence that they do so. </a:t>
            </a:r>
          </a:p>
        </p:txBody>
      </p:sp>
    </p:spTree>
    <p:extLst>
      <p:ext uri="{BB962C8B-B14F-4D97-AF65-F5344CB8AC3E}">
        <p14:creationId xmlns:p14="http://schemas.microsoft.com/office/powerpoint/2010/main" val="3318028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13953"/>
          </a:xfrm>
        </p:spPr>
        <p:txBody>
          <a:bodyPr>
            <a:normAutofit fontScale="90000"/>
          </a:bodyPr>
          <a:lstStyle/>
          <a:p>
            <a:endParaRPr lang="en-ZA" dirty="0"/>
          </a:p>
        </p:txBody>
      </p:sp>
      <p:sp>
        <p:nvSpPr>
          <p:cNvPr id="3" name="Content Placeholder 2"/>
          <p:cNvSpPr>
            <a:spLocks noGrp="1"/>
          </p:cNvSpPr>
          <p:nvPr>
            <p:ph idx="1"/>
          </p:nvPr>
        </p:nvSpPr>
        <p:spPr>
          <a:xfrm>
            <a:off x="0" y="849086"/>
            <a:ext cx="11353800" cy="6008914"/>
          </a:xfrm>
        </p:spPr>
        <p:txBody>
          <a:bodyPr/>
          <a:lstStyle/>
          <a:p>
            <a:r>
              <a:rPr lang="en-ZA" dirty="0">
                <a:latin typeface="Garamond" panose="02020404030301010803" pitchFamily="18" charset="0"/>
              </a:rPr>
              <a:t>The essence of this argument and many of Locke's other arguments against dispositional accounts of innate propositions is that such dispositional accounts do not provide an adequate criterion for distinguishing innate propositions from other propositions that the mind may come to discover. Thus, even if some criterion is proposed, it will turn out not to do the work it is supposed to do. </a:t>
            </a:r>
            <a:endParaRPr lang="en-ZA" dirty="0" smtClean="0">
              <a:latin typeface="Garamond" panose="02020404030301010803" pitchFamily="18" charset="0"/>
            </a:endParaRPr>
          </a:p>
          <a:p>
            <a:r>
              <a:rPr lang="en-ZA" dirty="0">
                <a:latin typeface="Garamond" panose="02020404030301010803" pitchFamily="18" charset="0"/>
              </a:rPr>
              <a:t>For example, Locke considers the claim that innate propositions are discovered and assented to when people 'come to the use of Reason' (II. IV. 6. 8.: 51). Locke considers two possible meanings of this phrase. One is that we use reason to discover these innate propositions. Here he argues that the criterion is inadequate, because it would not distinguish axioms from theorems in mathematics (I. II. 8. 21-31.: 51). Presumably the theorems are not innate, while the axioms should be. </a:t>
            </a:r>
          </a:p>
        </p:txBody>
      </p:sp>
    </p:spTree>
    <p:extLst>
      <p:ext uri="{BB962C8B-B14F-4D97-AF65-F5344CB8AC3E}">
        <p14:creationId xmlns:p14="http://schemas.microsoft.com/office/powerpoint/2010/main" val="3808806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889</TotalTime>
  <Words>794</Words>
  <Application>Microsoft Office PowerPoint</Application>
  <PresentationFormat>Widescreen</PresentationFormat>
  <Paragraphs>24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Garamond</vt:lpstr>
      <vt:lpstr>Office Theme</vt:lpstr>
      <vt:lpstr>Essay Concerning Human Understanding</vt:lpstr>
      <vt:lpstr>Epistemology: Locke’s Empiricism</vt:lpstr>
      <vt:lpstr>PowerPoint Presentation</vt:lpstr>
      <vt:lpstr>Innate Ideas</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Siphiwe Ndlovu</dc:creator>
  <cp:lastModifiedBy>Siphiwe Ndlovu</cp:lastModifiedBy>
  <cp:revision>58</cp:revision>
  <dcterms:created xsi:type="dcterms:W3CDTF">2019-07-08T08:28:09Z</dcterms:created>
  <dcterms:modified xsi:type="dcterms:W3CDTF">2021-08-25T21:15:19Z</dcterms:modified>
</cp:coreProperties>
</file>