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1" r:id="rId8"/>
    <p:sldId id="263" r:id="rId9"/>
    <p:sldId id="265" r:id="rId10"/>
    <p:sldId id="266" r:id="rId11"/>
    <p:sldId id="269" r:id="rId12"/>
    <p:sldId id="267" r:id="rId13"/>
    <p:sldId id="27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005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364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7364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435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79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8959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2544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45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940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976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788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330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351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29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886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497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4F8F-A4DA-4786-8EF9-01E2C610C478}" type="datetimeFigureOut">
              <a:rPr lang="en-ZA" smtClean="0"/>
              <a:t>2024/08/02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8074EB-4F79-41CE-B0BF-87CB1B04BD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444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20B4-2354-7274-0EA5-2F6F2A17B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475008" cy="125306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RACE AND NATION </a:t>
            </a:r>
            <a:endParaRPr lang="en-ZA" dirty="0">
              <a:solidFill>
                <a:schemeClr val="tx1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3CB25-6AC6-0B3C-D63B-728884D48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9144000" cy="3200400"/>
          </a:xfrm>
        </p:spPr>
        <p:txBody>
          <a:bodyPr>
            <a:normAutofit/>
          </a:bodyPr>
          <a:lstStyle/>
          <a:p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TEN LEGACIES OF RACIALISATION</a:t>
            </a:r>
          </a:p>
          <a:p>
            <a:endParaRPr lang="en-US" sz="4400" b="1" dirty="0">
              <a:solidFill>
                <a:prstClr val="black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Lecture 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86206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65B96-3381-E700-9610-66237114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002B-0494-842B-75D7-0FE8525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South African schools, the overwhelming majority is still in all-black schools</a:t>
            </a:r>
          </a:p>
          <a:p>
            <a:r>
              <a:rPr lang="en-US" dirty="0"/>
              <a:t>An average of 15 percent of African students and a significant number of </a:t>
            </a:r>
            <a:r>
              <a:rPr lang="en-US" dirty="0" err="1"/>
              <a:t>coloured</a:t>
            </a:r>
            <a:r>
              <a:rPr lang="en-US" dirty="0"/>
              <a:t> and Indian students are now enrolled in formerly white establishments, but white students have not enrolled in formerly black schools</a:t>
            </a:r>
          </a:p>
          <a:p>
            <a:r>
              <a:rPr lang="en-US" dirty="0"/>
              <a:t>African students experience  forms of racial harassment</a:t>
            </a:r>
          </a:p>
          <a:p>
            <a:r>
              <a:rPr lang="en-US" dirty="0"/>
              <a:t>Given the extreme apartheid racialization, half of South Africa’s schools have formal anti-racist policies or programs in place.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384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7841B-1CA9-E86E-16AF-FF7CF0A8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EDUCATIONAL RACISM CONT…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01661-6BAD-F51E-974D-7F48918BB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 learners are welcomed as long as they ‘fit in’ and do not threaten the religious  character, linguistic predominance or other cherished cultural tradition.</a:t>
            </a:r>
          </a:p>
          <a:p>
            <a:r>
              <a:rPr lang="en-US" dirty="0"/>
              <a:t>This is also guaranteed by the racial composition of teachers, as 98 percent of educators in former white schools remain white. </a:t>
            </a:r>
          </a:p>
          <a:p>
            <a:r>
              <a:rPr lang="en-US" dirty="0"/>
              <a:t>The language of instruction is Afrikaans, school fees are difficult to afford in most white schools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46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DCE42-7134-65E4-7F09-F6DC5B98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5906F-CF71-C6D5-EB66-2A9E63DDF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racial inequality survives as the most significant indicator of an apartheid past</a:t>
            </a:r>
          </a:p>
          <a:p>
            <a:r>
              <a:rPr lang="en-US" b="1" dirty="0"/>
              <a:t>Unequal societies are characterized by</a:t>
            </a:r>
            <a:r>
              <a:rPr lang="en-US" dirty="0"/>
              <a:t>: </a:t>
            </a:r>
          </a:p>
          <a:p>
            <a:r>
              <a:rPr lang="en-US" dirty="0"/>
              <a:t>The effects of past jobs</a:t>
            </a:r>
          </a:p>
          <a:p>
            <a:r>
              <a:rPr lang="en-US" dirty="0"/>
              <a:t> Differential property rights</a:t>
            </a:r>
          </a:p>
          <a:p>
            <a:r>
              <a:rPr lang="en-US" dirty="0"/>
              <a:t> Continuing residential segregation for the majority of the population</a:t>
            </a:r>
          </a:p>
          <a:p>
            <a:r>
              <a:rPr lang="en-US" dirty="0"/>
              <a:t> Educational decline /township schools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5007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37B0-95AB-BC92-0335-39A3911B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ECONOMIC RACISM CONT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…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3C2BD-CE7D-79FF-88C7-3D69D65FA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Few black entrepreneurs and expanding black empowerment companies make headlines in South African</a:t>
            </a:r>
          </a:p>
          <a:p>
            <a:r>
              <a:rPr lang="en-US" dirty="0"/>
              <a:t> South African economy is still firmly in the hands of the old establishment, as all the empowerment deals are financed by loans from white-owned banks</a:t>
            </a:r>
          </a:p>
          <a:p>
            <a:r>
              <a:rPr lang="en-US" dirty="0"/>
              <a:t>Overall, the black–white income gap has been narrowing for the past two decades while the intra-group class stratification is widening </a:t>
            </a:r>
          </a:p>
          <a:p>
            <a:pPr marL="0" indent="0">
              <a:buNone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7721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B60D-A37B-DB18-A46B-AFB4A9FD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822D4-97CF-38C4-5ADC-939419129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psychological implications of apartheid persist</a:t>
            </a:r>
          </a:p>
          <a:p>
            <a:r>
              <a:rPr lang="en-US" dirty="0"/>
              <a:t>A majority of </a:t>
            </a:r>
            <a:r>
              <a:rPr lang="en-US" dirty="0" err="1"/>
              <a:t>coloureds</a:t>
            </a:r>
            <a:r>
              <a:rPr lang="en-US" dirty="0"/>
              <a:t> and Indians voted for the party of their former oppressors in 1994 because of fears about the treatment of minorities under the new dispensation</a:t>
            </a:r>
          </a:p>
          <a:p>
            <a:r>
              <a:rPr lang="en-US" dirty="0"/>
              <a:t>Powerless middle groups also construct for themselves an imagined ethno-racial authority over others</a:t>
            </a:r>
          </a:p>
          <a:p>
            <a:r>
              <a:rPr lang="en-US" dirty="0"/>
              <a:t>The more powerless and threatened group members feel, the greater their need to denigrate others below them.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Example: Xenophobia towards illegal migrants is strongest among the street hawkers and squatters.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527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60C-704A-D370-87A2-993A7A15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 RACISM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36361-679E-6801-88DA-3A50ED632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The abolition of legal racism highlighted the victory of the ‘national democratic revolution. </a:t>
            </a:r>
          </a:p>
          <a:p>
            <a:pPr>
              <a:lnSpc>
                <a:spcPct val="150000"/>
              </a:lnSpc>
            </a:pPr>
            <a:r>
              <a:rPr lang="en-US" dirty="0"/>
              <a:t>Legal racism died a slow and natural death long before apartheid was formally abolished</a:t>
            </a:r>
          </a:p>
          <a:p>
            <a:pPr>
              <a:lnSpc>
                <a:spcPct val="150000"/>
              </a:lnSpc>
            </a:pPr>
            <a:r>
              <a:rPr lang="en-US" dirty="0"/>
              <a:t>The many apartheid laws, particularly influx control from rural areas into the cities, simply could not be enforced by the state</a:t>
            </a:r>
          </a:p>
          <a:p>
            <a:pPr>
              <a:lnSpc>
                <a:spcPct val="150000"/>
              </a:lnSpc>
            </a:pPr>
            <a:r>
              <a:rPr lang="en-US" dirty="0"/>
              <a:t>The so-called pass laws were ignored by desperate work-seekers, even if they risked jail.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300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29D8-2A5A-74C9-F2F2-3211DBD9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SCIENTIFIC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ED00C-356B-374D-BA4F-69F4BBF4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Biological inheritance has been replaced by cultural differences.</a:t>
            </a:r>
          </a:p>
          <a:p>
            <a:pPr>
              <a:lnSpc>
                <a:spcPct val="150000"/>
              </a:lnSpc>
            </a:pPr>
            <a:r>
              <a:rPr lang="en-ZA" dirty="0"/>
              <a:t>Essentialized distinctions mark ‘cultural deficiencies</a:t>
            </a:r>
          </a:p>
          <a:p>
            <a:pPr>
              <a:lnSpc>
                <a:spcPct val="150000"/>
              </a:lnSpc>
            </a:pPr>
            <a:r>
              <a:rPr lang="en-US" dirty="0"/>
              <a:t>Racism is not only a white–black affair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Example: Africans practice racial hate against fellow Africans</a:t>
            </a:r>
          </a:p>
          <a:p>
            <a:pPr marL="0" indent="0">
              <a:buNone/>
            </a:pP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527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2871-A50A-B70F-11A9-833A7BF2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1FBA1-3EB4-C052-722B-31DD44D99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Social racism in a cultural hierarchy of arrogance has replaced  hatred  and discrimination</a:t>
            </a:r>
          </a:p>
          <a:p>
            <a:r>
              <a:rPr lang="en-US" dirty="0"/>
              <a:t>The unspoken racism may be more hurtful to victims than legalized collective discrimination</a:t>
            </a:r>
          </a:p>
          <a:p>
            <a:r>
              <a:rPr lang="en-US" dirty="0"/>
              <a:t>The previously colonized still reel under stereotypes about the </a:t>
            </a:r>
            <a:r>
              <a:rPr lang="en-US" dirty="0" err="1"/>
              <a:t>behaviour</a:t>
            </a:r>
            <a:r>
              <a:rPr lang="en-US" dirty="0"/>
              <a:t> of blacks or Indians. </a:t>
            </a:r>
          </a:p>
          <a:p>
            <a:r>
              <a:rPr lang="en-US" dirty="0"/>
              <a:t>Few would attribute their ‘natural’ self-confidence in daily life to a deep-seated colonial status hierarchy that still makes most black people reluctant to speak their minds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32578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5B92-9F62-5039-9DB0-729A723F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RACISM CONT…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22E6-BFFC-2688-0369-3ADBAE2A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Few whites care about how they are viewed by others </a:t>
            </a:r>
          </a:p>
          <a:p>
            <a:r>
              <a:rPr lang="en-US" dirty="0"/>
              <a:t>Many blacks still suffer the burdens of long internalized imposed labels and struggle with them</a:t>
            </a:r>
          </a:p>
          <a:p>
            <a:r>
              <a:rPr lang="en-US" dirty="0"/>
              <a:t>Social racism is also difficult to combat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8692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6F03-F723-A975-B9B3-925C3B91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SPORTING RACISM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6D68C-BF4C-9B05-6460-360D4187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terms of racial perceptions and feelings of national unity, the impact of mass spectator sport outweighs all political or educational efforts.</a:t>
            </a:r>
          </a:p>
          <a:p>
            <a:r>
              <a:rPr lang="en-US" dirty="0"/>
              <a:t>The continued dominance of whites on national sports teams like rugby and cricket (but not soccer) angers a government that is set to promote a different image</a:t>
            </a:r>
          </a:p>
          <a:p>
            <a:r>
              <a:rPr lang="en-US" dirty="0"/>
              <a:t>If victory is achieved by blacks, even white racists usually applaud, as do blacks when a white team defeats another country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6305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19D0-2F3B-C0F2-36A4-4ED68B39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AESTHETIC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4D136-4961-8728-C6B4-D69898623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Curly hair is in, skin whiteners are out.</a:t>
            </a:r>
          </a:p>
          <a:p>
            <a:r>
              <a:rPr lang="en-US" dirty="0"/>
              <a:t> Dark models dominate fashion shows</a:t>
            </a:r>
          </a:p>
          <a:p>
            <a:r>
              <a:rPr lang="en-US" dirty="0"/>
              <a:t>Imported African fashions compete for attention worldwide </a:t>
            </a:r>
          </a:p>
          <a:p>
            <a:r>
              <a:rPr lang="en-US" dirty="0"/>
              <a:t>The more sophisticated advertising agencies emphasize the ‘united </a:t>
            </a:r>
            <a:r>
              <a:rPr lang="en-US" dirty="0" err="1"/>
              <a:t>colours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0268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7891E-B903-C3ED-1F02-523B13E52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D375-3C2B-0956-9EF5-01CE3FDBE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sexual exploitation of black females, particularly in rural areas, as well as the universal prostitution in cities, never complied with the immorality laws.</a:t>
            </a:r>
          </a:p>
          <a:p>
            <a:r>
              <a:rPr lang="en-US" dirty="0"/>
              <a:t>Increased tourism after the political change has only added South Africa to the map of the global sex industry. </a:t>
            </a:r>
          </a:p>
          <a:p>
            <a:r>
              <a:rPr lang="en-US" dirty="0"/>
              <a:t>Homosexuality is still a taboo </a:t>
            </a:r>
          </a:p>
          <a:p>
            <a:r>
              <a:rPr lang="en-US" dirty="0"/>
              <a:t>At the country’s mixed universities, interracial dating hardly takes place and students stick to ‘their own groups’ </a:t>
            </a:r>
          </a:p>
          <a:p>
            <a:r>
              <a:rPr lang="en-US" dirty="0"/>
              <a:t>Increasing interracial marriages, however, do not necessarily dissolve racism.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596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F362-D066-55D7-D3B2-3C99DB8C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RACISM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A518C-B6D8-8F10-DF8B-EF0062E1F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Despite the symbolic recognition of indigenous languages as official, the dominant discourse in politics, business and academia is conducted in English or Afrikaans. </a:t>
            </a:r>
          </a:p>
          <a:p>
            <a:r>
              <a:rPr lang="en-US" dirty="0"/>
              <a:t>There is  no demand for post secondary instruction in an African language</a:t>
            </a:r>
          </a:p>
          <a:p>
            <a:r>
              <a:rPr lang="en-US" dirty="0"/>
              <a:t>English is considered as  progressive and modern, while  Zulu or Xhosa as backward and traditional.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93680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697</TotalTime>
  <Words>825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ADLaM Display</vt:lpstr>
      <vt:lpstr>Arial</vt:lpstr>
      <vt:lpstr>Calibri</vt:lpstr>
      <vt:lpstr>Calibri Light</vt:lpstr>
      <vt:lpstr>Trebuchet MS</vt:lpstr>
      <vt:lpstr>Wingdings</vt:lpstr>
      <vt:lpstr>Wingdings 3</vt:lpstr>
      <vt:lpstr>Facet</vt:lpstr>
      <vt:lpstr>RACE AND NATION </vt:lpstr>
      <vt:lpstr>LEGAL RACISM </vt:lpstr>
      <vt:lpstr>SCIENTIFIC RACISM </vt:lpstr>
      <vt:lpstr>SOCIAL RACISM </vt:lpstr>
      <vt:lpstr>SOCIAL RACISM CONT…</vt:lpstr>
      <vt:lpstr>SPORTING RACISM</vt:lpstr>
      <vt:lpstr>AESTHETIC RACISM </vt:lpstr>
      <vt:lpstr>SEXUAL  RACISM </vt:lpstr>
      <vt:lpstr>CULTURAL RACISM </vt:lpstr>
      <vt:lpstr>EDUCATIONAL RACISM </vt:lpstr>
      <vt:lpstr>EDUCATIONAL RACISM CONT…</vt:lpstr>
      <vt:lpstr>ECONOMIC RACISM </vt:lpstr>
      <vt:lpstr>ECONOMIC RACISM CONT…</vt:lpstr>
      <vt:lpstr>PSYCHOLOGICAL RACISM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AND NATION</dc:title>
  <dc:creator>Cecilia Z. Simelane</dc:creator>
  <cp:lastModifiedBy>Cecilia Z. Simelane</cp:lastModifiedBy>
  <cp:revision>7</cp:revision>
  <dcterms:created xsi:type="dcterms:W3CDTF">2023-08-21T00:07:52Z</dcterms:created>
  <dcterms:modified xsi:type="dcterms:W3CDTF">2024-08-02T07:24:31Z</dcterms:modified>
</cp:coreProperties>
</file>