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2" r:id="rId6"/>
    <p:sldId id="259" r:id="rId7"/>
    <p:sldId id="264"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96" d="100"/>
          <a:sy n="96" d="100"/>
        </p:scale>
        <p:origin x="17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B9F3164D-8203-4F1B-91DE-F01AF0E338EC}" type="datetimeFigureOut">
              <a:rPr lang="en-ZA" smtClean="0"/>
              <a:t>2024/07/25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420977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9F3164D-8203-4F1B-91DE-F01AF0E338EC}" type="datetimeFigureOut">
              <a:rPr lang="en-ZA" smtClean="0"/>
              <a:t>2024/07/25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4193607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9F3164D-8203-4F1B-91DE-F01AF0E338EC}" type="datetimeFigureOut">
              <a:rPr lang="en-ZA" smtClean="0"/>
              <a:t>2024/07/25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4131796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9F3164D-8203-4F1B-91DE-F01AF0E338EC}" type="datetimeFigureOut">
              <a:rPr lang="en-ZA" smtClean="0"/>
              <a:t>2024/07/25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278172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F3164D-8203-4F1B-91DE-F01AF0E338EC}" type="datetimeFigureOut">
              <a:rPr lang="en-ZA" smtClean="0"/>
              <a:t>2024/07/25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3765110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B9F3164D-8203-4F1B-91DE-F01AF0E338EC}" type="datetimeFigureOut">
              <a:rPr lang="en-ZA" smtClean="0"/>
              <a:t>2024/07/25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111252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B9F3164D-8203-4F1B-91DE-F01AF0E338EC}" type="datetimeFigureOut">
              <a:rPr lang="en-ZA" smtClean="0"/>
              <a:t>2024/07/25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1575286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B9F3164D-8203-4F1B-91DE-F01AF0E338EC}" type="datetimeFigureOut">
              <a:rPr lang="en-ZA" smtClean="0"/>
              <a:t>2024/07/25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413589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3164D-8203-4F1B-91DE-F01AF0E338EC}" type="datetimeFigureOut">
              <a:rPr lang="en-ZA" smtClean="0"/>
              <a:t>2024/07/25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94740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F3164D-8203-4F1B-91DE-F01AF0E338EC}" type="datetimeFigureOut">
              <a:rPr lang="en-ZA" smtClean="0"/>
              <a:t>2024/07/25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349325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F3164D-8203-4F1B-91DE-F01AF0E338EC}" type="datetimeFigureOut">
              <a:rPr lang="en-ZA" smtClean="0"/>
              <a:t>2024/07/25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99EEE409-3262-404D-9E39-FE82EA090BC0}" type="slidenum">
              <a:rPr lang="en-ZA" smtClean="0"/>
              <a:t>‹#›</a:t>
            </a:fld>
            <a:endParaRPr lang="en-ZA"/>
          </a:p>
        </p:txBody>
      </p:sp>
    </p:spTree>
    <p:extLst>
      <p:ext uri="{BB962C8B-B14F-4D97-AF65-F5344CB8AC3E}">
        <p14:creationId xmlns:p14="http://schemas.microsoft.com/office/powerpoint/2010/main" val="353598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3164D-8203-4F1B-91DE-F01AF0E338EC}" type="datetimeFigureOut">
              <a:rPr lang="en-ZA" smtClean="0"/>
              <a:t>2024/07/25</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EE409-3262-404D-9E39-FE82EA090BC0}" type="slidenum">
              <a:rPr lang="en-ZA" smtClean="0"/>
              <a:t>‹#›</a:t>
            </a:fld>
            <a:endParaRPr lang="en-ZA"/>
          </a:p>
        </p:txBody>
      </p:sp>
    </p:spTree>
    <p:extLst>
      <p:ext uri="{BB962C8B-B14F-4D97-AF65-F5344CB8AC3E}">
        <p14:creationId xmlns:p14="http://schemas.microsoft.com/office/powerpoint/2010/main" val="3264668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042263" y="378824"/>
            <a:ext cx="2142308" cy="2259873"/>
          </a:xfrm>
          <a:prstGeom prst="rect">
            <a:avLst/>
          </a:prstGeom>
        </p:spPr>
      </p:pic>
      <p:sp>
        <p:nvSpPr>
          <p:cNvPr id="2" name="Title 1"/>
          <p:cNvSpPr>
            <a:spLocks noGrp="1"/>
          </p:cNvSpPr>
          <p:nvPr>
            <p:ph type="ctrTitle"/>
          </p:nvPr>
        </p:nvSpPr>
        <p:spPr/>
        <p:txBody>
          <a:bodyPr/>
          <a:lstStyle/>
          <a:p>
            <a:endParaRPr lang="en-ZA" b="1" dirty="0">
              <a:solidFill>
                <a:srgbClr val="0070C0"/>
              </a:solidFill>
            </a:endParaRPr>
          </a:p>
        </p:txBody>
      </p:sp>
      <p:sp>
        <p:nvSpPr>
          <p:cNvPr id="3" name="Subtitle 2"/>
          <p:cNvSpPr>
            <a:spLocks noGrp="1"/>
          </p:cNvSpPr>
          <p:nvPr>
            <p:ph type="subTitle" idx="1"/>
          </p:nvPr>
        </p:nvSpPr>
        <p:spPr/>
        <p:txBody>
          <a:bodyPr>
            <a:normAutofit/>
          </a:bodyPr>
          <a:lstStyle/>
          <a:p>
            <a:r>
              <a:rPr lang="en-ZA" sz="4800" b="1" dirty="0">
                <a:solidFill>
                  <a:srgbClr val="0070C0"/>
                </a:solidFill>
              </a:rPr>
              <a:t>Searching Methods</a:t>
            </a:r>
          </a:p>
        </p:txBody>
      </p:sp>
    </p:spTree>
    <p:extLst>
      <p:ext uri="{BB962C8B-B14F-4D97-AF65-F5344CB8AC3E}">
        <p14:creationId xmlns:p14="http://schemas.microsoft.com/office/powerpoint/2010/main" val="4097355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18769-67EE-6D5F-D236-54373060E6C6}"/>
              </a:ext>
            </a:extLst>
          </p:cNvPr>
          <p:cNvSpPr>
            <a:spLocks noGrp="1"/>
          </p:cNvSpPr>
          <p:nvPr>
            <p:ph type="title"/>
          </p:nvPr>
        </p:nvSpPr>
        <p:spPr/>
        <p:txBody>
          <a:bodyPr/>
          <a:lstStyle/>
          <a:p>
            <a:pPr algn="ctr"/>
            <a:r>
              <a:rPr lang="en-US" b="1" dirty="0"/>
              <a:t>scope</a:t>
            </a:r>
          </a:p>
        </p:txBody>
      </p:sp>
      <p:sp>
        <p:nvSpPr>
          <p:cNvPr id="3" name="Content Placeholder 2">
            <a:extLst>
              <a:ext uri="{FF2B5EF4-FFF2-40B4-BE49-F238E27FC236}">
                <a16:creationId xmlns:a16="http://schemas.microsoft.com/office/drawing/2014/main" id="{BE5F577A-D939-B94D-FABE-5991DC45D210}"/>
              </a:ext>
            </a:extLst>
          </p:cNvPr>
          <p:cNvSpPr>
            <a:spLocks noGrp="1"/>
          </p:cNvSpPr>
          <p:nvPr>
            <p:ph idx="1"/>
          </p:nvPr>
        </p:nvSpPr>
        <p:spPr/>
        <p:txBody>
          <a:bodyPr/>
          <a:lstStyle/>
          <a:p>
            <a:r>
              <a:rPr lang="en-US" dirty="0"/>
              <a:t>Manual searching</a:t>
            </a:r>
          </a:p>
          <a:p>
            <a:r>
              <a:rPr lang="en-US" dirty="0"/>
              <a:t>Online searching</a:t>
            </a:r>
          </a:p>
          <a:p>
            <a:r>
              <a:rPr lang="en-US" dirty="0"/>
              <a:t>Key aspect for online searching</a:t>
            </a:r>
          </a:p>
          <a:p>
            <a:r>
              <a:rPr lang="en-US" dirty="0"/>
              <a:t>Reference sources</a:t>
            </a:r>
          </a:p>
          <a:p>
            <a:r>
              <a:rPr lang="en-ZA" dirty="0"/>
              <a:t>Bibliographic sources and content sources</a:t>
            </a:r>
          </a:p>
          <a:p>
            <a:r>
              <a:rPr lang="en-ZA" dirty="0"/>
              <a:t>Parameters</a:t>
            </a:r>
            <a:endParaRPr lang="en-US" dirty="0"/>
          </a:p>
          <a:p>
            <a:endParaRPr lang="en-US" dirty="0"/>
          </a:p>
          <a:p>
            <a:endParaRPr lang="en-US" dirty="0"/>
          </a:p>
        </p:txBody>
      </p:sp>
    </p:spTree>
    <p:extLst>
      <p:ext uri="{BB962C8B-B14F-4D97-AF65-F5344CB8AC3E}">
        <p14:creationId xmlns:p14="http://schemas.microsoft.com/office/powerpoint/2010/main" val="43576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ZA" sz="4000" b="1" dirty="0">
                <a:latin typeface="Arial" panose="020B0604020202020204" pitchFamily="34" charset="0"/>
                <a:cs typeface="Arial" panose="020B0604020202020204" pitchFamily="34" charset="0"/>
              </a:rPr>
              <a:t>Manual searching</a:t>
            </a:r>
          </a:p>
        </p:txBody>
      </p:sp>
      <p:sp>
        <p:nvSpPr>
          <p:cNvPr id="3" name="Content Placeholder 2"/>
          <p:cNvSpPr>
            <a:spLocks noGrp="1"/>
          </p:cNvSpPr>
          <p:nvPr>
            <p:ph idx="1"/>
          </p:nvPr>
        </p:nvSpPr>
        <p:spPr/>
        <p:txBody>
          <a:bodyPr>
            <a:normAutofit fontScale="92500"/>
          </a:bodyPr>
          <a:lstStyle/>
          <a:p>
            <a:r>
              <a:rPr lang="en-ZA" dirty="0"/>
              <a:t> Involves human action.</a:t>
            </a:r>
          </a:p>
          <a:p>
            <a:r>
              <a:rPr lang="en-ZA" dirty="0"/>
              <a:t>E.g. Book-once we have the source in front of us, we search by turning pages with our hands and physically looking for the required information.</a:t>
            </a:r>
          </a:p>
          <a:p>
            <a:r>
              <a:rPr lang="en-ZA" dirty="0"/>
              <a:t>Both hard copy and microform are regarded as being searched manually. </a:t>
            </a:r>
          </a:p>
          <a:p>
            <a:r>
              <a:rPr lang="en-ZA" dirty="0"/>
              <a:t>When we use microform sources, we require the assistance of electro-mechanical equipment in the form of readers.</a:t>
            </a:r>
          </a:p>
          <a:p>
            <a:r>
              <a:rPr lang="en-ZA" dirty="0"/>
              <a:t>It is not the equipment itself which does the search, but the human action of moving, say, the sections of a microfiche within a piece of equipment and the human action of personally looking for the information. </a:t>
            </a:r>
          </a:p>
          <a:p>
            <a:endParaRPr lang="en-ZA" dirty="0"/>
          </a:p>
        </p:txBody>
      </p:sp>
    </p:spTree>
    <p:extLst>
      <p:ext uri="{BB962C8B-B14F-4D97-AF65-F5344CB8AC3E}">
        <p14:creationId xmlns:p14="http://schemas.microsoft.com/office/powerpoint/2010/main" val="78116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125" y="365125"/>
            <a:ext cx="6869928" cy="986597"/>
          </a:xfrm>
        </p:spPr>
        <p:txBody>
          <a:bodyPr>
            <a:normAutofit/>
          </a:bodyPr>
          <a:lstStyle/>
          <a:p>
            <a:pPr algn="ctr"/>
            <a:r>
              <a:rPr lang="en-ZA" sz="3600" b="1" dirty="0">
                <a:latin typeface="Arial" panose="020B0604020202020204" pitchFamily="34" charset="0"/>
                <a:cs typeface="Arial" panose="020B0604020202020204" pitchFamily="34" charset="0"/>
              </a:rPr>
              <a:t>Online searching</a:t>
            </a:r>
          </a:p>
        </p:txBody>
      </p:sp>
      <p:sp>
        <p:nvSpPr>
          <p:cNvPr id="3" name="Content Placeholder 2"/>
          <p:cNvSpPr>
            <a:spLocks noGrp="1"/>
          </p:cNvSpPr>
          <p:nvPr>
            <p:ph idx="1"/>
          </p:nvPr>
        </p:nvSpPr>
        <p:spPr/>
        <p:txBody>
          <a:bodyPr/>
          <a:lstStyle/>
          <a:p>
            <a:pPr algn="just"/>
            <a:r>
              <a:rPr lang="en-US" b="1" dirty="0"/>
              <a:t>Online searching- </a:t>
            </a:r>
            <a:r>
              <a:rPr lang="en-US" dirty="0"/>
              <a:t>refers to the process of using the internet to find information, resources, or data. This involves using search engines, databases, websites, and other online tools. </a:t>
            </a:r>
          </a:p>
          <a:p>
            <a:pPr algn="just"/>
            <a:r>
              <a:rPr lang="en-ZA" dirty="0"/>
              <a:t>Computerized search or electronic search or online search.</a:t>
            </a:r>
          </a:p>
          <a:p>
            <a:pPr algn="just"/>
            <a:r>
              <a:rPr lang="en-ZA" dirty="0"/>
              <a:t>Interaction between the electronically stored information (e.g. a database), the user of the system, and the computer program (called software) of the computer system.</a:t>
            </a:r>
          </a:p>
          <a:p>
            <a:pPr algn="just"/>
            <a:endParaRPr lang="en-ZA" dirty="0"/>
          </a:p>
          <a:p>
            <a:endParaRPr lang="en-ZA" dirty="0"/>
          </a:p>
        </p:txBody>
      </p:sp>
    </p:spTree>
    <p:extLst>
      <p:ext uri="{BB962C8B-B14F-4D97-AF65-F5344CB8AC3E}">
        <p14:creationId xmlns:p14="http://schemas.microsoft.com/office/powerpoint/2010/main" val="240446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662BF-DAA7-CE98-CAF9-D753A746C5B4}"/>
              </a:ext>
            </a:extLst>
          </p:cNvPr>
          <p:cNvSpPr>
            <a:spLocks noGrp="1"/>
          </p:cNvSpPr>
          <p:nvPr>
            <p:ph type="title"/>
          </p:nvPr>
        </p:nvSpPr>
        <p:spPr>
          <a:xfrm>
            <a:off x="2043485" y="1"/>
            <a:ext cx="7673008" cy="779228"/>
          </a:xfrm>
        </p:spPr>
        <p:txBody>
          <a:bodyPr>
            <a:normAutofit/>
          </a:bodyPr>
          <a:lstStyle/>
          <a:p>
            <a:pPr algn="ctr"/>
            <a:r>
              <a:rPr lang="en-US" sz="3200" b="1" dirty="0">
                <a:latin typeface="Arial" panose="020B0604020202020204" pitchFamily="34" charset="0"/>
                <a:cs typeface="Arial" panose="020B0604020202020204" pitchFamily="34" charset="0"/>
              </a:rPr>
              <a:t>key aspects of online searching</a:t>
            </a:r>
          </a:p>
        </p:txBody>
      </p:sp>
      <p:sp>
        <p:nvSpPr>
          <p:cNvPr id="3" name="Content Placeholder 2">
            <a:extLst>
              <a:ext uri="{FF2B5EF4-FFF2-40B4-BE49-F238E27FC236}">
                <a16:creationId xmlns:a16="http://schemas.microsoft.com/office/drawing/2014/main" id="{CF282CF2-199E-00E0-BA6A-024A22937D98}"/>
              </a:ext>
            </a:extLst>
          </p:cNvPr>
          <p:cNvSpPr>
            <a:spLocks noGrp="1"/>
          </p:cNvSpPr>
          <p:nvPr>
            <p:ph idx="1"/>
          </p:nvPr>
        </p:nvSpPr>
        <p:spPr>
          <a:xfrm>
            <a:off x="838200" y="1113183"/>
            <a:ext cx="9951720" cy="5063780"/>
          </a:xfrm>
        </p:spPr>
        <p:txBody>
          <a:bodyPr/>
          <a:lstStyle/>
          <a:p>
            <a:r>
              <a:rPr lang="en-US" sz="2400" b="1" dirty="0"/>
              <a:t>Search Engines</a:t>
            </a:r>
            <a:r>
              <a:rPr lang="en-US" sz="2400" dirty="0"/>
              <a:t>: Using tools like Google, Bing, or DuckDuckGo to enter keywords or queries and receive a list of relevant websites, articles, images, videos, and other resources. </a:t>
            </a:r>
          </a:p>
          <a:p>
            <a:endParaRPr lang="en-US" sz="2400" dirty="0"/>
          </a:p>
          <a:p>
            <a:pPr marL="0" marR="0" indent="0">
              <a:spcBef>
                <a:spcPts val="0"/>
              </a:spcBef>
              <a:spcAft>
                <a:spcPts val="0"/>
              </a:spcAft>
              <a:buNone/>
            </a:pPr>
            <a:r>
              <a:rPr lang="en-US" sz="2400" b="1" dirty="0">
                <a:effectLst/>
                <a:ea typeface="Cambria" panose="02040503050406030204" pitchFamily="18" charset="0"/>
                <a:cs typeface="Times New Roman" panose="02020603050405020304" pitchFamily="18" charset="0"/>
              </a:rPr>
              <a:t>Keywords:</a:t>
            </a:r>
            <a:endParaRPr lang="en-US" sz="2400" dirty="0">
              <a:effectLst/>
              <a:ea typeface="Cambria" panose="02040503050406030204" pitchFamily="18" charset="0"/>
              <a:cs typeface="Times New Roman" panose="02020603050405020304" pitchFamily="18" charset="0"/>
            </a:endParaRPr>
          </a:p>
          <a:p>
            <a:pPr marL="0" marR="0">
              <a:spcBef>
                <a:spcPts val="0"/>
              </a:spcBef>
              <a:spcAft>
                <a:spcPts val="0"/>
              </a:spcAft>
            </a:pPr>
            <a:r>
              <a:rPr lang="en-US" sz="2400" dirty="0">
                <a:effectLst/>
                <a:ea typeface="Cambria" panose="02040503050406030204" pitchFamily="18" charset="0"/>
                <a:cs typeface="Times New Roman" panose="02020603050405020304" pitchFamily="18" charset="0"/>
              </a:rPr>
              <a:t>The words or phrases you enter into a search engine to describe the information you are looking for.</a:t>
            </a:r>
          </a:p>
          <a:p>
            <a:pPr marL="0" marR="0" indent="0">
              <a:spcBef>
                <a:spcPts val="0"/>
              </a:spcBef>
              <a:spcAft>
                <a:spcPts val="0"/>
              </a:spcAft>
              <a:buNone/>
            </a:pPr>
            <a:endParaRPr lang="en-US" sz="2400" dirty="0">
              <a:effectLst/>
              <a:ea typeface="Cambria" panose="02040503050406030204" pitchFamily="18" charset="0"/>
              <a:cs typeface="Times New Roman" panose="02020603050405020304" pitchFamily="18" charset="0"/>
            </a:endParaRPr>
          </a:p>
          <a:p>
            <a:pPr marL="0" marR="0" indent="0">
              <a:spcBef>
                <a:spcPts val="0"/>
              </a:spcBef>
              <a:spcAft>
                <a:spcPts val="0"/>
              </a:spcAft>
              <a:buNone/>
            </a:pPr>
            <a:r>
              <a:rPr lang="en-US" sz="2400" b="1" dirty="0">
                <a:effectLst/>
                <a:ea typeface="Cambria" panose="02040503050406030204" pitchFamily="18" charset="0"/>
                <a:cs typeface="Times New Roman" panose="02020603050405020304" pitchFamily="18" charset="0"/>
              </a:rPr>
              <a:t>Search Results:</a:t>
            </a:r>
            <a:endParaRPr lang="en-US" sz="2400" dirty="0">
              <a:effectLst/>
              <a:ea typeface="Cambria" panose="02040503050406030204" pitchFamily="18" charset="0"/>
              <a:cs typeface="Times New Roman" panose="02020603050405020304" pitchFamily="18" charset="0"/>
            </a:endParaRPr>
          </a:p>
          <a:p>
            <a:pPr marL="0" marR="0">
              <a:spcBef>
                <a:spcPts val="0"/>
              </a:spcBef>
              <a:spcAft>
                <a:spcPts val="0"/>
              </a:spcAft>
            </a:pPr>
            <a:r>
              <a:rPr lang="en-US" sz="2400" dirty="0">
                <a:effectLst/>
                <a:ea typeface="Cambria" panose="02040503050406030204" pitchFamily="18" charset="0"/>
                <a:cs typeface="Times New Roman" panose="02020603050405020304" pitchFamily="18" charset="0"/>
              </a:rPr>
              <a:t>The list of web pages, documents, images, or other types of content that the search engine returns based on your query.</a:t>
            </a:r>
          </a:p>
          <a:p>
            <a:endParaRPr lang="en-US" sz="2400" dirty="0"/>
          </a:p>
          <a:p>
            <a:endParaRPr lang="en-US" sz="2400" dirty="0"/>
          </a:p>
          <a:p>
            <a:pPr marL="0" indent="0">
              <a:buNone/>
            </a:pPr>
            <a:endParaRPr lang="en-US" sz="2400" dirty="0"/>
          </a:p>
          <a:p>
            <a:endParaRPr lang="en-US" sz="2400" dirty="0"/>
          </a:p>
          <a:p>
            <a:endParaRPr lang="en-US" sz="2400" dirty="0"/>
          </a:p>
          <a:p>
            <a:endParaRPr lang="en-US" dirty="0"/>
          </a:p>
        </p:txBody>
      </p:sp>
    </p:spTree>
    <p:extLst>
      <p:ext uri="{BB962C8B-B14F-4D97-AF65-F5344CB8AC3E}">
        <p14:creationId xmlns:p14="http://schemas.microsoft.com/office/powerpoint/2010/main" val="331752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ZA" sz="3600" b="1" dirty="0">
                <a:latin typeface="Arial" panose="020B0604020202020204" pitchFamily="34" charset="0"/>
                <a:cs typeface="Arial" panose="020B0604020202020204" pitchFamily="34" charset="0"/>
              </a:rPr>
              <a:t>Reference sources</a:t>
            </a:r>
          </a:p>
        </p:txBody>
      </p:sp>
      <p:sp>
        <p:nvSpPr>
          <p:cNvPr id="3" name="Content Placeholder 2"/>
          <p:cNvSpPr>
            <a:spLocks noGrp="1"/>
          </p:cNvSpPr>
          <p:nvPr>
            <p:ph idx="1"/>
          </p:nvPr>
        </p:nvSpPr>
        <p:spPr/>
        <p:txBody>
          <a:bodyPr>
            <a:normAutofit fontScale="92500" lnSpcReduction="20000"/>
          </a:bodyPr>
          <a:lstStyle/>
          <a:p>
            <a:r>
              <a:rPr lang="en-ZA" dirty="0"/>
              <a:t>Could be in hard copy, microform or electronic; most commonly they are published as printed books, in CD-ROM form or are accessible via networks.</a:t>
            </a:r>
          </a:p>
          <a:p>
            <a:r>
              <a:rPr lang="en-ZA" dirty="0"/>
              <a:t>Usually not allowed out on loan and are used only within the library.</a:t>
            </a:r>
          </a:p>
          <a:p>
            <a:r>
              <a:rPr lang="en-ZA" dirty="0"/>
              <a:t>Supplies authoritative information.</a:t>
            </a:r>
          </a:p>
          <a:p>
            <a:r>
              <a:rPr lang="en-ZA" dirty="0"/>
              <a:t>Intended to be referred to briefly for specific factual information only.</a:t>
            </a:r>
          </a:p>
          <a:p>
            <a:r>
              <a:rPr lang="en-ZA" dirty="0"/>
              <a:t>Help us find our way in this enormous amount of information.</a:t>
            </a:r>
          </a:p>
          <a:p>
            <a:r>
              <a:rPr lang="en-ZA" dirty="0"/>
              <a:t>Collect together related items of information and arrange these in a systematic way / organize information for us. </a:t>
            </a:r>
          </a:p>
          <a:p>
            <a:r>
              <a:rPr lang="en-ZA" dirty="0"/>
              <a:t>Guide us to suitable sources which could contain the information we require.</a:t>
            </a:r>
          </a:p>
          <a:p>
            <a:r>
              <a:rPr lang="en-ZA" dirty="0"/>
              <a:t>Control and organize information for us.</a:t>
            </a:r>
          </a:p>
          <a:p>
            <a:endParaRPr lang="en-ZA" dirty="0"/>
          </a:p>
        </p:txBody>
      </p:sp>
    </p:spTree>
    <p:extLst>
      <p:ext uri="{BB962C8B-B14F-4D97-AF65-F5344CB8AC3E}">
        <p14:creationId xmlns:p14="http://schemas.microsoft.com/office/powerpoint/2010/main" val="206619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221F-4CB8-E3B7-5136-C9F0B922AB33}"/>
              </a:ext>
            </a:extLst>
          </p:cNvPr>
          <p:cNvSpPr>
            <a:spLocks noGrp="1"/>
          </p:cNvSpPr>
          <p:nvPr>
            <p:ph type="title"/>
          </p:nvPr>
        </p:nvSpPr>
        <p:spPr>
          <a:xfrm>
            <a:off x="2775004" y="365125"/>
            <a:ext cx="7021003" cy="867327"/>
          </a:xfrm>
        </p:spPr>
        <p:txBody>
          <a:bodyPr>
            <a:normAutofit fontScale="90000"/>
          </a:bodyPr>
          <a:lstStyle/>
          <a:p>
            <a:pPr algn="ctr"/>
            <a:r>
              <a:rPr lang="en-US" sz="3200" b="1" dirty="0">
                <a:latin typeface="Arial" panose="020B0604020202020204" pitchFamily="34" charset="0"/>
                <a:cs typeface="Arial" panose="020B0604020202020204" pitchFamily="34" charset="0"/>
              </a:rPr>
              <a:t>Types of Reference Sources</a:t>
            </a:r>
            <a:br>
              <a:rPr lang="en-US" sz="3200" b="1"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59A4809-CB2D-2DD1-7A6C-E0663066A18B}"/>
              </a:ext>
            </a:extLst>
          </p:cNvPr>
          <p:cNvSpPr>
            <a:spLocks noGrp="1"/>
          </p:cNvSpPr>
          <p:nvPr>
            <p:ph idx="1"/>
          </p:nvPr>
        </p:nvSpPr>
        <p:spPr>
          <a:xfrm>
            <a:off x="838200" y="1335819"/>
            <a:ext cx="10515600" cy="4841144"/>
          </a:xfrm>
        </p:spPr>
        <p:txBody>
          <a:bodyPr>
            <a:normAutofit fontScale="92500" lnSpcReduction="20000"/>
          </a:bodyPr>
          <a:lstStyle/>
          <a:p>
            <a:pPr>
              <a:buFont typeface="+mj-lt"/>
              <a:buAutoNum type="arabicPeriod"/>
            </a:pPr>
            <a:r>
              <a:rPr lang="en-US" b="1" dirty="0">
                <a:solidFill>
                  <a:srgbClr val="FF0000"/>
                </a:solidFill>
              </a:rPr>
              <a:t>Dictionaries</a:t>
            </a:r>
            <a:r>
              <a:rPr lang="en-US" dirty="0">
                <a:solidFill>
                  <a:srgbClr val="FF0000"/>
                </a:solidFill>
              </a:rPr>
              <a:t>:</a:t>
            </a:r>
          </a:p>
          <a:p>
            <a:pPr marL="0" indent="0">
              <a:buNone/>
            </a:pPr>
            <a:r>
              <a:rPr lang="en-US" b="1" dirty="0"/>
              <a:t>Oxford English Dictionary (OED)</a:t>
            </a:r>
            <a:r>
              <a:rPr lang="en-US" dirty="0"/>
              <a:t>: Comprehensive dictionary of the English language.</a:t>
            </a:r>
          </a:p>
          <a:p>
            <a:pPr marL="0" indent="0">
              <a:buNone/>
            </a:pPr>
            <a:r>
              <a:rPr lang="en-US" b="1" dirty="0"/>
              <a:t>Merriam-Webster</a:t>
            </a:r>
            <a:r>
              <a:rPr lang="en-US" dirty="0"/>
              <a:t>: American English dictionary known for its extensive definitions.</a:t>
            </a:r>
          </a:p>
          <a:p>
            <a:pPr marL="0" indent="0">
              <a:buNone/>
            </a:pPr>
            <a:r>
              <a:rPr lang="en-US" b="1" dirty="0">
                <a:solidFill>
                  <a:srgbClr val="FF0000"/>
                </a:solidFill>
              </a:rPr>
              <a:t>2. Encyclopedias</a:t>
            </a:r>
            <a:r>
              <a:rPr lang="en-US" dirty="0">
                <a:solidFill>
                  <a:srgbClr val="FF0000"/>
                </a:solidFill>
              </a:rPr>
              <a:t>:</a:t>
            </a:r>
          </a:p>
          <a:p>
            <a:pPr marL="457200" lvl="1" indent="0">
              <a:buNone/>
            </a:pPr>
            <a:r>
              <a:rPr lang="en-US" b="1" dirty="0" err="1"/>
              <a:t>Encyclopædia</a:t>
            </a:r>
            <a:r>
              <a:rPr lang="en-US" b="1" dirty="0"/>
              <a:t> Britannica</a:t>
            </a:r>
            <a:r>
              <a:rPr lang="en-US" dirty="0"/>
              <a:t>: General knowledge English-language encyclopedia.</a:t>
            </a:r>
          </a:p>
          <a:p>
            <a:pPr marL="457200" lvl="1" indent="0">
              <a:buNone/>
            </a:pPr>
            <a:r>
              <a:rPr lang="en-US" b="1" dirty="0"/>
              <a:t>World Book Encyclopedia</a:t>
            </a:r>
            <a:r>
              <a:rPr lang="en-US" dirty="0"/>
              <a:t>: General knowledge encyclopedia designed for ease of use by children and adults.</a:t>
            </a:r>
          </a:p>
          <a:p>
            <a:pPr marL="0" indent="0">
              <a:buNone/>
            </a:pPr>
            <a:r>
              <a:rPr lang="en-US" b="1" dirty="0">
                <a:solidFill>
                  <a:srgbClr val="FF0000"/>
                </a:solidFill>
              </a:rPr>
              <a:t>3. Atlases</a:t>
            </a:r>
            <a:r>
              <a:rPr lang="en-US" dirty="0">
                <a:solidFill>
                  <a:srgbClr val="FF0000"/>
                </a:solidFill>
              </a:rPr>
              <a:t>:</a:t>
            </a:r>
          </a:p>
          <a:p>
            <a:pPr>
              <a:buFont typeface="Arial" panose="020B0604020202020204" pitchFamily="34" charset="0"/>
              <a:buChar char="•"/>
            </a:pPr>
            <a:r>
              <a:rPr lang="en-US" b="1" dirty="0"/>
              <a:t>National Geographic Atlas of the World</a:t>
            </a:r>
            <a:r>
              <a:rPr lang="en-US" dirty="0"/>
              <a:t>: Detailed maps and geographic information.</a:t>
            </a:r>
          </a:p>
          <a:p>
            <a:pPr>
              <a:buFont typeface="Arial" panose="020B0604020202020204" pitchFamily="34" charset="0"/>
              <a:buChar char="•"/>
            </a:pPr>
            <a:r>
              <a:rPr lang="en-US" b="1" dirty="0"/>
              <a:t>The Times Atlas of the World</a:t>
            </a:r>
            <a:r>
              <a:rPr lang="en-US" dirty="0"/>
              <a:t>: Comprehensive atlas with maps and geographical data.</a:t>
            </a:r>
          </a:p>
          <a:p>
            <a:endParaRPr lang="en-US" dirty="0"/>
          </a:p>
        </p:txBody>
      </p:sp>
    </p:spTree>
    <p:extLst>
      <p:ext uri="{BB962C8B-B14F-4D97-AF65-F5344CB8AC3E}">
        <p14:creationId xmlns:p14="http://schemas.microsoft.com/office/powerpoint/2010/main" val="3481020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ZA" sz="3600" b="1" dirty="0">
                <a:latin typeface="Arial" panose="020B0604020202020204" pitchFamily="34" charset="0"/>
                <a:cs typeface="Arial" panose="020B0604020202020204" pitchFamily="34" charset="0"/>
              </a:rPr>
              <a:t>Bibliographic sources and content sources</a:t>
            </a:r>
          </a:p>
        </p:txBody>
      </p:sp>
      <p:sp>
        <p:nvSpPr>
          <p:cNvPr id="3" name="Content Placeholder 2"/>
          <p:cNvSpPr>
            <a:spLocks noGrp="1"/>
          </p:cNvSpPr>
          <p:nvPr>
            <p:ph idx="1"/>
          </p:nvPr>
        </p:nvSpPr>
        <p:spPr/>
        <p:txBody>
          <a:bodyPr>
            <a:normAutofit fontScale="92500" lnSpcReduction="20000"/>
          </a:bodyPr>
          <a:lstStyle/>
          <a:p>
            <a:r>
              <a:rPr lang="en-ZA" b="1" dirty="0"/>
              <a:t>Bibliographic sources or bibliographies </a:t>
            </a:r>
          </a:p>
          <a:p>
            <a:r>
              <a:rPr lang="en-ZA" dirty="0"/>
              <a:t>provide references to sources of information.</a:t>
            </a:r>
          </a:p>
          <a:p>
            <a:r>
              <a:rPr lang="en-ZA" dirty="0">
                <a:solidFill>
                  <a:srgbClr val="FF0000"/>
                </a:solidFill>
              </a:rPr>
              <a:t>Example:</a:t>
            </a:r>
            <a:r>
              <a:rPr lang="en-ZA" dirty="0"/>
              <a:t> Behrens, SJ. 2000. Bibliographic control and information sources. 3rd edition. Pretoria: </a:t>
            </a:r>
            <a:r>
              <a:rPr lang="en-ZA" dirty="0" err="1"/>
              <a:t>Unisa</a:t>
            </a:r>
            <a:r>
              <a:rPr lang="en-ZA" dirty="0"/>
              <a:t> Press. </a:t>
            </a:r>
          </a:p>
          <a:p>
            <a:r>
              <a:rPr lang="en-ZA" dirty="0"/>
              <a:t>The information in this bibliographic description tells us only about the author, date of publication, title, edition, place of publication and name of publisher. No details about the information content of the book are given.</a:t>
            </a:r>
          </a:p>
          <a:p>
            <a:r>
              <a:rPr lang="en-ZA" b="1" dirty="0"/>
              <a:t>Content sources </a:t>
            </a:r>
          </a:p>
          <a:p>
            <a:r>
              <a:rPr lang="en-ZA" dirty="0"/>
              <a:t>provide the actual information we are looking for.</a:t>
            </a:r>
          </a:p>
          <a:p>
            <a:r>
              <a:rPr lang="en-ZA" dirty="0"/>
              <a:t>Self-contained source which records information in the form of facts.</a:t>
            </a:r>
          </a:p>
          <a:p>
            <a:r>
              <a:rPr lang="en-ZA" dirty="0"/>
              <a:t>Example: book, newspaper, thesis, museum object.</a:t>
            </a:r>
          </a:p>
          <a:p>
            <a:endParaRPr lang="en-ZA" dirty="0"/>
          </a:p>
        </p:txBody>
      </p:sp>
    </p:spTree>
    <p:extLst>
      <p:ext uri="{BB962C8B-B14F-4D97-AF65-F5344CB8AC3E}">
        <p14:creationId xmlns:p14="http://schemas.microsoft.com/office/powerpoint/2010/main" val="303308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Parameters</a:t>
            </a:r>
          </a:p>
        </p:txBody>
      </p:sp>
      <p:sp>
        <p:nvSpPr>
          <p:cNvPr id="3" name="Content Placeholder 2"/>
          <p:cNvSpPr>
            <a:spLocks noGrp="1"/>
          </p:cNvSpPr>
          <p:nvPr>
            <p:ph idx="1"/>
          </p:nvPr>
        </p:nvSpPr>
        <p:spPr/>
        <p:txBody>
          <a:bodyPr/>
          <a:lstStyle/>
          <a:p>
            <a:r>
              <a:rPr lang="en-ZA" dirty="0"/>
              <a:t>Limiting factor or element.</a:t>
            </a:r>
          </a:p>
          <a:p>
            <a:r>
              <a:rPr lang="en-ZA" dirty="0"/>
              <a:t>Relate to the purpose and scope of the reference source.</a:t>
            </a:r>
          </a:p>
          <a:p>
            <a:r>
              <a:rPr lang="en-ZA" dirty="0"/>
              <a:t>Compilers need some framework or boundary which delimits the information which is relevant for inclusion in the source.</a:t>
            </a:r>
          </a:p>
          <a:p>
            <a:r>
              <a:rPr lang="en-ZA" dirty="0">
                <a:solidFill>
                  <a:srgbClr val="FF0000"/>
                </a:solidFill>
              </a:rPr>
              <a:t>For example</a:t>
            </a:r>
            <a:r>
              <a:rPr lang="en-ZA" dirty="0"/>
              <a:t>, if the source is a field guide on birds, only information on birds will be included in it. The parameters thus limit the included information to details about birds. All other information falls beyond the parameters of this guide, and we know that it would not be sensible to try to find facts about photography or horses in it.</a:t>
            </a:r>
          </a:p>
        </p:txBody>
      </p:sp>
    </p:spTree>
    <p:extLst>
      <p:ext uri="{BB962C8B-B14F-4D97-AF65-F5344CB8AC3E}">
        <p14:creationId xmlns:p14="http://schemas.microsoft.com/office/powerpoint/2010/main" val="377506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TotalTime>
  <Words>714</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vt:lpstr>
      <vt:lpstr>Office Theme</vt:lpstr>
      <vt:lpstr>PowerPoint Presentation</vt:lpstr>
      <vt:lpstr>scope</vt:lpstr>
      <vt:lpstr>Manual searching</vt:lpstr>
      <vt:lpstr>Online searching</vt:lpstr>
      <vt:lpstr>key aspects of online searching</vt:lpstr>
      <vt:lpstr>Reference sources</vt:lpstr>
      <vt:lpstr>Types of Reference Sources </vt:lpstr>
      <vt:lpstr>Bibliographic sources and content sources</vt:lpstr>
      <vt:lpstr>Parameters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Searching Methods</dc:title>
  <dc:creator>Mpilo Siphamandla Mthembu</dc:creator>
  <cp:lastModifiedBy>Ncamisile Majola</cp:lastModifiedBy>
  <cp:revision>15</cp:revision>
  <dcterms:created xsi:type="dcterms:W3CDTF">2019-07-23T08:17:36Z</dcterms:created>
  <dcterms:modified xsi:type="dcterms:W3CDTF">2024-07-26T06:49:40Z</dcterms:modified>
</cp:coreProperties>
</file>