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67" r:id="rId4"/>
    <p:sldId id="268" r:id="rId5"/>
    <p:sldId id="269" r:id="rId6"/>
    <p:sldId id="263" r:id="rId7"/>
    <p:sldId id="258" r:id="rId8"/>
    <p:sldId id="259" r:id="rId9"/>
    <p:sldId id="260" r:id="rId10"/>
    <p:sldId id="26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9F9D6-BCC1-4B56-9F48-8A7D238677C3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220DB5-146F-45E0-85C8-F203E2C87CA5}">
      <dgm:prSet/>
      <dgm:spPr/>
      <dgm:t>
        <a:bodyPr/>
        <a:lstStyle/>
        <a:p>
          <a:r>
            <a:rPr lang="en-US" b="1"/>
            <a:t>Identity</a:t>
          </a:r>
          <a:r>
            <a:rPr lang="en-US"/>
            <a:t> - Personality begins to form in early childhood, and it continues to be influenced by childhood experiences into adulthood, especially in the formation of social relationships.</a:t>
          </a:r>
        </a:p>
      </dgm:t>
    </dgm:pt>
    <dgm:pt modelId="{71B44D59-9393-4790-8317-A02660F6A9BF}" type="parTrans" cxnId="{A42CCDED-A4B8-4CC5-B3DF-F8B804291797}">
      <dgm:prSet/>
      <dgm:spPr/>
      <dgm:t>
        <a:bodyPr/>
        <a:lstStyle/>
        <a:p>
          <a:endParaRPr lang="en-US"/>
        </a:p>
      </dgm:t>
    </dgm:pt>
    <dgm:pt modelId="{D4A09BA7-374C-4583-8DD3-BDA9045BA20B}" type="sibTrans" cxnId="{A42CCDED-A4B8-4CC5-B3DF-F8B804291797}">
      <dgm:prSet/>
      <dgm:spPr/>
      <dgm:t>
        <a:bodyPr/>
        <a:lstStyle/>
        <a:p>
          <a:endParaRPr lang="en-US"/>
        </a:p>
      </dgm:t>
    </dgm:pt>
    <dgm:pt modelId="{7843B4B8-140B-40EA-A09E-496D3E8DB441}">
      <dgm:prSet/>
      <dgm:spPr/>
      <dgm:t>
        <a:bodyPr/>
        <a:lstStyle/>
        <a:p>
          <a:r>
            <a:rPr lang="en-US" b="1"/>
            <a:t>Ego</a:t>
          </a:r>
          <a:r>
            <a:rPr lang="en-US"/>
            <a:t>- a person's sense of self-esteem or self-importance </a:t>
          </a:r>
        </a:p>
      </dgm:t>
    </dgm:pt>
    <dgm:pt modelId="{62C7BF5E-74EC-45DB-BF0E-ADC22D758C78}" type="parTrans" cxnId="{C6A3308C-1EED-4C62-80B3-CDEBFBB75E9F}">
      <dgm:prSet/>
      <dgm:spPr/>
      <dgm:t>
        <a:bodyPr/>
        <a:lstStyle/>
        <a:p>
          <a:endParaRPr lang="en-US"/>
        </a:p>
      </dgm:t>
    </dgm:pt>
    <dgm:pt modelId="{16DBA762-3B54-4959-88F5-D1471643B4D9}" type="sibTrans" cxnId="{C6A3308C-1EED-4C62-80B3-CDEBFBB75E9F}">
      <dgm:prSet/>
      <dgm:spPr/>
      <dgm:t>
        <a:bodyPr/>
        <a:lstStyle/>
        <a:p>
          <a:endParaRPr lang="en-US"/>
        </a:p>
      </dgm:t>
    </dgm:pt>
    <dgm:pt modelId="{33244AA4-C5EB-421F-9801-8373D57E7817}">
      <dgm:prSet/>
      <dgm:spPr/>
      <dgm:t>
        <a:bodyPr/>
        <a:lstStyle/>
        <a:p>
          <a:r>
            <a:rPr lang="en-US" b="1"/>
            <a:t>Superego</a:t>
          </a:r>
          <a:r>
            <a:rPr lang="en-US"/>
            <a:t> - a person's mind that acts as a self-critical conscience, reflecting social standards learned from parents</a:t>
          </a:r>
        </a:p>
      </dgm:t>
    </dgm:pt>
    <dgm:pt modelId="{036BD12D-AA46-4E7C-AF37-1601D2F6C598}" type="parTrans" cxnId="{A457C7A7-2E4A-4FAE-BB71-42B38BD8F2A9}">
      <dgm:prSet/>
      <dgm:spPr/>
      <dgm:t>
        <a:bodyPr/>
        <a:lstStyle/>
        <a:p>
          <a:endParaRPr lang="en-US"/>
        </a:p>
      </dgm:t>
    </dgm:pt>
    <dgm:pt modelId="{794B3D13-94BA-481B-90C2-AE3E8B2B6ACA}" type="sibTrans" cxnId="{A457C7A7-2E4A-4FAE-BB71-42B38BD8F2A9}">
      <dgm:prSet/>
      <dgm:spPr/>
      <dgm:t>
        <a:bodyPr/>
        <a:lstStyle/>
        <a:p>
          <a:endParaRPr lang="en-US"/>
        </a:p>
      </dgm:t>
    </dgm:pt>
    <dgm:pt modelId="{CE7506F5-AF83-4532-95D5-EF540AE6EF32}">
      <dgm:prSet/>
      <dgm:spPr/>
      <dgm:t>
        <a:bodyPr/>
        <a:lstStyle/>
        <a:p>
          <a:r>
            <a:rPr lang="en-US"/>
            <a:t>Identity ls formed through the process of identification and categorization</a:t>
          </a:r>
        </a:p>
      </dgm:t>
    </dgm:pt>
    <dgm:pt modelId="{5FC71B7C-4B0B-45D7-B364-78A5E894ACCB}" type="parTrans" cxnId="{ACB0B720-E031-4C0F-ABC2-10194BF48E89}">
      <dgm:prSet/>
      <dgm:spPr/>
      <dgm:t>
        <a:bodyPr/>
        <a:lstStyle/>
        <a:p>
          <a:endParaRPr lang="en-US"/>
        </a:p>
      </dgm:t>
    </dgm:pt>
    <dgm:pt modelId="{C96D55D4-130A-459F-9F6C-36893B0EB585}" type="sibTrans" cxnId="{ACB0B720-E031-4C0F-ABC2-10194BF48E89}">
      <dgm:prSet/>
      <dgm:spPr/>
      <dgm:t>
        <a:bodyPr/>
        <a:lstStyle/>
        <a:p>
          <a:endParaRPr lang="en-US"/>
        </a:p>
      </dgm:t>
    </dgm:pt>
    <dgm:pt modelId="{A5127038-3C35-4116-BCD9-B799840D2403}" type="pres">
      <dgm:prSet presAssocID="{2C89F9D6-BCC1-4B56-9F48-8A7D238677C3}" presName="Name0" presStyleCnt="0">
        <dgm:presLayoutVars>
          <dgm:dir/>
          <dgm:animLvl val="lvl"/>
          <dgm:resizeHandles val="exact"/>
        </dgm:presLayoutVars>
      </dgm:prSet>
      <dgm:spPr/>
    </dgm:pt>
    <dgm:pt modelId="{119094F0-24BD-4BFC-B6CD-1991FD1E2A01}" type="pres">
      <dgm:prSet presAssocID="{70220DB5-146F-45E0-85C8-F203E2C87CA5}" presName="linNode" presStyleCnt="0"/>
      <dgm:spPr/>
    </dgm:pt>
    <dgm:pt modelId="{F3F9F1A0-85EA-469E-AC10-F75D1195058F}" type="pres">
      <dgm:prSet presAssocID="{70220DB5-146F-45E0-85C8-F203E2C87CA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E1BB34-4458-45C1-BCBB-879783A7BB3C}" type="pres">
      <dgm:prSet presAssocID="{D4A09BA7-374C-4583-8DD3-BDA9045BA20B}" presName="sp" presStyleCnt="0"/>
      <dgm:spPr/>
    </dgm:pt>
    <dgm:pt modelId="{1AA80F0F-7190-4A95-B729-A6654EEBA485}" type="pres">
      <dgm:prSet presAssocID="{7843B4B8-140B-40EA-A09E-496D3E8DB441}" presName="linNode" presStyleCnt="0"/>
      <dgm:spPr/>
    </dgm:pt>
    <dgm:pt modelId="{AFFC0A3F-0122-4B4E-B5BB-CFE58B0BA91B}" type="pres">
      <dgm:prSet presAssocID="{7843B4B8-140B-40EA-A09E-496D3E8DB44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62B4D8D-04A7-4EDB-A013-F420F8CF6855}" type="pres">
      <dgm:prSet presAssocID="{16DBA762-3B54-4959-88F5-D1471643B4D9}" presName="sp" presStyleCnt="0"/>
      <dgm:spPr/>
    </dgm:pt>
    <dgm:pt modelId="{E597F633-2165-4669-898E-113EC181A7F6}" type="pres">
      <dgm:prSet presAssocID="{33244AA4-C5EB-421F-9801-8373D57E7817}" presName="linNode" presStyleCnt="0"/>
      <dgm:spPr/>
    </dgm:pt>
    <dgm:pt modelId="{ECB35DEB-0210-498E-BEC5-96C8E7906517}" type="pres">
      <dgm:prSet presAssocID="{33244AA4-C5EB-421F-9801-8373D57E781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B41BCD-A446-4EA8-9A11-79E6F5844105}" type="pres">
      <dgm:prSet presAssocID="{794B3D13-94BA-481B-90C2-AE3E8B2B6ACA}" presName="sp" presStyleCnt="0"/>
      <dgm:spPr/>
    </dgm:pt>
    <dgm:pt modelId="{3497407E-5B7B-499E-B36E-D2C796EC49A3}" type="pres">
      <dgm:prSet presAssocID="{CE7506F5-AF83-4532-95D5-EF540AE6EF32}" presName="linNode" presStyleCnt="0"/>
      <dgm:spPr/>
    </dgm:pt>
    <dgm:pt modelId="{CD78F1A4-5D30-479A-86C0-119D7498F2C5}" type="pres">
      <dgm:prSet presAssocID="{CE7506F5-AF83-4532-95D5-EF540AE6EF3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6288E0D-30BB-4CB2-BF49-BF8E7C82713C}" type="presOf" srcId="{33244AA4-C5EB-421F-9801-8373D57E7817}" destId="{ECB35DEB-0210-498E-BEC5-96C8E7906517}" srcOrd="0" destOrd="0" presId="urn:microsoft.com/office/officeart/2005/8/layout/vList5"/>
    <dgm:cxn modelId="{ACB0B720-E031-4C0F-ABC2-10194BF48E89}" srcId="{2C89F9D6-BCC1-4B56-9F48-8A7D238677C3}" destId="{CE7506F5-AF83-4532-95D5-EF540AE6EF32}" srcOrd="3" destOrd="0" parTransId="{5FC71B7C-4B0B-45D7-B364-78A5E894ACCB}" sibTransId="{C96D55D4-130A-459F-9F6C-36893B0EB585}"/>
    <dgm:cxn modelId="{3E6DBE75-883E-47DF-BB3A-25E957B74DD9}" type="presOf" srcId="{2C89F9D6-BCC1-4B56-9F48-8A7D238677C3}" destId="{A5127038-3C35-4116-BCD9-B799840D2403}" srcOrd="0" destOrd="0" presId="urn:microsoft.com/office/officeart/2005/8/layout/vList5"/>
    <dgm:cxn modelId="{C6A3308C-1EED-4C62-80B3-CDEBFBB75E9F}" srcId="{2C89F9D6-BCC1-4B56-9F48-8A7D238677C3}" destId="{7843B4B8-140B-40EA-A09E-496D3E8DB441}" srcOrd="1" destOrd="0" parTransId="{62C7BF5E-74EC-45DB-BF0E-ADC22D758C78}" sibTransId="{16DBA762-3B54-4959-88F5-D1471643B4D9}"/>
    <dgm:cxn modelId="{9BBA45A5-6305-4CE8-BE31-80E42D0D70D3}" type="presOf" srcId="{7843B4B8-140B-40EA-A09E-496D3E8DB441}" destId="{AFFC0A3F-0122-4B4E-B5BB-CFE58B0BA91B}" srcOrd="0" destOrd="0" presId="urn:microsoft.com/office/officeart/2005/8/layout/vList5"/>
    <dgm:cxn modelId="{A457C7A7-2E4A-4FAE-BB71-42B38BD8F2A9}" srcId="{2C89F9D6-BCC1-4B56-9F48-8A7D238677C3}" destId="{33244AA4-C5EB-421F-9801-8373D57E7817}" srcOrd="2" destOrd="0" parTransId="{036BD12D-AA46-4E7C-AF37-1601D2F6C598}" sibTransId="{794B3D13-94BA-481B-90C2-AE3E8B2B6ACA}"/>
    <dgm:cxn modelId="{BC791AAF-9878-4275-92AD-95601C0A1840}" type="presOf" srcId="{70220DB5-146F-45E0-85C8-F203E2C87CA5}" destId="{F3F9F1A0-85EA-469E-AC10-F75D1195058F}" srcOrd="0" destOrd="0" presId="urn:microsoft.com/office/officeart/2005/8/layout/vList5"/>
    <dgm:cxn modelId="{AF1067CD-B83D-4216-8249-FA7BDA3D98CE}" type="presOf" srcId="{CE7506F5-AF83-4532-95D5-EF540AE6EF32}" destId="{CD78F1A4-5D30-479A-86C0-119D7498F2C5}" srcOrd="0" destOrd="0" presId="urn:microsoft.com/office/officeart/2005/8/layout/vList5"/>
    <dgm:cxn modelId="{A42CCDED-A4B8-4CC5-B3DF-F8B804291797}" srcId="{2C89F9D6-BCC1-4B56-9F48-8A7D238677C3}" destId="{70220DB5-146F-45E0-85C8-F203E2C87CA5}" srcOrd="0" destOrd="0" parTransId="{71B44D59-9393-4790-8317-A02660F6A9BF}" sibTransId="{D4A09BA7-374C-4583-8DD3-BDA9045BA20B}"/>
    <dgm:cxn modelId="{913DF2EB-03B4-4680-9D38-DEAF2AD56EA0}" type="presParOf" srcId="{A5127038-3C35-4116-BCD9-B799840D2403}" destId="{119094F0-24BD-4BFC-B6CD-1991FD1E2A01}" srcOrd="0" destOrd="0" presId="urn:microsoft.com/office/officeart/2005/8/layout/vList5"/>
    <dgm:cxn modelId="{A6506EC5-875D-4477-899A-BAAF84E4E551}" type="presParOf" srcId="{119094F0-24BD-4BFC-B6CD-1991FD1E2A01}" destId="{F3F9F1A0-85EA-469E-AC10-F75D1195058F}" srcOrd="0" destOrd="0" presId="urn:microsoft.com/office/officeart/2005/8/layout/vList5"/>
    <dgm:cxn modelId="{14C0A688-1BAD-474A-AF5C-19ADA01C1701}" type="presParOf" srcId="{A5127038-3C35-4116-BCD9-B799840D2403}" destId="{ECE1BB34-4458-45C1-BCBB-879783A7BB3C}" srcOrd="1" destOrd="0" presId="urn:microsoft.com/office/officeart/2005/8/layout/vList5"/>
    <dgm:cxn modelId="{3C4F8779-2C32-4864-A01D-67EA679E2C7D}" type="presParOf" srcId="{A5127038-3C35-4116-BCD9-B799840D2403}" destId="{1AA80F0F-7190-4A95-B729-A6654EEBA485}" srcOrd="2" destOrd="0" presId="urn:microsoft.com/office/officeart/2005/8/layout/vList5"/>
    <dgm:cxn modelId="{FE096BF5-ADAF-418B-AB16-33FDE81A047F}" type="presParOf" srcId="{1AA80F0F-7190-4A95-B729-A6654EEBA485}" destId="{AFFC0A3F-0122-4B4E-B5BB-CFE58B0BA91B}" srcOrd="0" destOrd="0" presId="urn:microsoft.com/office/officeart/2005/8/layout/vList5"/>
    <dgm:cxn modelId="{5A852DCD-A258-4CF8-8871-9993E9465DD5}" type="presParOf" srcId="{A5127038-3C35-4116-BCD9-B799840D2403}" destId="{462B4D8D-04A7-4EDB-A013-F420F8CF6855}" srcOrd="3" destOrd="0" presId="urn:microsoft.com/office/officeart/2005/8/layout/vList5"/>
    <dgm:cxn modelId="{CB690F7E-5154-4E19-88B9-90A39ED3A920}" type="presParOf" srcId="{A5127038-3C35-4116-BCD9-B799840D2403}" destId="{E597F633-2165-4669-898E-113EC181A7F6}" srcOrd="4" destOrd="0" presId="urn:microsoft.com/office/officeart/2005/8/layout/vList5"/>
    <dgm:cxn modelId="{75A1C38F-7AC7-4BD8-8F9A-6DBD9A8F7227}" type="presParOf" srcId="{E597F633-2165-4669-898E-113EC181A7F6}" destId="{ECB35DEB-0210-498E-BEC5-96C8E7906517}" srcOrd="0" destOrd="0" presId="urn:microsoft.com/office/officeart/2005/8/layout/vList5"/>
    <dgm:cxn modelId="{C949BECC-160F-477F-AA11-3C21F4DE5020}" type="presParOf" srcId="{A5127038-3C35-4116-BCD9-B799840D2403}" destId="{96B41BCD-A446-4EA8-9A11-79E6F5844105}" srcOrd="5" destOrd="0" presId="urn:microsoft.com/office/officeart/2005/8/layout/vList5"/>
    <dgm:cxn modelId="{2233F891-D726-42E9-AF3E-65CC10E1B3BF}" type="presParOf" srcId="{A5127038-3C35-4116-BCD9-B799840D2403}" destId="{3497407E-5B7B-499E-B36E-D2C796EC49A3}" srcOrd="6" destOrd="0" presId="urn:microsoft.com/office/officeart/2005/8/layout/vList5"/>
    <dgm:cxn modelId="{D1A5E2F1-A74C-439B-8D09-47223DC0A192}" type="presParOf" srcId="{3497407E-5B7B-499E-B36E-D2C796EC49A3}" destId="{CD78F1A4-5D30-479A-86C0-119D7498F2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A93BC-83EE-4CCB-B2A6-C941B540A6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7C73445-C3F1-4611-8FA5-7555C9ACCD35}">
      <dgm:prSet/>
      <dgm:spPr/>
      <dgm:t>
        <a:bodyPr/>
        <a:lstStyle/>
        <a:p>
          <a:r>
            <a:rPr lang="en-US"/>
            <a:t>A social identity is a person's knowledge that he or she belongs to a certain social group.</a:t>
          </a:r>
        </a:p>
      </dgm:t>
    </dgm:pt>
    <dgm:pt modelId="{FF6EA27B-AA59-45A7-8AB0-CD31D5FA8235}" type="parTrans" cxnId="{F188919C-B0CB-459C-BED4-3C5A6A987480}">
      <dgm:prSet/>
      <dgm:spPr/>
      <dgm:t>
        <a:bodyPr/>
        <a:lstStyle/>
        <a:p>
          <a:endParaRPr lang="en-US"/>
        </a:p>
      </dgm:t>
    </dgm:pt>
    <dgm:pt modelId="{3F24C8E9-4026-403E-845B-5CBC32AD026D}" type="sibTrans" cxnId="{F188919C-B0CB-459C-BED4-3C5A6A987480}">
      <dgm:prSet/>
      <dgm:spPr/>
      <dgm:t>
        <a:bodyPr/>
        <a:lstStyle/>
        <a:p>
          <a:endParaRPr lang="en-US"/>
        </a:p>
      </dgm:t>
    </dgm:pt>
    <dgm:pt modelId="{033020B0-B964-41C3-8E84-B1D48B575A6E}">
      <dgm:prSet/>
      <dgm:spPr/>
      <dgm:t>
        <a:bodyPr/>
        <a:lstStyle/>
        <a:p>
          <a:r>
            <a:rPr lang="en-US"/>
            <a:t>A social group is a set of individuals who hold a common social identi- fication or view themselves as members of the same social category</a:t>
          </a:r>
        </a:p>
      </dgm:t>
    </dgm:pt>
    <dgm:pt modelId="{DD04DCB1-D595-4AB6-83A6-B15BCF82EF9F}" type="parTrans" cxnId="{BC56424B-AFAD-4970-81B1-89CFE5A78647}">
      <dgm:prSet/>
      <dgm:spPr/>
      <dgm:t>
        <a:bodyPr/>
        <a:lstStyle/>
        <a:p>
          <a:endParaRPr lang="en-US"/>
        </a:p>
      </dgm:t>
    </dgm:pt>
    <dgm:pt modelId="{6010E88D-62AB-449F-9122-014C8F50DD5D}" type="sibTrans" cxnId="{BC56424B-AFAD-4970-81B1-89CFE5A78647}">
      <dgm:prSet/>
      <dgm:spPr/>
      <dgm:t>
        <a:bodyPr/>
        <a:lstStyle/>
        <a:p>
          <a:endParaRPr lang="en-US"/>
        </a:p>
      </dgm:t>
    </dgm:pt>
    <dgm:pt modelId="{740F7E1E-3DD2-4A79-9064-404415458214}">
      <dgm:prSet/>
      <dgm:spPr/>
      <dgm:t>
        <a:bodyPr/>
        <a:lstStyle/>
        <a:p>
          <a:r>
            <a:rPr lang="en-US"/>
            <a:t>Social identity theory focus on group </a:t>
          </a:r>
        </a:p>
      </dgm:t>
    </dgm:pt>
    <dgm:pt modelId="{6A34A191-E82B-4D9B-8C32-8C1BCD41810F}" type="parTrans" cxnId="{BF37B071-7AD0-486E-9173-267F3610B009}">
      <dgm:prSet/>
      <dgm:spPr/>
      <dgm:t>
        <a:bodyPr/>
        <a:lstStyle/>
        <a:p>
          <a:endParaRPr lang="en-US"/>
        </a:p>
      </dgm:t>
    </dgm:pt>
    <dgm:pt modelId="{D2E331B7-3B3E-4FFF-8AE9-E9ED2C4FB293}" type="sibTrans" cxnId="{BF37B071-7AD0-486E-9173-267F3610B009}">
      <dgm:prSet/>
      <dgm:spPr/>
      <dgm:t>
        <a:bodyPr/>
        <a:lstStyle/>
        <a:p>
          <a:endParaRPr lang="en-US"/>
        </a:p>
      </dgm:t>
    </dgm:pt>
    <dgm:pt modelId="{944C1566-DF5B-4E27-9FCB-45EC23C7188F}" type="pres">
      <dgm:prSet presAssocID="{7A1A93BC-83EE-4CCB-B2A6-C941B540A64F}" presName="root" presStyleCnt="0">
        <dgm:presLayoutVars>
          <dgm:dir/>
          <dgm:resizeHandles val="exact"/>
        </dgm:presLayoutVars>
      </dgm:prSet>
      <dgm:spPr/>
    </dgm:pt>
    <dgm:pt modelId="{6D85CAAB-E3F5-4CFE-A731-B2D72221C39E}" type="pres">
      <dgm:prSet presAssocID="{87C73445-C3F1-4611-8FA5-7555C9ACCD35}" presName="compNode" presStyleCnt="0"/>
      <dgm:spPr/>
    </dgm:pt>
    <dgm:pt modelId="{6F41C52F-5E72-4ADF-94CC-C2354ABD3D70}" type="pres">
      <dgm:prSet presAssocID="{87C73445-C3F1-4611-8FA5-7555C9ACCD35}" presName="bgRect" presStyleLbl="bgShp" presStyleIdx="0" presStyleCnt="3"/>
      <dgm:spPr/>
    </dgm:pt>
    <dgm:pt modelId="{6F33D913-AACE-4C3F-9FFE-3673BA9E0E61}" type="pres">
      <dgm:prSet presAssocID="{87C73445-C3F1-4611-8FA5-7555C9ACCD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A77575B-A983-4C57-97F0-2BBAC39A4237}" type="pres">
      <dgm:prSet presAssocID="{87C73445-C3F1-4611-8FA5-7555C9ACCD35}" presName="spaceRect" presStyleCnt="0"/>
      <dgm:spPr/>
    </dgm:pt>
    <dgm:pt modelId="{3F42019A-FAB9-4077-BA4D-5635044FE0E2}" type="pres">
      <dgm:prSet presAssocID="{87C73445-C3F1-4611-8FA5-7555C9ACCD35}" presName="parTx" presStyleLbl="revTx" presStyleIdx="0" presStyleCnt="3">
        <dgm:presLayoutVars>
          <dgm:chMax val="0"/>
          <dgm:chPref val="0"/>
        </dgm:presLayoutVars>
      </dgm:prSet>
      <dgm:spPr/>
    </dgm:pt>
    <dgm:pt modelId="{E4E3698A-7145-4FE9-8462-B55FADD4E3AD}" type="pres">
      <dgm:prSet presAssocID="{3F24C8E9-4026-403E-845B-5CBC32AD026D}" presName="sibTrans" presStyleCnt="0"/>
      <dgm:spPr/>
    </dgm:pt>
    <dgm:pt modelId="{0668FD20-FCDA-4238-8903-991522D08333}" type="pres">
      <dgm:prSet presAssocID="{033020B0-B964-41C3-8E84-B1D48B575A6E}" presName="compNode" presStyleCnt="0"/>
      <dgm:spPr/>
    </dgm:pt>
    <dgm:pt modelId="{1F086EC7-5A58-4254-AC93-A6B8F22BE2D9}" type="pres">
      <dgm:prSet presAssocID="{033020B0-B964-41C3-8E84-B1D48B575A6E}" presName="bgRect" presStyleLbl="bgShp" presStyleIdx="1" presStyleCnt="3"/>
      <dgm:spPr/>
    </dgm:pt>
    <dgm:pt modelId="{B9B308C4-C0C6-45EA-959A-4E536B972224}" type="pres">
      <dgm:prSet presAssocID="{033020B0-B964-41C3-8E84-B1D48B575A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961F1E5C-FF55-4541-87E2-5865AE3A9D33}" type="pres">
      <dgm:prSet presAssocID="{033020B0-B964-41C3-8E84-B1D48B575A6E}" presName="spaceRect" presStyleCnt="0"/>
      <dgm:spPr/>
    </dgm:pt>
    <dgm:pt modelId="{DB132AA6-7326-4F9D-B5A9-61F504895507}" type="pres">
      <dgm:prSet presAssocID="{033020B0-B964-41C3-8E84-B1D48B575A6E}" presName="parTx" presStyleLbl="revTx" presStyleIdx="1" presStyleCnt="3">
        <dgm:presLayoutVars>
          <dgm:chMax val="0"/>
          <dgm:chPref val="0"/>
        </dgm:presLayoutVars>
      </dgm:prSet>
      <dgm:spPr/>
    </dgm:pt>
    <dgm:pt modelId="{961168C1-CE34-42A7-92D9-5D933D88D69B}" type="pres">
      <dgm:prSet presAssocID="{6010E88D-62AB-449F-9122-014C8F50DD5D}" presName="sibTrans" presStyleCnt="0"/>
      <dgm:spPr/>
    </dgm:pt>
    <dgm:pt modelId="{AF69BC05-BF31-403C-ADFB-0C084326A42A}" type="pres">
      <dgm:prSet presAssocID="{740F7E1E-3DD2-4A79-9064-404415458214}" presName="compNode" presStyleCnt="0"/>
      <dgm:spPr/>
    </dgm:pt>
    <dgm:pt modelId="{1E2BCCBD-8FCB-4034-9F65-BF7D1C322B0A}" type="pres">
      <dgm:prSet presAssocID="{740F7E1E-3DD2-4A79-9064-404415458214}" presName="bgRect" presStyleLbl="bgShp" presStyleIdx="2" presStyleCnt="3"/>
      <dgm:spPr/>
    </dgm:pt>
    <dgm:pt modelId="{0723039F-9262-4EEA-95D5-8625C9659F9E}" type="pres">
      <dgm:prSet presAssocID="{740F7E1E-3DD2-4A79-9064-4044154582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568E046-BA12-4FEE-BDBD-FB30EEF7BB5C}" type="pres">
      <dgm:prSet presAssocID="{740F7E1E-3DD2-4A79-9064-404415458214}" presName="spaceRect" presStyleCnt="0"/>
      <dgm:spPr/>
    </dgm:pt>
    <dgm:pt modelId="{CB6CB97A-FCFF-4D3E-BF9B-D0596D30898F}" type="pres">
      <dgm:prSet presAssocID="{740F7E1E-3DD2-4A79-9064-4044154582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598AE1B-89F5-4C40-8F2E-38A1F7773E4C}" type="presOf" srcId="{740F7E1E-3DD2-4A79-9064-404415458214}" destId="{CB6CB97A-FCFF-4D3E-BF9B-D0596D30898F}" srcOrd="0" destOrd="0" presId="urn:microsoft.com/office/officeart/2018/2/layout/IconVerticalSolidList"/>
    <dgm:cxn modelId="{CD42B138-DF36-4C3F-85BF-83397C843B21}" type="presOf" srcId="{7A1A93BC-83EE-4CCB-B2A6-C941B540A64F}" destId="{944C1566-DF5B-4E27-9FCB-45EC23C7188F}" srcOrd="0" destOrd="0" presId="urn:microsoft.com/office/officeart/2018/2/layout/IconVerticalSolidList"/>
    <dgm:cxn modelId="{BC56424B-AFAD-4970-81B1-89CFE5A78647}" srcId="{7A1A93BC-83EE-4CCB-B2A6-C941B540A64F}" destId="{033020B0-B964-41C3-8E84-B1D48B575A6E}" srcOrd="1" destOrd="0" parTransId="{DD04DCB1-D595-4AB6-83A6-B15BCF82EF9F}" sibTransId="{6010E88D-62AB-449F-9122-014C8F50DD5D}"/>
    <dgm:cxn modelId="{BF37B071-7AD0-486E-9173-267F3610B009}" srcId="{7A1A93BC-83EE-4CCB-B2A6-C941B540A64F}" destId="{740F7E1E-3DD2-4A79-9064-404415458214}" srcOrd="2" destOrd="0" parTransId="{6A34A191-E82B-4D9B-8C32-8C1BCD41810F}" sibTransId="{D2E331B7-3B3E-4FFF-8AE9-E9ED2C4FB293}"/>
    <dgm:cxn modelId="{F188919C-B0CB-459C-BED4-3C5A6A987480}" srcId="{7A1A93BC-83EE-4CCB-B2A6-C941B540A64F}" destId="{87C73445-C3F1-4611-8FA5-7555C9ACCD35}" srcOrd="0" destOrd="0" parTransId="{FF6EA27B-AA59-45A7-8AB0-CD31D5FA8235}" sibTransId="{3F24C8E9-4026-403E-845B-5CBC32AD026D}"/>
    <dgm:cxn modelId="{082A3FA4-4E64-4E4F-BA45-E0AD5C3B168C}" type="presOf" srcId="{87C73445-C3F1-4611-8FA5-7555C9ACCD35}" destId="{3F42019A-FAB9-4077-BA4D-5635044FE0E2}" srcOrd="0" destOrd="0" presId="urn:microsoft.com/office/officeart/2018/2/layout/IconVerticalSolidList"/>
    <dgm:cxn modelId="{F0CE84D8-FC8E-4CFF-AC2F-F13CA24F34DC}" type="presOf" srcId="{033020B0-B964-41C3-8E84-B1D48B575A6E}" destId="{DB132AA6-7326-4F9D-B5A9-61F504895507}" srcOrd="0" destOrd="0" presId="urn:microsoft.com/office/officeart/2018/2/layout/IconVerticalSolidList"/>
    <dgm:cxn modelId="{3771A624-7AFF-4D9F-B330-04C80F2E8694}" type="presParOf" srcId="{944C1566-DF5B-4E27-9FCB-45EC23C7188F}" destId="{6D85CAAB-E3F5-4CFE-A731-B2D72221C39E}" srcOrd="0" destOrd="0" presId="urn:microsoft.com/office/officeart/2018/2/layout/IconVerticalSolidList"/>
    <dgm:cxn modelId="{F4E2B942-97B2-4774-9330-CAC8E7FB2AE4}" type="presParOf" srcId="{6D85CAAB-E3F5-4CFE-A731-B2D72221C39E}" destId="{6F41C52F-5E72-4ADF-94CC-C2354ABD3D70}" srcOrd="0" destOrd="0" presId="urn:microsoft.com/office/officeart/2018/2/layout/IconVerticalSolidList"/>
    <dgm:cxn modelId="{A17C17D1-2F3A-48F4-8A02-2FF6ECBF9DBE}" type="presParOf" srcId="{6D85CAAB-E3F5-4CFE-A731-B2D72221C39E}" destId="{6F33D913-AACE-4C3F-9FFE-3673BA9E0E61}" srcOrd="1" destOrd="0" presId="urn:microsoft.com/office/officeart/2018/2/layout/IconVerticalSolidList"/>
    <dgm:cxn modelId="{052A52EB-CE2F-4263-BA62-BA2278CB5482}" type="presParOf" srcId="{6D85CAAB-E3F5-4CFE-A731-B2D72221C39E}" destId="{3A77575B-A983-4C57-97F0-2BBAC39A4237}" srcOrd="2" destOrd="0" presId="urn:microsoft.com/office/officeart/2018/2/layout/IconVerticalSolidList"/>
    <dgm:cxn modelId="{700E36CA-8F91-4D37-8673-60A132DC8F5C}" type="presParOf" srcId="{6D85CAAB-E3F5-4CFE-A731-B2D72221C39E}" destId="{3F42019A-FAB9-4077-BA4D-5635044FE0E2}" srcOrd="3" destOrd="0" presId="urn:microsoft.com/office/officeart/2018/2/layout/IconVerticalSolidList"/>
    <dgm:cxn modelId="{40736682-850D-44BA-B435-02DEBB1C00D0}" type="presParOf" srcId="{944C1566-DF5B-4E27-9FCB-45EC23C7188F}" destId="{E4E3698A-7145-4FE9-8462-B55FADD4E3AD}" srcOrd="1" destOrd="0" presId="urn:microsoft.com/office/officeart/2018/2/layout/IconVerticalSolidList"/>
    <dgm:cxn modelId="{F9770E4E-A42D-403F-B7D1-88177D9A3E89}" type="presParOf" srcId="{944C1566-DF5B-4E27-9FCB-45EC23C7188F}" destId="{0668FD20-FCDA-4238-8903-991522D08333}" srcOrd="2" destOrd="0" presId="urn:microsoft.com/office/officeart/2018/2/layout/IconVerticalSolidList"/>
    <dgm:cxn modelId="{B1A17A7C-AEE2-45ED-8351-FB7C198C1384}" type="presParOf" srcId="{0668FD20-FCDA-4238-8903-991522D08333}" destId="{1F086EC7-5A58-4254-AC93-A6B8F22BE2D9}" srcOrd="0" destOrd="0" presId="urn:microsoft.com/office/officeart/2018/2/layout/IconVerticalSolidList"/>
    <dgm:cxn modelId="{2C7BB276-3D2A-4D09-98F3-98BB2B7DD316}" type="presParOf" srcId="{0668FD20-FCDA-4238-8903-991522D08333}" destId="{B9B308C4-C0C6-45EA-959A-4E536B972224}" srcOrd="1" destOrd="0" presId="urn:microsoft.com/office/officeart/2018/2/layout/IconVerticalSolidList"/>
    <dgm:cxn modelId="{FBAFC890-2D49-4308-A417-3ECA05BE9C82}" type="presParOf" srcId="{0668FD20-FCDA-4238-8903-991522D08333}" destId="{961F1E5C-FF55-4541-87E2-5865AE3A9D33}" srcOrd="2" destOrd="0" presId="urn:microsoft.com/office/officeart/2018/2/layout/IconVerticalSolidList"/>
    <dgm:cxn modelId="{A6B072A3-C742-4824-8BFD-29FA239004C4}" type="presParOf" srcId="{0668FD20-FCDA-4238-8903-991522D08333}" destId="{DB132AA6-7326-4F9D-B5A9-61F504895507}" srcOrd="3" destOrd="0" presId="urn:microsoft.com/office/officeart/2018/2/layout/IconVerticalSolidList"/>
    <dgm:cxn modelId="{F3A88B42-B473-4293-9723-189EC5CF6059}" type="presParOf" srcId="{944C1566-DF5B-4E27-9FCB-45EC23C7188F}" destId="{961168C1-CE34-42A7-92D9-5D933D88D69B}" srcOrd="3" destOrd="0" presId="urn:microsoft.com/office/officeart/2018/2/layout/IconVerticalSolidList"/>
    <dgm:cxn modelId="{4795EBEA-FC60-4C48-83DD-6976A0B1EAFF}" type="presParOf" srcId="{944C1566-DF5B-4E27-9FCB-45EC23C7188F}" destId="{AF69BC05-BF31-403C-ADFB-0C084326A42A}" srcOrd="4" destOrd="0" presId="urn:microsoft.com/office/officeart/2018/2/layout/IconVerticalSolidList"/>
    <dgm:cxn modelId="{168F74C1-CFBC-4E0D-9446-46B0E94709A9}" type="presParOf" srcId="{AF69BC05-BF31-403C-ADFB-0C084326A42A}" destId="{1E2BCCBD-8FCB-4034-9F65-BF7D1C322B0A}" srcOrd="0" destOrd="0" presId="urn:microsoft.com/office/officeart/2018/2/layout/IconVerticalSolidList"/>
    <dgm:cxn modelId="{D6DA85B7-48F9-4053-8CB2-54B5AF3A52DF}" type="presParOf" srcId="{AF69BC05-BF31-403C-ADFB-0C084326A42A}" destId="{0723039F-9262-4EEA-95D5-8625C9659F9E}" srcOrd="1" destOrd="0" presId="urn:microsoft.com/office/officeart/2018/2/layout/IconVerticalSolidList"/>
    <dgm:cxn modelId="{291CB67D-2471-4E96-8DF0-F628E81E0F06}" type="presParOf" srcId="{AF69BC05-BF31-403C-ADFB-0C084326A42A}" destId="{D568E046-BA12-4FEE-BDBD-FB30EEF7BB5C}" srcOrd="2" destOrd="0" presId="urn:microsoft.com/office/officeart/2018/2/layout/IconVerticalSolidList"/>
    <dgm:cxn modelId="{F30CF809-2634-438D-B188-3EBDAC055FBA}" type="presParOf" srcId="{AF69BC05-BF31-403C-ADFB-0C084326A42A}" destId="{CB6CB97A-FCFF-4D3E-BF9B-D0596D3089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9F1A0-85EA-469E-AC10-F75D1195058F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Identity</a:t>
          </a:r>
          <a:r>
            <a:rPr lang="en-US" sz="1300" kern="1200"/>
            <a:t> - Personality begins to form in early childhood, and it continues to be influenced by childhood experiences into adulthood, especially in the formation of social relationships.</a:t>
          </a:r>
        </a:p>
      </dsp:txBody>
      <dsp:txXfrm>
        <a:off x="3416125" y="53310"/>
        <a:ext cx="3683350" cy="945199"/>
      </dsp:txXfrm>
    </dsp:sp>
    <dsp:sp modelId="{AFFC0A3F-0122-4B4E-B5BB-CFE58B0BA91B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Ego</a:t>
          </a:r>
          <a:r>
            <a:rPr lang="en-US" sz="1300" kern="1200"/>
            <a:t>- a person's sense of self-esteem or self-importance </a:t>
          </a:r>
        </a:p>
      </dsp:txBody>
      <dsp:txXfrm>
        <a:off x="3416125" y="1153149"/>
        <a:ext cx="3683350" cy="945199"/>
      </dsp:txXfrm>
    </dsp:sp>
    <dsp:sp modelId="{ECB35DEB-0210-498E-BEC5-96C8E7906517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Superego</a:t>
          </a:r>
          <a:r>
            <a:rPr lang="en-US" sz="1300" kern="1200"/>
            <a:t> - a person's mind that acts as a self-critical conscience, reflecting social standards learned from parents</a:t>
          </a:r>
        </a:p>
      </dsp:txBody>
      <dsp:txXfrm>
        <a:off x="3416125" y="2252988"/>
        <a:ext cx="3683350" cy="945199"/>
      </dsp:txXfrm>
    </dsp:sp>
    <dsp:sp modelId="{CD78F1A4-5D30-479A-86C0-119D7498F2C5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Identity ls formed through the process of identification and categorization</a:t>
          </a:r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C52F-5E72-4ADF-94CC-C2354ABD3D70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3D913-AACE-4C3F-9FFE-3673BA9E0E61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2019A-FAB9-4077-BA4D-5635044FE0E2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social identity is a person's knowledge that he or she belongs to a certain social group.</a:t>
          </a:r>
        </a:p>
      </dsp:txBody>
      <dsp:txXfrm>
        <a:off x="1939533" y="717"/>
        <a:ext cx="4362067" cy="1679249"/>
      </dsp:txXfrm>
    </dsp:sp>
    <dsp:sp modelId="{1F086EC7-5A58-4254-AC93-A6B8F22BE2D9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08C4-C0C6-45EA-959A-4E536B972224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2AA6-7326-4F9D-B5A9-61F504895507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social group is a set of individuals who hold a common social identi- fication or view themselves as members of the same social category</a:t>
          </a:r>
        </a:p>
      </dsp:txBody>
      <dsp:txXfrm>
        <a:off x="1939533" y="2099779"/>
        <a:ext cx="4362067" cy="1679249"/>
      </dsp:txXfrm>
    </dsp:sp>
    <dsp:sp modelId="{1E2BCCBD-8FCB-4034-9F65-BF7D1C322B0A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3039F-9262-4EEA-95D5-8625C9659F9E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CB97A-FCFF-4D3E-BF9B-D0596D30898F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Social identity theory focus on group </a:t>
          </a:r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8FC6-1B7B-9377-F50B-6C24CB9FC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E1697-8BCC-8226-41B1-CDF6083C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1D5A-EB3C-C432-E985-D9489839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E9C0-89BC-233C-04DE-83118539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93E7-FC03-A593-4ECD-86F21C61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335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022A-D050-F96A-AE3D-46C8D360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E76B4-5142-5342-B75B-DFD904902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43EC-F710-C2D3-8414-3F7DC7E7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1BF2-6F9C-9AD2-87B6-712B4599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C7E0-2206-3653-5BFB-9A2ABCC3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57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AC9E4-7F5A-F6A5-483B-6B0B4E447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683CB-65AB-4D96-406F-735F13DD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5E13-389B-1B13-3420-4D6C19BF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7EC3D-E63C-A438-6061-08F57BCB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5F71-591C-B3D1-CC95-350F0AF3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01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10D-FA4F-8715-BAC9-DF872DEA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F329-3CC7-E7E2-3F1E-32E9AEBBB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163A-AE0E-393F-82A4-60A1FD7D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CDAF-DB90-2DBC-82A9-5E2E8C87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DDA2-6F2A-781C-5CD9-EFEE5850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96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E1CA-C50D-AB6F-9B3C-87F7E49B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EEA35-CFA3-1652-44A0-C7535061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09EE4-81B7-1434-6B4F-5818E1DD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20511-26AE-A4E7-E468-81553B1A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0BD6-546B-A971-35D7-175313C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274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2955-2E9E-2A39-9F71-70A69126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5B74-EBC5-DFFE-84D9-7A4DD2DE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99939-6A66-6499-7EFF-FC9C437A0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8FE6E-3118-E888-ED5E-BACF4FA2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06747-9D34-28BE-E2CA-D7FC9A30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3503-B79C-42AD-F3D7-7CA6B29E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738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D93F-7B61-0255-F3E8-543AEA50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97EB1-0F35-7F29-E991-7E9B4304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3EBEA-B8FF-AB8E-F19A-E31C640D8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0C225-3E79-424E-B7F9-DD29EF1B5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15D20-5123-9418-0107-E8389C56E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4F893-6A8F-E6C0-DAAA-D20627A9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AFBAD-42C8-D9E9-10BE-B2293300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28F3C-FF93-542A-4404-18070B7A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185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4DD8-61E2-FF87-DABB-F42B6243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04A39-7321-A349-921D-F586955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93056-2E7B-C059-3146-E113D47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4CC18-7D5F-F6FE-1567-AA058090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88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A492F-AE8A-5B97-5CEA-DB23DFB7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C6AD5-F341-5CBC-A0A6-D2042D2D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159F5-D617-8E85-E727-D2FCE670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35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9178-A320-250F-A18E-154E691E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004F-03DC-66E0-27EB-962E0227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EA98D-B12D-79DA-2ACE-947EB8857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5207F-A342-B3B8-04BE-5C4B6007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D5372-339A-F080-D34A-090C01ED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F07F-EECF-A19A-A13D-8D3CF6BD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367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2A08-0AD4-81FB-9BCC-C804DAD2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82AA1-87B2-D997-DA36-E02AE2579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CA73E-1DD5-C1C6-839F-9E97EE026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558EC-2CA5-C28E-33DE-B330FBC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57425-C859-73AD-262B-4CE019BD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F799A-D825-476A-4CDC-0E519C19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013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6F96A-F3FC-1149-B0F6-5CE82216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F41B1-2703-4AC7-D09A-28F7C311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6717E-B00F-F4B8-61BA-8086D1C55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29DA66-A26D-4687-824E-D9CCEFFDDD72}" type="datetimeFigureOut">
              <a:rPr lang="en-ZA" smtClean="0"/>
              <a:t>2024/07/26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00EC-D102-0E60-656A-31C4A5195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A09B-F7AC-ACB7-C564-9BCDFE38D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A1140-E7BF-4365-BF22-A044DD3921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07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C607C-A44E-20F2-6931-25BEC47C7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SOCIAL AND PERSONAL IDENTITY </a:t>
            </a:r>
            <a:endParaRPr lang="en-ZA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CB8DC-18D7-A348-C6CC-88DA94C1D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  </a:t>
            </a:r>
            <a:endParaRPr lang="en-ZA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999B6CF2-7198-10CF-AEC7-E3AC7C8F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4" r="2805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636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6144-4E0D-E6E2-4DC0-6C6E931D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PERSONAL IDENTIY THEORY</a:t>
            </a:r>
            <a:endParaRPr lang="en-ZA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6938-186F-9F0E-AB9D-42D09553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/>
          </a:p>
          <a:p>
            <a:r>
              <a:rPr lang="en-US" sz="1700"/>
              <a:t>Personal identity can be described as a self-definition, made, developed or created by an individual </a:t>
            </a:r>
          </a:p>
          <a:p>
            <a:r>
              <a:rPr lang="en-US" sz="1700"/>
              <a:t>Personal identity is also called individual identity </a:t>
            </a:r>
          </a:p>
          <a:p>
            <a:r>
              <a:rPr lang="en-US" sz="1700"/>
              <a:t>Personal identity composed of various factors: aims, desires, goals, values, ideology, beliefs, etc</a:t>
            </a:r>
          </a:p>
          <a:p>
            <a:r>
              <a:rPr lang="en-US" sz="1700"/>
              <a:t>These are called content of identity</a:t>
            </a:r>
          </a:p>
          <a:p>
            <a:r>
              <a:rPr lang="en-US" sz="1700"/>
              <a:t>Personal identity focus on individual 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465934AE-9D10-C0DB-5084-440E6F99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2" r="1257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07E4-9A72-DDC2-DB44-0A9F418D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SIX STAGES OF PERSONAL IDENTITY </a:t>
            </a:r>
            <a:endParaRPr lang="en-ZA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9EEB-620F-DFDD-C4FE-CA414277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4355265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There are six life stages in personal identity theory.</a:t>
            </a:r>
          </a:p>
          <a:p>
            <a:r>
              <a:rPr lang="en-US" sz="2000"/>
              <a:t> Infancy and early childhood</a:t>
            </a:r>
          </a:p>
          <a:p>
            <a:r>
              <a:rPr lang="en-US" sz="2000"/>
              <a:t> Middle childhood</a:t>
            </a:r>
          </a:p>
          <a:p>
            <a:r>
              <a:rPr lang="en-US" sz="2000"/>
              <a:t> Adolescence</a:t>
            </a:r>
          </a:p>
          <a:p>
            <a:r>
              <a:rPr lang="en-US" sz="2000"/>
              <a:t> Early adulthood</a:t>
            </a:r>
          </a:p>
          <a:p>
            <a:r>
              <a:rPr lang="en-US" sz="2000"/>
              <a:t>Middle age </a:t>
            </a:r>
          </a:p>
          <a:p>
            <a:r>
              <a:rPr lang="en-US" sz="2000"/>
              <a:t> Later maturity.</a:t>
            </a:r>
          </a:p>
          <a:p>
            <a:pPr marL="0" indent="0">
              <a:buNone/>
            </a:pPr>
            <a:endParaRPr lang="en-ZA" sz="2000"/>
          </a:p>
        </p:txBody>
      </p:sp>
      <p:pic>
        <p:nvPicPr>
          <p:cNvPr id="5" name="Picture 4" descr="Stick figure families holding hands">
            <a:extLst>
              <a:ext uri="{FF2B5EF4-FFF2-40B4-BE49-F238E27FC236}">
                <a16:creationId xmlns:a16="http://schemas.microsoft.com/office/drawing/2014/main" id="{B3BA21EB-FFC0-CE96-416A-DCE7E766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59" r="12607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DF62E-1605-A4F2-8086-A5F0307B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CONT…</a:t>
            </a:r>
            <a:endParaRPr lang="en-ZA" sz="400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0215FB-68A8-453F-48D7-86008919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55000"/>
                  </a:schemeClr>
                </a:solidFill>
              </a:rPr>
              <a:t>Each life stage has specific requirements and tasks.</a:t>
            </a:r>
          </a:p>
          <a:p>
            <a:r>
              <a:rPr lang="en-US" sz="2000">
                <a:solidFill>
                  <a:schemeClr val="tx1">
                    <a:alpha val="55000"/>
                  </a:schemeClr>
                </a:solidFill>
              </a:rPr>
              <a:t>During adolescence, individuals have to build mature peer relationships, shape their gender role, accept their own appearance, achieve independence from their parents.</a:t>
            </a:r>
          </a:p>
          <a:p>
            <a:r>
              <a:rPr lang="en-US" sz="2000">
                <a:solidFill>
                  <a:schemeClr val="tx1">
                    <a:alpha val="55000"/>
                  </a:schemeClr>
                </a:solidFill>
              </a:rPr>
              <a:t>The sense of identity can be loose and be further shaped in adulthood, however it should be first developed in adolescence.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3E1012FA-BF94-196D-7DDA-A14477A5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500" b="125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E8F91-4ECD-B189-3517-D628F220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 IDENTYITY THEORY </a:t>
            </a:r>
            <a:endParaRPr lang="en-ZA" sz="8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1FCC-BC2B-D237-FD1C-E893CC3D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Identity is defined as characteristics that distinguish one person from others.</a:t>
            </a:r>
          </a:p>
          <a:p>
            <a:r>
              <a:rPr lang="en-US" sz="2000">
                <a:solidFill>
                  <a:srgbClr val="FFFFFF"/>
                </a:solidFill>
              </a:rPr>
              <a:t>Identity is individual sense of self defined by a physical, psychological, and interpersonal characteristics that is not wholly shared with any other person</a:t>
            </a:r>
          </a:p>
          <a:p>
            <a:r>
              <a:rPr lang="en-US" sz="2000">
                <a:solidFill>
                  <a:srgbClr val="FFFFFF"/>
                </a:solidFill>
              </a:rPr>
              <a:t>The theory of identity is a theory that aimed at explaining individual personal identity </a:t>
            </a:r>
          </a:p>
          <a:p>
            <a:pPr marL="0" indent="0">
              <a:buNone/>
            </a:pPr>
            <a:endParaRPr lang="en-ZA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C66B5-8F3C-8D4A-D60A-71FB75C4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4E78-7461-71E7-6A1F-1F712D1E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3 STAGES OF IDENTITY THEORY </a:t>
            </a:r>
            <a:endParaRPr lang="en-Z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1692BD-F2C4-64FF-AD35-DF5ABCC9A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07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6BF58-859C-8D24-3FF9-3427E5B0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SOCIAL IDENTITY THEORY </a:t>
            </a:r>
            <a:endParaRPr lang="en-ZA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B232120-2185-6D26-9764-4A81151DE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39555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16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A6A69-D072-5F43-133D-2CAAA512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TYPES OF SOCIAL GROUPS 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8A2D-F86E-770E-EE11-9DDD7E2A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Religious groups </a:t>
            </a:r>
          </a:p>
          <a:p>
            <a:r>
              <a:rPr lang="en-US" sz="2000" dirty="0"/>
              <a:t>Cultural groups </a:t>
            </a:r>
          </a:p>
          <a:p>
            <a:r>
              <a:rPr lang="en-US" sz="2000" dirty="0"/>
              <a:t>Music bands </a:t>
            </a:r>
          </a:p>
          <a:p>
            <a:r>
              <a:rPr lang="en-US" sz="2000" dirty="0"/>
              <a:t>Social movements </a:t>
            </a:r>
          </a:p>
          <a:p>
            <a:r>
              <a:rPr lang="en-US" sz="2000" dirty="0"/>
              <a:t>Political Organizations </a:t>
            </a:r>
          </a:p>
          <a:p>
            <a:r>
              <a:rPr lang="en-US" sz="2000" dirty="0"/>
              <a:t>Sport clubs </a:t>
            </a:r>
          </a:p>
          <a:p>
            <a:r>
              <a:rPr lang="en-US" sz="2000" dirty="0"/>
              <a:t>Ethnicities [Families]</a:t>
            </a:r>
          </a:p>
          <a:p>
            <a:endParaRPr lang="en-ZA" sz="2000" dirty="0"/>
          </a:p>
        </p:txBody>
      </p:sp>
      <p:pic>
        <p:nvPicPr>
          <p:cNvPr id="22" name="Picture 21" descr="World map formed by people united">
            <a:extLst>
              <a:ext uri="{FF2B5EF4-FFF2-40B4-BE49-F238E27FC236}">
                <a16:creationId xmlns:a16="http://schemas.microsoft.com/office/drawing/2014/main" id="{88EE1504-B5F1-2788-81CF-38D13D79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30" r="22567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1349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BC819-6A9F-E806-53B5-1475DB39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CONT…</a:t>
            </a:r>
            <a:endParaRPr lang="en-Z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BA743-E7F0-1703-B79B-EBA5F85C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Social identity theory deals with intergroup relations-that is, how people come to see themselves as members of one group/category (the in-group) in comparison with another (the out-group). </a:t>
            </a:r>
          </a:p>
          <a:p>
            <a:r>
              <a:rPr lang="en-US" sz="2000"/>
              <a:t>The focus  of this categorization, is ethnocentrism</a:t>
            </a:r>
          </a:p>
          <a:p>
            <a:r>
              <a:rPr lang="en-US" sz="2000"/>
              <a:t>Having a particular social identity means being at one with a certain group, being like others in the group, and seeing things from the group's perspective.</a:t>
            </a:r>
          </a:p>
          <a:p>
            <a:endParaRPr lang="en-ZA" sz="200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94DE8EF9-47A2-5CC7-DD28-CE7CCD3D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51" r="2221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4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A36EB-9484-FCC7-3D2C-BFD168B8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CONT…</a:t>
            </a:r>
            <a:endParaRPr lang="en-ZA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AA50-C31D-D430-983B-A44D8482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Through a social comparison process, persons who are similar to the self are categorized with the self and are labeled the in-group.</a:t>
            </a:r>
          </a:p>
          <a:p>
            <a:r>
              <a:rPr lang="en-US" sz="1800">
                <a:solidFill>
                  <a:schemeClr val="tx2"/>
                </a:solidFill>
              </a:rPr>
              <a:t>Persons who differ from the self are categorized as the out- group</a:t>
            </a:r>
          </a:p>
          <a:p>
            <a:r>
              <a:rPr lang="en-US" sz="1800">
                <a:solidFill>
                  <a:schemeClr val="tx2"/>
                </a:solidFill>
              </a:rPr>
              <a:t>There are two important processes involved in social identity formation, </a:t>
            </a:r>
            <a:r>
              <a:rPr lang="en-US" sz="1800" b="1">
                <a:solidFill>
                  <a:schemeClr val="tx2"/>
                </a:solidFill>
              </a:rPr>
              <a:t>self-categorization and social comparison. </a:t>
            </a:r>
          </a:p>
          <a:p>
            <a:r>
              <a:rPr lang="en-US" sz="1800">
                <a:solidFill>
                  <a:schemeClr val="tx2"/>
                </a:solidFill>
              </a:rPr>
              <a:t>These two processes of social identity formation  </a:t>
            </a:r>
            <a:r>
              <a:rPr lang="en-ZA" sz="1800">
                <a:solidFill>
                  <a:schemeClr val="tx2"/>
                </a:solidFill>
              </a:rPr>
              <a:t>produce different consequences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ocial Network">
            <a:extLst>
              <a:ext uri="{FF2B5EF4-FFF2-40B4-BE49-F238E27FC236}">
                <a16:creationId xmlns:a16="http://schemas.microsoft.com/office/drawing/2014/main" id="{14E3690F-CAA5-631A-646E-E5B9EF120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87981-1A5E-B04F-4C52-0637B587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CONSEQUENCES OF SELF-CATEGORIZATION </a:t>
            </a:r>
            <a:endParaRPr lang="en-ZA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25DF-1E7D-A521-CAB6-08597128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The consequence of self-categorization emphasis  the perceived similarities between the self and other in-group members.</a:t>
            </a:r>
          </a:p>
          <a:p>
            <a:r>
              <a:rPr lang="en-US" sz="1700"/>
              <a:t> It also emphasis the perceived differences between the self and out- group members.</a:t>
            </a:r>
          </a:p>
          <a:p>
            <a:r>
              <a:rPr lang="en-US" sz="1700"/>
              <a:t> Focus is in all the attitudes, beliefs and values, affective reactions, behavioral norms and styles of speech </a:t>
            </a:r>
          </a:p>
          <a:p>
            <a:r>
              <a:rPr lang="en-US" sz="1700"/>
              <a:t>All other properties that are believed to be correlated with the relevant intergroup categorizatization </a:t>
            </a:r>
            <a:endParaRPr lang="en-ZA" sz="1700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0F0CDA01-669A-5E4A-E32D-71517658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22" r="2625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2D722-9870-76DA-6909-60156013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CONSEQUENSES OF SOCIAL COMPARISON</a:t>
            </a:r>
            <a:endParaRPr lang="en-ZA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E3EF-FA8F-C116-7B2B-C96EB63F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/>
              <a:t>The amount of social comparison an individual is involved in can possibly influence the development of identity. </a:t>
            </a:r>
          </a:p>
          <a:p>
            <a:r>
              <a:rPr lang="en-US" sz="1700"/>
              <a:t>Social networking provide a lot of possibilities for social comparison, which could affects someone well being.  </a:t>
            </a:r>
          </a:p>
          <a:p>
            <a:r>
              <a:rPr lang="en-US" sz="1700"/>
              <a:t>Primarily to those dimensions that will result in self- enhancing outcomes for the self. </a:t>
            </a:r>
          </a:p>
          <a:p>
            <a:r>
              <a:rPr lang="en-US" sz="1700"/>
              <a:t>One' s self-esteem is enhanced by evaluating the in-group and the out-group on dimensions that lead the in-group to be judged positively and the out-group to be judged negatively</a:t>
            </a:r>
            <a:endParaRPr lang="en-ZA" sz="1700"/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535EB0EF-F13A-4464-087A-939B923F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28" r="849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3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405</TotalTime>
  <Words>646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SOCIAL AND PERSONAL IDENTITY </vt:lpstr>
      <vt:lpstr> IDENTYITY THEORY </vt:lpstr>
      <vt:lpstr>3 STAGES OF IDENTITY THEORY </vt:lpstr>
      <vt:lpstr>SOCIAL IDENTITY THEORY </vt:lpstr>
      <vt:lpstr>TYPES OF SOCIAL GROUPS </vt:lpstr>
      <vt:lpstr>CONT…</vt:lpstr>
      <vt:lpstr>CONT…</vt:lpstr>
      <vt:lpstr>CONSEQUENCES OF SELF-CATEGORIZATION </vt:lpstr>
      <vt:lpstr>CONSEQUENSES OF SOCIAL COMPARISON</vt:lpstr>
      <vt:lpstr>PERSONAL IDENTIY THEORY</vt:lpstr>
      <vt:lpstr>SIX STAGES OF PERSONAL IDENTITY </vt:lpstr>
      <vt:lpstr>CONT…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ANTHROPOLOGY OF IDENTITY</dc:title>
  <dc:creator>Cecilia Z. Simelane</dc:creator>
  <cp:lastModifiedBy>Cecilia Z. Simelane</cp:lastModifiedBy>
  <cp:revision>7</cp:revision>
  <dcterms:created xsi:type="dcterms:W3CDTF">2023-08-07T02:04:09Z</dcterms:created>
  <dcterms:modified xsi:type="dcterms:W3CDTF">2024-07-26T10:16:37Z</dcterms:modified>
</cp:coreProperties>
</file>