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 id="2147483693" r:id="rId4"/>
    <p:sldMasterId id="2147483750" r:id="rId5"/>
    <p:sldMasterId id="2147483764" r:id="rId6"/>
    <p:sldMasterId id="2147483778" r:id="rId7"/>
    <p:sldMasterId id="2147483820" r:id="rId8"/>
    <p:sldMasterId id="2147483848" r:id="rId9"/>
    <p:sldMasterId id="2147483876" r:id="rId10"/>
    <p:sldMasterId id="2147483890" r:id="rId11"/>
  </p:sldMasterIdLst>
  <p:notesMasterIdLst>
    <p:notesMasterId r:id="rId49"/>
  </p:notesMasterIdLst>
  <p:sldIdLst>
    <p:sldId id="262" r:id="rId12"/>
    <p:sldId id="307" r:id="rId13"/>
    <p:sldId id="308" r:id="rId14"/>
    <p:sldId id="311" r:id="rId15"/>
    <p:sldId id="312" r:id="rId16"/>
    <p:sldId id="313" r:id="rId17"/>
    <p:sldId id="314" r:id="rId18"/>
    <p:sldId id="315" r:id="rId19"/>
    <p:sldId id="316" r:id="rId20"/>
    <p:sldId id="268" r:id="rId21"/>
    <p:sldId id="275" r:id="rId22"/>
    <p:sldId id="279" r:id="rId23"/>
    <p:sldId id="327" r:id="rId24"/>
    <p:sldId id="322" r:id="rId25"/>
    <p:sldId id="328" r:id="rId26"/>
    <p:sldId id="332" r:id="rId27"/>
    <p:sldId id="333" r:id="rId28"/>
    <p:sldId id="334" r:id="rId29"/>
    <p:sldId id="335" r:id="rId30"/>
    <p:sldId id="336" r:id="rId31"/>
    <p:sldId id="337" r:id="rId32"/>
    <p:sldId id="338" r:id="rId33"/>
    <p:sldId id="339" r:id="rId34"/>
    <p:sldId id="340" r:id="rId35"/>
    <p:sldId id="342" r:id="rId36"/>
    <p:sldId id="344" r:id="rId37"/>
    <p:sldId id="346" r:id="rId38"/>
    <p:sldId id="350" r:id="rId39"/>
    <p:sldId id="351" r:id="rId40"/>
    <p:sldId id="352" r:id="rId41"/>
    <p:sldId id="355" r:id="rId42"/>
    <p:sldId id="357" r:id="rId43"/>
    <p:sldId id="358" r:id="rId44"/>
    <p:sldId id="354" r:id="rId45"/>
    <p:sldId id="259" r:id="rId46"/>
    <p:sldId id="361" r:id="rId47"/>
    <p:sldId id="36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1D"/>
    <a:srgbClr val="003366"/>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Lucia Nsele" userId="bf190cfd-9846-4e17-9f37-345a22054868" providerId="ADAL" clId="{0BC5E655-646E-4629-82B9-821F7E7AF124}"/>
    <pc:docChg chg="delSld delMainMaster">
      <pc:chgData name="Faith Lucia Nsele" userId="bf190cfd-9846-4e17-9f37-345a22054868" providerId="ADAL" clId="{0BC5E655-646E-4629-82B9-821F7E7AF124}" dt="2023-06-22T06:05:03.472" v="19" actId="2696"/>
      <pc:docMkLst>
        <pc:docMk/>
      </pc:docMkLst>
      <pc:sldChg chg="del">
        <pc:chgData name="Faith Lucia Nsele" userId="bf190cfd-9846-4e17-9f37-345a22054868" providerId="ADAL" clId="{0BC5E655-646E-4629-82B9-821F7E7AF124}" dt="2023-06-22T05:59:00.769" v="12" actId="2696"/>
        <pc:sldMkLst>
          <pc:docMk/>
          <pc:sldMk cId="363920370" sldId="256"/>
        </pc:sldMkLst>
      </pc:sldChg>
      <pc:sldChg chg="del">
        <pc:chgData name="Faith Lucia Nsele" userId="bf190cfd-9846-4e17-9f37-345a22054868" providerId="ADAL" clId="{0BC5E655-646E-4629-82B9-821F7E7AF124}" dt="2023-06-22T05:58:57.962" v="11" actId="2696"/>
        <pc:sldMkLst>
          <pc:docMk/>
          <pc:sldMk cId="3671930331" sldId="261"/>
        </pc:sldMkLst>
      </pc:sldChg>
      <pc:sldChg chg="del">
        <pc:chgData name="Faith Lucia Nsele" userId="bf190cfd-9846-4e17-9f37-345a22054868" providerId="ADAL" clId="{0BC5E655-646E-4629-82B9-821F7E7AF124}" dt="2023-06-22T05:53:04.972" v="0" actId="2696"/>
        <pc:sldMkLst>
          <pc:docMk/>
          <pc:sldMk cId="689253637" sldId="263"/>
        </pc:sldMkLst>
      </pc:sldChg>
      <pc:sldChg chg="del">
        <pc:chgData name="Faith Lucia Nsele" userId="bf190cfd-9846-4e17-9f37-345a22054868" providerId="ADAL" clId="{0BC5E655-646E-4629-82B9-821F7E7AF124}" dt="2023-06-22T05:53:23.731" v="1" actId="2696"/>
        <pc:sldMkLst>
          <pc:docMk/>
          <pc:sldMk cId="411151322" sldId="264"/>
        </pc:sldMkLst>
      </pc:sldChg>
      <pc:sldChg chg="del">
        <pc:chgData name="Faith Lucia Nsele" userId="bf190cfd-9846-4e17-9f37-345a22054868" providerId="ADAL" clId="{0BC5E655-646E-4629-82B9-821F7E7AF124}" dt="2023-06-22T05:53:43.285" v="2" actId="2696"/>
        <pc:sldMkLst>
          <pc:docMk/>
          <pc:sldMk cId="2353680466" sldId="265"/>
        </pc:sldMkLst>
      </pc:sldChg>
      <pc:sldChg chg="del">
        <pc:chgData name="Faith Lucia Nsele" userId="bf190cfd-9846-4e17-9f37-345a22054868" providerId="ADAL" clId="{0BC5E655-646E-4629-82B9-821F7E7AF124}" dt="2023-06-22T05:59:47.318" v="13" actId="2696"/>
        <pc:sldMkLst>
          <pc:docMk/>
          <pc:sldMk cId="3779459380" sldId="266"/>
        </pc:sldMkLst>
      </pc:sldChg>
      <pc:sldChg chg="del">
        <pc:chgData name="Faith Lucia Nsele" userId="bf190cfd-9846-4e17-9f37-345a22054868" providerId="ADAL" clId="{0BC5E655-646E-4629-82B9-821F7E7AF124}" dt="2023-06-22T06:05:03.472" v="19" actId="2696"/>
        <pc:sldMkLst>
          <pc:docMk/>
          <pc:sldMk cId="4126039152" sldId="306"/>
        </pc:sldMkLst>
      </pc:sldChg>
      <pc:sldChg chg="del">
        <pc:chgData name="Faith Lucia Nsele" userId="bf190cfd-9846-4e17-9f37-345a22054868" providerId="ADAL" clId="{0BC5E655-646E-4629-82B9-821F7E7AF124}" dt="2023-06-22T05:54:14.369" v="3" actId="2696"/>
        <pc:sldMkLst>
          <pc:docMk/>
          <pc:sldMk cId="2486909326" sldId="324"/>
        </pc:sldMkLst>
      </pc:sldChg>
      <pc:sldChg chg="del">
        <pc:chgData name="Faith Lucia Nsele" userId="bf190cfd-9846-4e17-9f37-345a22054868" providerId="ADAL" clId="{0BC5E655-646E-4629-82B9-821F7E7AF124}" dt="2023-06-22T05:54:42.106" v="5" actId="2696"/>
        <pc:sldMkLst>
          <pc:docMk/>
          <pc:sldMk cId="3044228927" sldId="325"/>
        </pc:sldMkLst>
      </pc:sldChg>
      <pc:sldChg chg="del">
        <pc:chgData name="Faith Lucia Nsele" userId="bf190cfd-9846-4e17-9f37-345a22054868" providerId="ADAL" clId="{0BC5E655-646E-4629-82B9-821F7E7AF124}" dt="2023-06-22T05:54:23.728" v="4" actId="2696"/>
        <pc:sldMkLst>
          <pc:docMk/>
          <pc:sldMk cId="3044228927" sldId="326"/>
        </pc:sldMkLst>
      </pc:sldChg>
      <pc:sldChg chg="del">
        <pc:chgData name="Faith Lucia Nsele" userId="bf190cfd-9846-4e17-9f37-345a22054868" providerId="ADAL" clId="{0BC5E655-646E-4629-82B9-821F7E7AF124}" dt="2023-06-22T06:00:05.129" v="14" actId="2696"/>
        <pc:sldMkLst>
          <pc:docMk/>
          <pc:sldMk cId="4057156720" sldId="329"/>
        </pc:sldMkLst>
      </pc:sldChg>
      <pc:sldChg chg="del">
        <pc:chgData name="Faith Lucia Nsele" userId="bf190cfd-9846-4e17-9f37-345a22054868" providerId="ADAL" clId="{0BC5E655-646E-4629-82B9-821F7E7AF124}" dt="2023-06-22T05:54:59.407" v="6" actId="2696"/>
        <pc:sldMkLst>
          <pc:docMk/>
          <pc:sldMk cId="4057156720" sldId="330"/>
        </pc:sldMkLst>
      </pc:sldChg>
      <pc:sldChg chg="del">
        <pc:chgData name="Faith Lucia Nsele" userId="bf190cfd-9846-4e17-9f37-345a22054868" providerId="ADAL" clId="{0BC5E655-646E-4629-82B9-821F7E7AF124}" dt="2023-06-22T06:02:52.428" v="15" actId="2696"/>
        <pc:sldMkLst>
          <pc:docMk/>
          <pc:sldMk cId="1275225029" sldId="341"/>
        </pc:sldMkLst>
      </pc:sldChg>
      <pc:sldChg chg="del">
        <pc:chgData name="Faith Lucia Nsele" userId="bf190cfd-9846-4e17-9f37-345a22054868" providerId="ADAL" clId="{0BC5E655-646E-4629-82B9-821F7E7AF124}" dt="2023-06-22T05:56:46.922" v="7" actId="2696"/>
        <pc:sldMkLst>
          <pc:docMk/>
          <pc:sldMk cId="1019492569" sldId="343"/>
        </pc:sldMkLst>
      </pc:sldChg>
      <pc:sldChg chg="del">
        <pc:chgData name="Faith Lucia Nsele" userId="bf190cfd-9846-4e17-9f37-345a22054868" providerId="ADAL" clId="{0BC5E655-646E-4629-82B9-821F7E7AF124}" dt="2023-06-22T05:56:58.380" v="8" actId="2696"/>
        <pc:sldMkLst>
          <pc:docMk/>
          <pc:sldMk cId="1454075284" sldId="345"/>
        </pc:sldMkLst>
      </pc:sldChg>
      <pc:sldChg chg="del">
        <pc:chgData name="Faith Lucia Nsele" userId="bf190cfd-9846-4e17-9f37-345a22054868" providerId="ADAL" clId="{0BC5E655-646E-4629-82B9-821F7E7AF124}" dt="2023-06-22T06:03:41.279" v="16" actId="2696"/>
        <pc:sldMkLst>
          <pc:docMk/>
          <pc:sldMk cId="12686701" sldId="347"/>
        </pc:sldMkLst>
      </pc:sldChg>
      <pc:sldChg chg="del">
        <pc:chgData name="Faith Lucia Nsele" userId="bf190cfd-9846-4e17-9f37-345a22054868" providerId="ADAL" clId="{0BC5E655-646E-4629-82B9-821F7E7AF124}" dt="2023-06-22T05:57:36.274" v="9" actId="2696"/>
        <pc:sldMkLst>
          <pc:docMk/>
          <pc:sldMk cId="1081813679" sldId="348"/>
        </pc:sldMkLst>
      </pc:sldChg>
      <pc:sldChg chg="del">
        <pc:chgData name="Faith Lucia Nsele" userId="bf190cfd-9846-4e17-9f37-345a22054868" providerId="ADAL" clId="{0BC5E655-646E-4629-82B9-821F7E7AF124}" dt="2023-06-22T05:58:16.101" v="10" actId="2696"/>
        <pc:sldMkLst>
          <pc:docMk/>
          <pc:sldMk cId="1375956232" sldId="359"/>
        </pc:sldMkLst>
      </pc:sldChg>
      <pc:sldChg chg="del">
        <pc:chgData name="Faith Lucia Nsele" userId="bf190cfd-9846-4e17-9f37-345a22054868" providerId="ADAL" clId="{0BC5E655-646E-4629-82B9-821F7E7AF124}" dt="2023-06-22T06:04:21.300" v="17" actId="2696"/>
        <pc:sldMkLst>
          <pc:docMk/>
          <pc:sldMk cId="769323973" sldId="360"/>
        </pc:sldMkLst>
      </pc:sldChg>
      <pc:sldChg chg="del">
        <pc:chgData name="Faith Lucia Nsele" userId="bf190cfd-9846-4e17-9f37-345a22054868" providerId="ADAL" clId="{0BC5E655-646E-4629-82B9-821F7E7AF124}" dt="2023-06-22T06:04:55.826" v="18" actId="2696"/>
        <pc:sldMkLst>
          <pc:docMk/>
          <pc:sldMk cId="1341104244" sldId="363"/>
        </pc:sldMkLst>
      </pc:sldChg>
      <pc:sldMasterChg chg="del delSldLayout">
        <pc:chgData name="Faith Lucia Nsele" userId="bf190cfd-9846-4e17-9f37-345a22054868" providerId="ADAL" clId="{0BC5E655-646E-4629-82B9-821F7E7AF124}" dt="2023-06-22T05:54:42.106" v="5" actId="2696"/>
        <pc:sldMasterMkLst>
          <pc:docMk/>
          <pc:sldMasterMk cId="2391927656" sldId="2147483722"/>
        </pc:sldMasterMkLst>
        <pc:sldLayoutChg chg="del">
          <pc:chgData name="Faith Lucia Nsele" userId="bf190cfd-9846-4e17-9f37-345a22054868" providerId="ADAL" clId="{0BC5E655-646E-4629-82B9-821F7E7AF124}" dt="2023-06-22T05:54:42.106" v="5" actId="2696"/>
          <pc:sldLayoutMkLst>
            <pc:docMk/>
            <pc:sldMasterMk cId="2391927656" sldId="2147483722"/>
            <pc:sldLayoutMk cId="828723134" sldId="2147483723"/>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1983054363" sldId="2147483724"/>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2597763830" sldId="2147483725"/>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2151867139" sldId="2147483726"/>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3686708959" sldId="2147483727"/>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205275880" sldId="2147483728"/>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1664340064" sldId="2147483729"/>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3300827514" sldId="2147483730"/>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3815102309" sldId="2147483731"/>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900066989" sldId="2147483732"/>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652585606" sldId="2147483733"/>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784642511" sldId="2147483734"/>
          </pc:sldLayoutMkLst>
        </pc:sldLayoutChg>
        <pc:sldLayoutChg chg="del">
          <pc:chgData name="Faith Lucia Nsele" userId="bf190cfd-9846-4e17-9f37-345a22054868" providerId="ADAL" clId="{0BC5E655-646E-4629-82B9-821F7E7AF124}" dt="2023-06-22T05:54:42.106" v="5" actId="2696"/>
          <pc:sldLayoutMkLst>
            <pc:docMk/>
            <pc:sldMasterMk cId="2391927656" sldId="2147483722"/>
            <pc:sldLayoutMk cId="1319691591" sldId="2147483735"/>
          </pc:sldLayoutMkLst>
        </pc:sldLayoutChg>
      </pc:sldMasterChg>
      <pc:sldMasterChg chg="del delSldLayout">
        <pc:chgData name="Faith Lucia Nsele" userId="bf190cfd-9846-4e17-9f37-345a22054868" providerId="ADAL" clId="{0BC5E655-646E-4629-82B9-821F7E7AF124}" dt="2023-06-22T05:54:23.728" v="4" actId="2696"/>
        <pc:sldMasterMkLst>
          <pc:docMk/>
          <pc:sldMasterMk cId="2391927656" sldId="2147483736"/>
        </pc:sldMasterMkLst>
        <pc:sldLayoutChg chg="del">
          <pc:chgData name="Faith Lucia Nsele" userId="bf190cfd-9846-4e17-9f37-345a22054868" providerId="ADAL" clId="{0BC5E655-646E-4629-82B9-821F7E7AF124}" dt="2023-06-22T05:54:23.728" v="4" actId="2696"/>
          <pc:sldLayoutMkLst>
            <pc:docMk/>
            <pc:sldMasterMk cId="2391927656" sldId="2147483736"/>
            <pc:sldLayoutMk cId="828723134" sldId="2147483737"/>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1983054363" sldId="2147483738"/>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2597763830" sldId="2147483739"/>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2151867139" sldId="2147483740"/>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3686708959" sldId="2147483741"/>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205275880" sldId="2147483742"/>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1664340064" sldId="2147483743"/>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3300827514" sldId="2147483744"/>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3815102309" sldId="2147483745"/>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900066989" sldId="2147483746"/>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652585606" sldId="2147483747"/>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784642511" sldId="2147483748"/>
          </pc:sldLayoutMkLst>
        </pc:sldLayoutChg>
        <pc:sldLayoutChg chg="del">
          <pc:chgData name="Faith Lucia Nsele" userId="bf190cfd-9846-4e17-9f37-345a22054868" providerId="ADAL" clId="{0BC5E655-646E-4629-82B9-821F7E7AF124}" dt="2023-06-22T05:54:23.728" v="4" actId="2696"/>
          <pc:sldLayoutMkLst>
            <pc:docMk/>
            <pc:sldMasterMk cId="2391927656" sldId="2147483736"/>
            <pc:sldLayoutMk cId="1319691591" sldId="2147483749"/>
          </pc:sldLayoutMkLst>
        </pc:sldLayoutChg>
      </pc:sldMasterChg>
      <pc:sldMasterChg chg="del delSldLayout">
        <pc:chgData name="Faith Lucia Nsele" userId="bf190cfd-9846-4e17-9f37-345a22054868" providerId="ADAL" clId="{0BC5E655-646E-4629-82B9-821F7E7AF124}" dt="2023-06-22T05:56:58.380" v="8" actId="2696"/>
        <pc:sldMasterMkLst>
          <pc:docMk/>
          <pc:sldMasterMk cId="3313212514" sldId="2147483792"/>
        </pc:sldMasterMkLst>
        <pc:sldLayoutChg chg="del">
          <pc:chgData name="Faith Lucia Nsele" userId="bf190cfd-9846-4e17-9f37-345a22054868" providerId="ADAL" clId="{0BC5E655-646E-4629-82B9-821F7E7AF124}" dt="2023-06-22T05:56:58.380" v="8" actId="2696"/>
          <pc:sldLayoutMkLst>
            <pc:docMk/>
            <pc:sldMasterMk cId="3313212514" sldId="2147483792"/>
            <pc:sldLayoutMk cId="2840682607" sldId="2147483793"/>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3562672716" sldId="2147483794"/>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2563192433" sldId="2147483795"/>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1152493272" sldId="2147483796"/>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1399543275" sldId="2147483797"/>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4286951782" sldId="2147483798"/>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3345371421" sldId="2147483799"/>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2189635433" sldId="2147483800"/>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2222986924" sldId="2147483801"/>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3780503047" sldId="2147483802"/>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1241868991" sldId="2147483803"/>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3500707984" sldId="2147483804"/>
          </pc:sldLayoutMkLst>
        </pc:sldLayoutChg>
        <pc:sldLayoutChg chg="del">
          <pc:chgData name="Faith Lucia Nsele" userId="bf190cfd-9846-4e17-9f37-345a22054868" providerId="ADAL" clId="{0BC5E655-646E-4629-82B9-821F7E7AF124}" dt="2023-06-22T05:56:58.380" v="8" actId="2696"/>
          <pc:sldLayoutMkLst>
            <pc:docMk/>
            <pc:sldMasterMk cId="3313212514" sldId="2147483792"/>
            <pc:sldLayoutMk cId="3501656782" sldId="2147483805"/>
          </pc:sldLayoutMkLst>
        </pc:sldLayoutChg>
      </pc:sldMasterChg>
      <pc:sldMasterChg chg="del delSldLayout">
        <pc:chgData name="Faith Lucia Nsele" userId="bf190cfd-9846-4e17-9f37-345a22054868" providerId="ADAL" clId="{0BC5E655-646E-4629-82B9-821F7E7AF124}" dt="2023-06-22T06:03:41.279" v="16" actId="2696"/>
        <pc:sldMasterMkLst>
          <pc:docMk/>
          <pc:sldMasterMk cId="1259779285" sldId="2147483806"/>
        </pc:sldMasterMkLst>
        <pc:sldLayoutChg chg="del">
          <pc:chgData name="Faith Lucia Nsele" userId="bf190cfd-9846-4e17-9f37-345a22054868" providerId="ADAL" clId="{0BC5E655-646E-4629-82B9-821F7E7AF124}" dt="2023-06-22T06:03:41.279" v="16" actId="2696"/>
          <pc:sldLayoutMkLst>
            <pc:docMk/>
            <pc:sldMasterMk cId="1259779285" sldId="2147483806"/>
            <pc:sldLayoutMk cId="2472315108" sldId="2147483807"/>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9050874" sldId="2147483808"/>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175498343" sldId="2147483809"/>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3755262864" sldId="2147483810"/>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2513256356" sldId="2147483811"/>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145109796" sldId="2147483812"/>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1076718568" sldId="2147483813"/>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1445173014" sldId="2147483814"/>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2461916399" sldId="2147483815"/>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3253884459" sldId="2147483816"/>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2193437992" sldId="2147483817"/>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216467423" sldId="2147483818"/>
          </pc:sldLayoutMkLst>
        </pc:sldLayoutChg>
        <pc:sldLayoutChg chg="del">
          <pc:chgData name="Faith Lucia Nsele" userId="bf190cfd-9846-4e17-9f37-345a22054868" providerId="ADAL" clId="{0BC5E655-646E-4629-82B9-821F7E7AF124}" dt="2023-06-22T06:03:41.279" v="16" actId="2696"/>
          <pc:sldLayoutMkLst>
            <pc:docMk/>
            <pc:sldMasterMk cId="1259779285" sldId="2147483806"/>
            <pc:sldLayoutMk cId="3708244997" sldId="2147483819"/>
          </pc:sldLayoutMkLst>
        </pc:sldLayoutChg>
      </pc:sldMasterChg>
      <pc:sldMasterChg chg="del delSldLayout">
        <pc:chgData name="Faith Lucia Nsele" userId="bf190cfd-9846-4e17-9f37-345a22054868" providerId="ADAL" clId="{0BC5E655-646E-4629-82B9-821F7E7AF124}" dt="2023-06-22T05:58:16.101" v="10" actId="2696"/>
        <pc:sldMasterMkLst>
          <pc:docMk/>
          <pc:sldMasterMk cId="4028284440" sldId="2147483862"/>
        </pc:sldMasterMkLst>
        <pc:sldLayoutChg chg="del">
          <pc:chgData name="Faith Lucia Nsele" userId="bf190cfd-9846-4e17-9f37-345a22054868" providerId="ADAL" clId="{0BC5E655-646E-4629-82B9-821F7E7AF124}" dt="2023-06-22T05:58:16.101" v="10" actId="2696"/>
          <pc:sldLayoutMkLst>
            <pc:docMk/>
            <pc:sldMasterMk cId="4028284440" sldId="2147483862"/>
            <pc:sldLayoutMk cId="2476011734" sldId="2147483863"/>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3307019951" sldId="2147483864"/>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2510040511" sldId="2147483865"/>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3146651813" sldId="2147483866"/>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3351309950" sldId="2147483867"/>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3132027837" sldId="2147483868"/>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2260061074" sldId="2147483869"/>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3215762411" sldId="2147483870"/>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625805284" sldId="2147483871"/>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2256681572" sldId="2147483872"/>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3019053068" sldId="2147483873"/>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1885324862" sldId="2147483874"/>
          </pc:sldLayoutMkLst>
        </pc:sldLayoutChg>
        <pc:sldLayoutChg chg="del">
          <pc:chgData name="Faith Lucia Nsele" userId="bf190cfd-9846-4e17-9f37-345a22054868" providerId="ADAL" clId="{0BC5E655-646E-4629-82B9-821F7E7AF124}" dt="2023-06-22T05:58:16.101" v="10" actId="2696"/>
          <pc:sldLayoutMkLst>
            <pc:docMk/>
            <pc:sldMasterMk cId="4028284440" sldId="2147483862"/>
            <pc:sldLayoutMk cId="1212703159" sldId="21474838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08587-F3EF-4AA2-B1E6-45BB2F6DCFF2}" type="datetimeFigureOut">
              <a:rPr lang="en-ZA" smtClean="0"/>
              <a:pPr/>
              <a:t>2023/06/22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4C817-7E7F-48CB-A42A-A70681F83B9A}" type="slidenum">
              <a:rPr lang="en-ZA" smtClean="0"/>
              <a:pPr/>
              <a:t>‹#›</a:t>
            </a:fld>
            <a:endParaRPr lang="en-ZA"/>
          </a:p>
        </p:txBody>
      </p:sp>
    </p:spTree>
    <p:extLst>
      <p:ext uri="{BB962C8B-B14F-4D97-AF65-F5344CB8AC3E}">
        <p14:creationId xmlns:p14="http://schemas.microsoft.com/office/powerpoint/2010/main" val="166796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AE4C817-7E7F-48CB-A42A-A70681F83B9A}" type="slidenum">
              <a:rPr lang="en-ZA" smtClean="0"/>
              <a:pPr/>
              <a:t>23</a:t>
            </a:fld>
            <a:endParaRPr lang="en-ZA"/>
          </a:p>
        </p:txBody>
      </p:sp>
    </p:spTree>
    <p:extLst>
      <p:ext uri="{BB962C8B-B14F-4D97-AF65-F5344CB8AC3E}">
        <p14:creationId xmlns:p14="http://schemas.microsoft.com/office/powerpoint/2010/main" val="47568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341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752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49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6165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8416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7288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9689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28357650"/>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960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04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7565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0411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9234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7772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7403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708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65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380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040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9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67503964"/>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7223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8044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6380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8555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1211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4739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605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769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29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pPr>
                <a:defRPr/>
              </a:pPr>
              <a:t>‹#›</a:t>
            </a:fld>
            <a:endParaRPr lang="en-US" altLang="en-US"/>
          </a:p>
        </p:txBody>
      </p:sp>
    </p:spTree>
    <p:extLst>
      <p:ext uri="{BB962C8B-B14F-4D97-AF65-F5344CB8AC3E}">
        <p14:creationId xmlns:p14="http://schemas.microsoft.com/office/powerpoint/2010/main" val="2674917155"/>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896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0007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832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925150935"/>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241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672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43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30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821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96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6835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433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0968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7154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023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4343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461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72495009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4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36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749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0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0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61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155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61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791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9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2865318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1075" y="228600"/>
            <a:ext cx="7239000" cy="838200"/>
          </a:xfrm>
        </p:spPr>
        <p:txBody>
          <a:bodyPr/>
          <a:lstStyle/>
          <a:p>
            <a:r>
              <a:rPr lang="en-US"/>
              <a:t>Click to edit Master title style</a:t>
            </a:r>
          </a:p>
        </p:txBody>
      </p:sp>
      <p:sp>
        <p:nvSpPr>
          <p:cNvPr id="3" name="Text Placeholder 2"/>
          <p:cNvSpPr>
            <a:spLocks noGrp="1"/>
          </p:cNvSpPr>
          <p:nvPr>
            <p:ph type="body" sz="half" idx="1"/>
          </p:nvPr>
        </p:nvSpPr>
        <p:spPr>
          <a:xfrm>
            <a:off x="981075" y="1524000"/>
            <a:ext cx="3581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14875" y="1524000"/>
            <a:ext cx="3581400" cy="4343400"/>
          </a:xfrm>
        </p:spPr>
        <p:txBody>
          <a:bodyPr/>
          <a:lstStyle/>
          <a:p>
            <a:pPr lvl="0"/>
            <a:endParaRPr lang="en-US" noProof="0" dirty="0"/>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A2D1A88-DE64-4BF8-84FD-D73586B062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9161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87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50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00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585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027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487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11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27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464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568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29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21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556779532"/>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1075" y="228600"/>
            <a:ext cx="7239000" cy="838200"/>
          </a:xfrm>
        </p:spPr>
        <p:txBody>
          <a:bodyPr/>
          <a:lstStyle/>
          <a:p>
            <a:r>
              <a:rPr lang="en-US"/>
              <a:t>Click to edit Master title style</a:t>
            </a:r>
          </a:p>
        </p:txBody>
      </p:sp>
      <p:sp>
        <p:nvSpPr>
          <p:cNvPr id="3" name="Text Placeholder 2"/>
          <p:cNvSpPr>
            <a:spLocks noGrp="1"/>
          </p:cNvSpPr>
          <p:nvPr>
            <p:ph type="body" sz="half" idx="1"/>
          </p:nvPr>
        </p:nvSpPr>
        <p:spPr>
          <a:xfrm>
            <a:off x="981075" y="1524000"/>
            <a:ext cx="3581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14875" y="1524000"/>
            <a:ext cx="3581400" cy="4343400"/>
          </a:xfrm>
        </p:spPr>
        <p:txBody>
          <a:bodyPr/>
          <a:lstStyle/>
          <a:p>
            <a:pPr lvl="0"/>
            <a:endParaRPr lang="en-US" noProof="0" dirty="0"/>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A2D1A88-DE64-4BF8-84FD-D73586B062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0298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720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203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72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906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477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160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888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55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470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968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243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375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754145083"/>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1075" y="228600"/>
            <a:ext cx="7239000" cy="838200"/>
          </a:xfrm>
        </p:spPr>
        <p:txBody>
          <a:bodyPr/>
          <a:lstStyle/>
          <a:p>
            <a:r>
              <a:rPr lang="en-US"/>
              <a:t>Click to edit Master title style</a:t>
            </a:r>
          </a:p>
        </p:txBody>
      </p:sp>
      <p:sp>
        <p:nvSpPr>
          <p:cNvPr id="3" name="Text Placeholder 2"/>
          <p:cNvSpPr>
            <a:spLocks noGrp="1"/>
          </p:cNvSpPr>
          <p:nvPr>
            <p:ph type="body" sz="half" idx="1"/>
          </p:nvPr>
        </p:nvSpPr>
        <p:spPr>
          <a:xfrm>
            <a:off x="981075" y="1524000"/>
            <a:ext cx="3581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14875" y="1524000"/>
            <a:ext cx="3581400" cy="4343400"/>
          </a:xfrm>
        </p:spPr>
        <p:txBody>
          <a:bodyPr/>
          <a:lstStyle/>
          <a:p>
            <a:pPr lvl="0"/>
            <a:endParaRPr lang="en-US" noProof="0" dirty="0"/>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A2D1A88-DE64-4BF8-84FD-D73586B062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6002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687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34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106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02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224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148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896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61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445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2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151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202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30546276"/>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267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689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28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6531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0562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0715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032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9944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980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340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532556633"/>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1603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471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4440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639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871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605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262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62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565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0881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9337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169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atin typeface="Arial" pitchFamily="34" charset="0"/>
              </a:defRPr>
            </a:lvl1pPr>
          </a:lstStyle>
          <a:p>
            <a:pPr>
              <a:defRPr/>
            </a:pPr>
            <a:endParaRPr lang="en-US" altLang="en-US">
              <a:solidFill>
                <a:prstClr val="black">
                  <a:tint val="75000"/>
                </a:prstClr>
              </a:solidFill>
            </a:endParaRPr>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a:lstStyle>
            <a:lvl1pPr>
              <a:defRPr>
                <a:latin typeface="Arial" pitchFamily="34" charset="0"/>
              </a:defRPr>
            </a:lvl1pPr>
          </a:lstStyle>
          <a:p>
            <a:pPr>
              <a:defRPr/>
            </a:pPr>
            <a:fld id="{641A74BA-5AA8-4604-8E96-B43EFE3D4B65}"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97432228"/>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a:t>Click to edit Master title style</a:t>
            </a:r>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7410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3690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a:t>Click to edit Master title style</a:t>
            </a:r>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943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1299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1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1.jpe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1.jpe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1.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jpe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1.jpe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1.jpe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02476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545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8761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4253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0416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3447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88482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63515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8548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14720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USaQ5-mDRI" TargetMode="External"/><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hyperlink" Target="http://www.m-w.com/" TargetMode="External"/><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3" Type="http://schemas.openxmlformats.org/officeDocument/2006/relationships/hyperlink" Target="http://owl.english.purdue.edu/owl/resource/619/1/"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3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00200" y="1291130"/>
            <a:ext cx="6484015" cy="610820"/>
          </a:xfrm>
        </p:spPr>
        <p:txBody>
          <a:bodyPr>
            <a:noAutofit/>
          </a:bodyPr>
          <a:lstStyle/>
          <a:p>
            <a:pPr algn="ctr" eaLnBrk="1" hangingPunct="1"/>
            <a:r>
              <a:rPr lang="en-US" altLang="en-US" sz="4400" b="1" dirty="0">
                <a:solidFill>
                  <a:srgbClr val="FFC000"/>
                </a:solidFill>
              </a:rPr>
              <a:t>Aim</a:t>
            </a:r>
          </a:p>
        </p:txBody>
      </p:sp>
      <p:sp>
        <p:nvSpPr>
          <p:cNvPr id="3" name="Content Placeholder 2"/>
          <p:cNvSpPr>
            <a:spLocks noGrp="1"/>
          </p:cNvSpPr>
          <p:nvPr>
            <p:ph idx="1"/>
          </p:nvPr>
        </p:nvSpPr>
        <p:spPr>
          <a:xfrm>
            <a:off x="838200" y="2054654"/>
            <a:ext cx="7696200" cy="3888945"/>
          </a:xfrm>
        </p:spPr>
        <p:txBody>
          <a:bodyPr/>
          <a:lstStyle/>
          <a:p>
            <a:pPr eaLnBrk="1" hangingPunct="1">
              <a:buFont typeface="Wingdings" panose="05000000000000000000" pitchFamily="2" charset="2"/>
              <a:buChar char="Ø"/>
              <a:defRPr/>
            </a:pPr>
            <a:r>
              <a:rPr lang="en-US" sz="4000" dirty="0"/>
              <a:t>To create awareness about plagiarism</a:t>
            </a:r>
          </a:p>
          <a:p>
            <a:pPr marL="0" indent="0" eaLnBrk="1" hangingPunct="1">
              <a:buFontTx/>
              <a:buNone/>
              <a:defRPr/>
            </a:pPr>
            <a:r>
              <a:rPr lang="en-US" sz="4000" dirty="0"/>
              <a:t> </a:t>
            </a:r>
          </a:p>
        </p:txBody>
      </p:sp>
      <p:pic>
        <p:nvPicPr>
          <p:cNvPr id="194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4076700"/>
            <a:ext cx="8667750" cy="2095500"/>
          </a:xfrm>
          <a:prstGeom prst="rect">
            <a:avLst/>
          </a:prstGeom>
          <a:noFill/>
          <a:ln>
            <a:noFill/>
          </a:ln>
          <a:effectLst>
            <a:glow rad="406400">
              <a:srgbClr val="FF9E1D"/>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7774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65196" y="222196"/>
            <a:ext cx="6719019" cy="916230"/>
          </a:xfrm>
          <a:prstGeom prst="rect">
            <a:avLst/>
          </a:prstGeom>
          <a:solidFill>
            <a:schemeClr val="accent1">
              <a:lumMod val="50000"/>
            </a:schemeClr>
          </a:solidFill>
          <a:effectLst>
            <a:glow rad="228600">
              <a:schemeClr val="accent1">
                <a:lumMod val="50000"/>
              </a:schemeClr>
            </a:glow>
          </a:effectLst>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FF9E1D"/>
                </a:solidFill>
                <a:latin typeface="+mj-lt"/>
                <a:ea typeface="+mj-ea"/>
                <a:cs typeface="+mj-cs"/>
              </a:defRPr>
            </a:lvl1pPr>
          </a:lstStyle>
          <a:p>
            <a:pPr algn="ctr">
              <a:spcBef>
                <a:spcPct val="50000"/>
              </a:spcBef>
            </a:pPr>
            <a:r>
              <a:rPr lang="en-US" altLang="en-US" sz="4500" b="1" dirty="0">
                <a:solidFill>
                  <a:srgbClr val="FFC000"/>
                </a:solidFill>
              </a:rPr>
              <a:t>Real Life Consequences</a:t>
            </a:r>
          </a:p>
          <a:p>
            <a:pPr algn="ctr">
              <a:spcBef>
                <a:spcPct val="50000"/>
              </a:spcBef>
            </a:pPr>
            <a:endParaRPr lang="en-US" altLang="en-US" sz="1000" b="1" dirty="0">
              <a:solidFill>
                <a:srgbClr val="FFC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60" y="1291130"/>
            <a:ext cx="7272338" cy="2111375"/>
          </a:xfrm>
          <a:prstGeom prst="rect">
            <a:avLst/>
          </a:prstGeom>
          <a:noFill/>
          <a:ln>
            <a:noFill/>
          </a:ln>
          <a:effectLst>
            <a:glow rad="127000">
              <a:srgbClr val="FFC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310" y="2665475"/>
            <a:ext cx="3365500" cy="2813050"/>
          </a:xfrm>
          <a:prstGeom prst="rect">
            <a:avLst/>
          </a:prstGeom>
          <a:noFill/>
          <a:ln w="50800" cmpd="thickThin">
            <a:solidFill>
              <a:schemeClr val="tx1"/>
            </a:solidFill>
            <a:miter lim="800000"/>
            <a:headEnd/>
            <a:tailEnd/>
          </a:ln>
          <a:effectLst>
            <a:glow rad="127000">
              <a:srgbClr val="FFC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9540" y="4830031"/>
            <a:ext cx="6312260" cy="1296987"/>
          </a:xfrm>
          <a:prstGeom prst="rect">
            <a:avLst/>
          </a:prstGeom>
          <a:noFill/>
          <a:ln w="50800">
            <a:noFill/>
            <a:miter lim="800000"/>
            <a:headEnd/>
            <a:tailEnd/>
          </a:ln>
          <a:effectLst>
            <a:glow rad="127000">
              <a:srgbClr val="FFC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663218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0" y="69490"/>
            <a:ext cx="3191180" cy="431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2540" y="2227789"/>
            <a:ext cx="3191180" cy="28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a:t>https://city-press.news24.com/Trending/two-plagiarism-claims-stir-up-sa-art-20180915</a:t>
            </a:r>
          </a:p>
        </p:txBody>
      </p:sp>
      <p:sp>
        <p:nvSpPr>
          <p:cNvPr id="8" name="Title 1"/>
          <p:cNvSpPr txBox="1">
            <a:spLocks/>
          </p:cNvSpPr>
          <p:nvPr/>
        </p:nvSpPr>
        <p:spPr>
          <a:xfrm>
            <a:off x="3038276" y="93184"/>
            <a:ext cx="5962169" cy="1045241"/>
          </a:xfrm>
          <a:prstGeom prst="rect">
            <a:avLst/>
          </a:prstGeom>
          <a:solidFill>
            <a:schemeClr val="accent1">
              <a:lumMod val="50000"/>
            </a:schemeClr>
          </a:solidFill>
          <a:effectLst>
            <a:glow rad="228600">
              <a:schemeClr val="accent1">
                <a:lumMod val="50000"/>
              </a:schemeClr>
            </a:glow>
          </a:effectLst>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FF9E1D"/>
                </a:solidFill>
                <a:latin typeface="+mj-lt"/>
                <a:ea typeface="+mj-ea"/>
                <a:cs typeface="+mj-cs"/>
              </a:defRPr>
            </a:lvl1pPr>
          </a:lstStyle>
          <a:p>
            <a:pPr algn="ctr">
              <a:spcBef>
                <a:spcPct val="50000"/>
              </a:spcBef>
            </a:pPr>
            <a:r>
              <a:rPr lang="en-US" altLang="en-US" sz="4500" b="1" dirty="0">
                <a:solidFill>
                  <a:srgbClr val="FFC000"/>
                </a:solidFill>
              </a:rPr>
              <a:t>Real Life Consequences</a:t>
            </a:r>
          </a:p>
          <a:p>
            <a:pPr algn="ctr">
              <a:spcBef>
                <a:spcPct val="50000"/>
              </a:spcBef>
            </a:pPr>
            <a:endParaRPr lang="en-US" altLang="en-US" sz="1000" b="1" dirty="0">
              <a:solidFill>
                <a:srgbClr val="FFC00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360" y="1749245"/>
            <a:ext cx="5408979" cy="417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60" y="5933564"/>
            <a:ext cx="4818063" cy="1366855"/>
          </a:xfrm>
          <a:prstGeom prst="rect">
            <a:avLst/>
          </a:prstGeom>
          <a:noFill/>
          <a:ln w="444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4"/>
          <p:cNvSpPr>
            <a:spLocks noChangeArrowheads="1"/>
          </p:cNvSpPr>
          <p:nvPr/>
        </p:nvSpPr>
        <p:spPr bwMode="auto">
          <a:xfrm rot="10800000" flipV="1">
            <a:off x="296260" y="6455239"/>
            <a:ext cx="4818063" cy="24622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r" eaLnBrk="1" hangingPunct="1">
              <a:spcBef>
                <a:spcPct val="0"/>
              </a:spcBef>
              <a:buClrTx/>
              <a:buFontTx/>
              <a:buNone/>
            </a:pPr>
            <a:r>
              <a:rPr lang="en-US" altLang="en-US" sz="1000" dirty="0">
                <a:solidFill>
                  <a:schemeClr val="bg1"/>
                </a:solidFill>
                <a:latin typeface="+mn-lt"/>
              </a:rPr>
              <a:t>http://www.onlineclasses.org/2009/10/21/top-10-plagiarism-scandals-of-all-time</a:t>
            </a:r>
            <a:r>
              <a:rPr lang="en-US" altLang="en-US" sz="1000" dirty="0">
                <a:solidFill>
                  <a:schemeClr val="bg1"/>
                </a:solidFill>
              </a:rPr>
              <a:t>/</a:t>
            </a:r>
          </a:p>
        </p:txBody>
      </p:sp>
      <p:sp>
        <p:nvSpPr>
          <p:cNvPr id="4" name="Rectangle 3"/>
          <p:cNvSpPr/>
          <p:nvPr/>
        </p:nvSpPr>
        <p:spPr>
          <a:xfrm>
            <a:off x="601670" y="222195"/>
            <a:ext cx="1374345" cy="458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rgbClr val="C00000"/>
                </a:solidFill>
              </a:rPr>
              <a:t>In ART…</a:t>
            </a:r>
          </a:p>
        </p:txBody>
      </p:sp>
      <p:sp>
        <p:nvSpPr>
          <p:cNvPr id="5" name="Rectangle 4"/>
          <p:cNvSpPr/>
          <p:nvPr/>
        </p:nvSpPr>
        <p:spPr>
          <a:xfrm>
            <a:off x="143555" y="4497935"/>
            <a:ext cx="2443279" cy="458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IN MUSIC…</a:t>
            </a:r>
          </a:p>
        </p:txBody>
      </p:sp>
      <p:sp>
        <p:nvSpPr>
          <p:cNvPr id="6" name="Oval 5"/>
          <p:cNvSpPr/>
          <p:nvPr/>
        </p:nvSpPr>
        <p:spPr>
          <a:xfrm>
            <a:off x="3503064" y="1291130"/>
            <a:ext cx="2748691" cy="458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IN EDUCATION…</a:t>
            </a:r>
          </a:p>
        </p:txBody>
      </p:sp>
    </p:spTree>
    <p:extLst>
      <p:ext uri="{BB962C8B-B14F-4D97-AF65-F5344CB8AC3E}">
        <p14:creationId xmlns:p14="http://schemas.microsoft.com/office/powerpoint/2010/main" val="3442525970"/>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098925" y="228600"/>
            <a:ext cx="4862513" cy="6172200"/>
          </a:xfrm>
          <a:solidFill>
            <a:schemeClr val="bg1"/>
          </a:solidFill>
        </p:spPr>
        <p:txBody>
          <a:bodyPr/>
          <a:lstStyle/>
          <a:p>
            <a:pPr marL="0" indent="0" eaLnBrk="1" hangingPunct="1">
              <a:buFontTx/>
              <a:buNone/>
              <a:defRPr/>
            </a:pPr>
            <a:endParaRPr lang="en-US" sz="1400" dirty="0"/>
          </a:p>
          <a:p>
            <a:pPr marL="0" indent="0" eaLnBrk="1" hangingPunct="1">
              <a:buFontTx/>
              <a:buNone/>
              <a:defRPr/>
            </a:pPr>
            <a:r>
              <a:rPr lang="en-US" sz="1400" dirty="0"/>
              <a:t>At the universities of the Witwatersrand, Cape Town, Johannesburg, Stellenbosch, and North-West, as well as </a:t>
            </a:r>
            <a:r>
              <a:rPr lang="en-US" sz="1400" dirty="0" err="1"/>
              <a:t>Unisa</a:t>
            </a:r>
            <a:r>
              <a:rPr lang="en-US" sz="1400" dirty="0"/>
              <a:t>, among others, more than 1400 students have been found guilty of academic dishonesty, including plagiarism, in the past year.</a:t>
            </a:r>
          </a:p>
          <a:p>
            <a:pPr marL="0" indent="0" eaLnBrk="1" hangingPunct="1">
              <a:buFontTx/>
              <a:buNone/>
              <a:defRPr/>
            </a:pPr>
            <a:r>
              <a:rPr lang="en-US" sz="1400" dirty="0"/>
              <a:t>Experts agree this figure is just the tip of the iceberg because many cheats are never caught .</a:t>
            </a:r>
          </a:p>
          <a:p>
            <a:pPr marL="0" indent="0" eaLnBrk="1" hangingPunct="1">
              <a:buFontTx/>
              <a:buNone/>
              <a:defRPr/>
            </a:pPr>
            <a:r>
              <a:rPr lang="en-US" sz="1400" dirty="0"/>
              <a:t>…"We have said to our institutions that they must tighten all loose ends. Those who think they can get away with murder and cheat must be exposed," said </a:t>
            </a:r>
            <a:r>
              <a:rPr lang="en-US" sz="1400" dirty="0" err="1"/>
              <a:t>Manana</a:t>
            </a:r>
            <a:r>
              <a:rPr lang="en-US" sz="1400" dirty="0"/>
              <a:t>.</a:t>
            </a:r>
          </a:p>
          <a:p>
            <a:pPr marL="0" indent="0" eaLnBrk="1" hangingPunct="1">
              <a:buFontTx/>
              <a:buNone/>
              <a:defRPr/>
            </a:pPr>
            <a:r>
              <a:rPr lang="en-US" sz="1400" dirty="0"/>
              <a:t>In response to widespread cheating, the University of South Africa (</a:t>
            </a:r>
            <a:r>
              <a:rPr lang="en-US" sz="1400" dirty="0" err="1"/>
              <a:t>Unisa</a:t>
            </a:r>
            <a:r>
              <a:rPr lang="en-US" sz="1400" dirty="0"/>
              <a:t>) barred 519 students from studying for at least three years for using "</a:t>
            </a:r>
            <a:r>
              <a:rPr lang="en-US" sz="1400" dirty="0" err="1"/>
              <a:t>unauthorised</a:t>
            </a:r>
            <a:r>
              <a:rPr lang="en-US" sz="1400" dirty="0"/>
              <a:t> material" during exams.</a:t>
            </a:r>
          </a:p>
          <a:p>
            <a:pPr marL="0" indent="0" eaLnBrk="1" hangingPunct="1">
              <a:buFontTx/>
              <a:buNone/>
              <a:defRPr/>
            </a:pPr>
            <a:r>
              <a:rPr lang="en-US" sz="1400" dirty="0"/>
              <a:t>It permanently expelled 20 students for buying or selling exam papers.</a:t>
            </a:r>
          </a:p>
          <a:p>
            <a:pPr marL="0" indent="0" eaLnBrk="1" hangingPunct="1">
              <a:buFontTx/>
              <a:buNone/>
              <a:defRPr/>
            </a:pPr>
            <a:r>
              <a:rPr lang="en-US" sz="1400" dirty="0"/>
              <a:t>Figures provided by other universities show that:</a:t>
            </a:r>
          </a:p>
          <a:p>
            <a:pPr eaLnBrk="1" hangingPunct="1">
              <a:defRPr/>
            </a:pPr>
            <a:r>
              <a:rPr lang="en-US" sz="1400" dirty="0"/>
              <a:t>535 students cheated or </a:t>
            </a:r>
            <a:r>
              <a:rPr lang="en-US" sz="1400" dirty="0" err="1"/>
              <a:t>plagiarised</a:t>
            </a:r>
            <a:r>
              <a:rPr lang="en-US" sz="1400" dirty="0"/>
              <a:t> at North-West University;</a:t>
            </a:r>
          </a:p>
          <a:p>
            <a:pPr eaLnBrk="1" hangingPunct="1">
              <a:defRPr/>
            </a:pPr>
            <a:r>
              <a:rPr lang="en-US" sz="1400" dirty="0"/>
              <a:t>153 did so at the University of Johannesburg;</a:t>
            </a:r>
          </a:p>
          <a:p>
            <a:pPr eaLnBrk="1" hangingPunct="1">
              <a:defRPr/>
            </a:pPr>
            <a:r>
              <a:rPr lang="en-US" sz="1400" dirty="0"/>
              <a:t>66 at the Nelson Mandela Metropolitan University;</a:t>
            </a:r>
          </a:p>
          <a:p>
            <a:pPr eaLnBrk="1" hangingPunct="1">
              <a:defRPr/>
            </a:pPr>
            <a:r>
              <a:rPr lang="en-US" sz="1400" dirty="0"/>
              <a:t>35 at Stellenbosch University;</a:t>
            </a:r>
          </a:p>
          <a:p>
            <a:pPr eaLnBrk="1" hangingPunct="1">
              <a:defRPr/>
            </a:pPr>
            <a:r>
              <a:rPr lang="en-US" sz="1400" dirty="0"/>
              <a:t>31 at the University of the Witwatersrand;</a:t>
            </a:r>
          </a:p>
          <a:p>
            <a:pPr eaLnBrk="1" hangingPunct="1">
              <a:defRPr/>
            </a:pPr>
            <a:r>
              <a:rPr lang="en-US" sz="1400" dirty="0"/>
              <a:t>27 at the University of the Western Cape; and</a:t>
            </a:r>
          </a:p>
          <a:p>
            <a:pPr eaLnBrk="1" hangingPunct="1">
              <a:defRPr/>
            </a:pPr>
            <a:r>
              <a:rPr lang="en-US" sz="1400" dirty="0"/>
              <a:t>24 at the University of Cape Town.</a:t>
            </a:r>
          </a:p>
          <a:p>
            <a:pPr eaLnBrk="1" hangingPunct="1">
              <a:defRPr/>
            </a:pPr>
            <a:endParaRPr lang="en-US" dirty="0"/>
          </a:p>
        </p:txBody>
      </p:sp>
      <p:pic>
        <p:nvPicPr>
          <p:cNvPr id="36867"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55825" y="1901950"/>
            <a:ext cx="3914775" cy="3733800"/>
          </a:xfrm>
          <a:noFill/>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a:xfrm>
            <a:off x="152399" y="228600"/>
            <a:ext cx="3808781" cy="1367940"/>
          </a:xfrm>
          <a:solidFill>
            <a:schemeClr val="accent1">
              <a:lumMod val="50000"/>
            </a:schemeClr>
          </a:solidFill>
          <a:ln cap="flat" algn="ctr">
            <a:noFill/>
            <a:round/>
            <a:headEnd type="none" w="med" len="med"/>
            <a:tailEnd type="none" w="med" len="med"/>
          </a:ln>
          <a:effectLst>
            <a:glow rad="165100">
              <a:schemeClr val="accent1">
                <a:lumMod val="50000"/>
              </a:schemeClr>
            </a:glow>
          </a:effectLst>
        </p:spPr>
        <p:txBody>
          <a:bodyPr rot="0" spcFirstLastPara="0" vertOverflow="overflow" horzOverflow="overflow" lIns="91440" spcCol="0" rtlCol="0" fromWordArt="0" anchor="t" forceAA="0">
            <a:noAutofit/>
          </a:bodyPr>
          <a:lstStyle/>
          <a:p>
            <a:pPr algn="ctr" eaLnBrk="1" hangingPunct="1">
              <a:defRPr/>
            </a:pPr>
            <a:r>
              <a:rPr lang="en-US" altLang="en-US" sz="3300" dirty="0">
                <a:solidFill>
                  <a:srgbClr val="FFC000"/>
                </a:solidFill>
                <a:latin typeface="Arial Black"/>
                <a:ea typeface="+mn-ea"/>
                <a:cs typeface="+mn-cs"/>
              </a:rPr>
              <a:t>Real life consequences:</a:t>
            </a:r>
            <a:endParaRPr lang="en-US" dirty="0">
              <a:solidFill>
                <a:srgbClr val="FFC000"/>
              </a:solidFill>
            </a:endParaRPr>
          </a:p>
        </p:txBody>
      </p:sp>
      <p:sp>
        <p:nvSpPr>
          <p:cNvPr id="36869" name="Rectangle 4"/>
          <p:cNvSpPr>
            <a:spLocks noChangeArrowheads="1"/>
          </p:cNvSpPr>
          <p:nvPr/>
        </p:nvSpPr>
        <p:spPr bwMode="auto">
          <a:xfrm>
            <a:off x="4113885" y="5872280"/>
            <a:ext cx="4886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r" eaLnBrk="1" hangingPunct="1">
              <a:spcBef>
                <a:spcPct val="0"/>
              </a:spcBef>
              <a:buClrTx/>
              <a:buFontTx/>
              <a:buNone/>
            </a:pPr>
            <a:endParaRPr lang="en-US" altLang="en-US" sz="1400" dirty="0">
              <a:solidFill>
                <a:srgbClr val="C00000"/>
              </a:solidFill>
            </a:endParaRPr>
          </a:p>
          <a:p>
            <a:pPr algn="r" eaLnBrk="1" hangingPunct="1">
              <a:spcBef>
                <a:spcPct val="0"/>
              </a:spcBef>
              <a:buClrTx/>
              <a:buFontTx/>
              <a:buNone/>
            </a:pPr>
            <a:r>
              <a:rPr lang="en-US" altLang="en-US" sz="1000" dirty="0">
                <a:solidFill>
                  <a:srgbClr val="C00000"/>
                </a:solidFill>
                <a:latin typeface="+mn-lt"/>
              </a:rPr>
              <a:t>http://www.timeslive.co.za/local/2014/08/17/universities-battle-a-rising-tide-of-cheating1</a:t>
            </a:r>
          </a:p>
        </p:txBody>
      </p:sp>
    </p:spTree>
    <p:extLst>
      <p:ext uri="{BB962C8B-B14F-4D97-AF65-F5344CB8AC3E}">
        <p14:creationId xmlns:p14="http://schemas.microsoft.com/office/powerpoint/2010/main" val="1022521411"/>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238445" cy="1676400"/>
          </a:xfrm>
        </p:spPr>
        <p:txBody>
          <a:bodyPr>
            <a:normAutofit fontScale="90000"/>
          </a:bodyPr>
          <a:lstStyle/>
          <a:p>
            <a:pPr marL="342900" lvl="0" indent="-342900">
              <a:spcBef>
                <a:spcPct val="20000"/>
              </a:spcBef>
            </a:pPr>
            <a:br>
              <a:rPr lang="en-ZA" sz="1000" b="1" dirty="0">
                <a:solidFill>
                  <a:srgbClr val="C00000"/>
                </a:solidFill>
              </a:rPr>
            </a:br>
            <a:br>
              <a:rPr lang="en-ZA" sz="1000" b="1" dirty="0">
                <a:solidFill>
                  <a:srgbClr val="C00000"/>
                </a:solidFill>
              </a:rPr>
            </a:br>
            <a:br>
              <a:rPr lang="en-ZA" sz="1000" b="1" dirty="0">
                <a:solidFill>
                  <a:srgbClr val="C00000"/>
                </a:solidFill>
              </a:rPr>
            </a:br>
            <a:br>
              <a:rPr lang="en-ZA" sz="1000" b="1" dirty="0">
                <a:solidFill>
                  <a:srgbClr val="C00000"/>
                </a:solidFill>
              </a:rPr>
            </a:br>
            <a:br>
              <a:rPr lang="en-ZA" sz="1000" b="1" dirty="0">
                <a:solidFill>
                  <a:srgbClr val="C00000"/>
                </a:solidFill>
              </a:rPr>
            </a:br>
            <a:r>
              <a:rPr lang="en-ZA" b="1" dirty="0">
                <a:solidFill>
                  <a:srgbClr val="C00000"/>
                </a:solidFill>
              </a:rPr>
              <a:t>Two types of plagiarism</a:t>
            </a:r>
            <a:br>
              <a:rPr lang="en-ZA" b="1" dirty="0">
                <a:solidFill>
                  <a:srgbClr val="C00000"/>
                </a:solidFill>
              </a:rPr>
            </a:br>
            <a:br>
              <a:rPr lang="en-ZA" altLang="en-US" sz="2800" dirty="0">
                <a:solidFill>
                  <a:prstClr val="black">
                    <a:lumMod val="95000"/>
                    <a:lumOff val="5000"/>
                  </a:prstClr>
                </a:solidFill>
                <a:ea typeface="+mn-ea"/>
                <a:cs typeface="+mn-cs"/>
              </a:rPr>
            </a:br>
            <a:endParaRPr lang="en-ZA" b="1" dirty="0">
              <a:solidFill>
                <a:srgbClr val="C00000"/>
              </a:solidFill>
            </a:endParaRPr>
          </a:p>
        </p:txBody>
      </p:sp>
      <p:sp>
        <p:nvSpPr>
          <p:cNvPr id="7" name="Rectangle 3"/>
          <p:cNvSpPr>
            <a:spLocks noGrp="1" noChangeArrowheads="1"/>
          </p:cNvSpPr>
          <p:nvPr>
            <p:ph sz="half" idx="1"/>
          </p:nvPr>
        </p:nvSpPr>
        <p:spPr>
          <a:xfrm>
            <a:off x="1365194" y="2970885"/>
            <a:ext cx="3759256" cy="3359510"/>
          </a:xfrm>
        </p:spPr>
        <p:txBody>
          <a:bodyPr>
            <a:normAutofit lnSpcReduction="10000"/>
          </a:bodyPr>
          <a:lstStyle/>
          <a:p>
            <a:pPr marL="0" indent="0" eaLnBrk="1" hangingPunct="1">
              <a:lnSpc>
                <a:spcPct val="90000"/>
              </a:lnSpc>
              <a:buNone/>
            </a:pPr>
            <a:r>
              <a:rPr lang="en-US" altLang="en-US" sz="2300" b="1" dirty="0"/>
              <a:t>Intentional</a:t>
            </a:r>
            <a:endParaRPr lang="en-US" altLang="en-US" sz="2300" dirty="0"/>
          </a:p>
          <a:p>
            <a:pPr lvl="1" eaLnBrk="1" hangingPunct="1">
              <a:lnSpc>
                <a:spcPct val="90000"/>
              </a:lnSpc>
              <a:buFont typeface="Wingdings" panose="05000000000000000000" pitchFamily="2" charset="2"/>
              <a:buChar char="Ø"/>
            </a:pPr>
            <a:r>
              <a:rPr lang="en-US" altLang="en-US" sz="2000" dirty="0"/>
              <a:t>Copying a friend’s work</a:t>
            </a:r>
          </a:p>
          <a:p>
            <a:pPr lvl="1" eaLnBrk="1" hangingPunct="1">
              <a:lnSpc>
                <a:spcPct val="90000"/>
              </a:lnSpc>
              <a:buFont typeface="Wingdings" panose="05000000000000000000" pitchFamily="2" charset="2"/>
              <a:buChar char="Ø"/>
            </a:pPr>
            <a:r>
              <a:rPr lang="en-US" altLang="en-US" sz="2000" dirty="0"/>
              <a:t>Buying or borrowing papers	</a:t>
            </a:r>
          </a:p>
          <a:p>
            <a:pPr lvl="1" eaLnBrk="1" hangingPunct="1">
              <a:lnSpc>
                <a:spcPct val="90000"/>
              </a:lnSpc>
              <a:buFont typeface="Wingdings" panose="05000000000000000000" pitchFamily="2" charset="2"/>
              <a:buChar char="Ø"/>
            </a:pPr>
            <a:r>
              <a:rPr lang="en-US" altLang="en-US" sz="2000" dirty="0"/>
              <a:t>Cutting and pasting blocks of text from electronic sources without documenting</a:t>
            </a:r>
          </a:p>
          <a:p>
            <a:pPr lvl="1" eaLnBrk="1" hangingPunct="1">
              <a:lnSpc>
                <a:spcPct val="90000"/>
              </a:lnSpc>
              <a:buFont typeface="Wingdings" panose="05000000000000000000" pitchFamily="2" charset="2"/>
              <a:buChar char="Ø"/>
            </a:pPr>
            <a:r>
              <a:rPr lang="en-US" altLang="en-US" sz="2000" dirty="0"/>
              <a:t>Media “</a:t>
            </a:r>
            <a:r>
              <a:rPr lang="en-US" altLang="en-US" sz="2000" dirty="0" err="1"/>
              <a:t>borrowing”without</a:t>
            </a:r>
            <a:r>
              <a:rPr lang="en-US" altLang="en-US" sz="2000" dirty="0"/>
              <a:t> documentation</a:t>
            </a:r>
          </a:p>
          <a:p>
            <a:pPr lvl="1" eaLnBrk="1" hangingPunct="1">
              <a:lnSpc>
                <a:spcPct val="90000"/>
              </a:lnSpc>
              <a:buFont typeface="Wingdings" panose="05000000000000000000" pitchFamily="2" charset="2"/>
              <a:buChar char="Ø"/>
            </a:pPr>
            <a:r>
              <a:rPr lang="en-US" altLang="en-US" sz="2000" dirty="0"/>
              <a:t>Web publishing without permissions of creators </a:t>
            </a:r>
          </a:p>
          <a:p>
            <a:pPr eaLnBrk="1" hangingPunct="1">
              <a:lnSpc>
                <a:spcPct val="90000"/>
              </a:lnSpc>
            </a:pPr>
            <a:endParaRPr lang="en-US" altLang="en-US" sz="2300" dirty="0"/>
          </a:p>
          <a:p>
            <a:pPr lvl="1" eaLnBrk="1" hangingPunct="1">
              <a:lnSpc>
                <a:spcPct val="90000"/>
              </a:lnSpc>
              <a:buFontTx/>
              <a:buNone/>
            </a:pPr>
            <a:endParaRPr lang="en-US" altLang="en-US" sz="2000" dirty="0"/>
          </a:p>
        </p:txBody>
      </p:sp>
      <p:sp>
        <p:nvSpPr>
          <p:cNvPr id="8" name="Rectangle 4"/>
          <p:cNvSpPr>
            <a:spLocks noGrp="1" noChangeArrowheads="1"/>
          </p:cNvSpPr>
          <p:nvPr>
            <p:ph type="body" sz="half" idx="2"/>
          </p:nvPr>
        </p:nvSpPr>
        <p:spPr>
          <a:xfrm>
            <a:off x="5335524" y="2970885"/>
            <a:ext cx="3122675" cy="2972714"/>
          </a:xfrm>
        </p:spPr>
        <p:txBody>
          <a:bodyPr>
            <a:normAutofit/>
          </a:bodyPr>
          <a:lstStyle/>
          <a:p>
            <a:pPr marL="0" indent="0" eaLnBrk="1" hangingPunct="1">
              <a:buNone/>
            </a:pPr>
            <a:r>
              <a:rPr lang="en-US" altLang="en-US" sz="2300" b="1" dirty="0"/>
              <a:t>Unintentional</a:t>
            </a:r>
          </a:p>
          <a:p>
            <a:pPr lvl="1" eaLnBrk="1" hangingPunct="1">
              <a:buFont typeface="Wingdings" panose="05000000000000000000" pitchFamily="2" charset="2"/>
              <a:buChar char="Ø"/>
            </a:pPr>
            <a:r>
              <a:rPr lang="en-US" altLang="en-US" sz="2000" dirty="0"/>
              <a:t>Careless paraphrasing</a:t>
            </a:r>
          </a:p>
          <a:p>
            <a:pPr lvl="1" eaLnBrk="1" hangingPunct="1">
              <a:buFont typeface="Wingdings" panose="05000000000000000000" pitchFamily="2" charset="2"/>
              <a:buChar char="Ø"/>
            </a:pPr>
            <a:r>
              <a:rPr lang="en-US" altLang="en-US" sz="2000" dirty="0"/>
              <a:t>Poor documentation</a:t>
            </a:r>
          </a:p>
          <a:p>
            <a:pPr lvl="1" eaLnBrk="1" hangingPunct="1">
              <a:buFont typeface="Wingdings" panose="05000000000000000000" pitchFamily="2" charset="2"/>
              <a:buChar char="Ø"/>
            </a:pPr>
            <a:r>
              <a:rPr lang="en-US" altLang="en-US" sz="2000" dirty="0"/>
              <a:t>Quoting excessively</a:t>
            </a:r>
          </a:p>
          <a:p>
            <a:pPr lvl="1" eaLnBrk="1" hangingPunct="1">
              <a:buFont typeface="Wingdings" panose="05000000000000000000" pitchFamily="2" charset="2"/>
              <a:buChar char="Ø"/>
            </a:pPr>
            <a:r>
              <a:rPr lang="en-US" altLang="en-US" sz="2000" dirty="0"/>
              <a:t>Failure to use your own “voice”</a:t>
            </a:r>
            <a:endParaRPr lang="en-US" altLang="en-US" sz="2200" dirty="0"/>
          </a:p>
        </p:txBody>
      </p:sp>
      <p:sp>
        <p:nvSpPr>
          <p:cNvPr id="3" name="Rectangle 2"/>
          <p:cNvSpPr/>
          <p:nvPr/>
        </p:nvSpPr>
        <p:spPr>
          <a:xfrm>
            <a:off x="1823310" y="1443835"/>
            <a:ext cx="6260905" cy="1221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dirty="0">
                <a:solidFill>
                  <a:prstClr val="black">
                    <a:lumMod val="95000"/>
                    <a:lumOff val="5000"/>
                  </a:prstClr>
                </a:solidFill>
              </a:rPr>
              <a:t>Plagiarism is not always a black and white issue. The boundary between plagiarism and research is often unclear. </a:t>
            </a:r>
            <a:br>
              <a:rPr lang="en-ZA" altLang="en-US" dirty="0">
                <a:solidFill>
                  <a:prstClr val="black">
                    <a:lumMod val="95000"/>
                    <a:lumOff val="5000"/>
                  </a:prstClr>
                </a:solidFill>
              </a:rPr>
            </a:br>
            <a:r>
              <a:rPr lang="en-ZA" altLang="en-US" dirty="0">
                <a:solidFill>
                  <a:prstClr val="black">
                    <a:lumMod val="95000"/>
                    <a:lumOff val="5000"/>
                  </a:prstClr>
                </a:solidFill>
              </a:rPr>
              <a:t>Learning to recognize the various forms of plagiarism is an important step towards effective prevention</a:t>
            </a:r>
            <a:endParaRPr lang="en-ZA" dirty="0"/>
          </a:p>
        </p:txBody>
      </p:sp>
    </p:spTree>
    <p:extLst>
      <p:ext uri="{BB962C8B-B14F-4D97-AF65-F5344CB8AC3E}">
        <p14:creationId xmlns:p14="http://schemas.microsoft.com/office/powerpoint/2010/main" val="1577541150"/>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900" y="374900"/>
            <a:ext cx="7329839" cy="916230"/>
          </a:xfrm>
          <a:solidFill>
            <a:schemeClr val="accent1">
              <a:lumMod val="50000"/>
            </a:schemeClr>
          </a:solidFill>
          <a:effectLst>
            <a:glow rad="215900">
              <a:srgbClr val="003366"/>
            </a:glow>
          </a:effectLst>
        </p:spPr>
        <p:txBody>
          <a:bodyPr>
            <a:normAutofit/>
          </a:bodyPr>
          <a:lstStyle/>
          <a:p>
            <a:pPr algn="ctr"/>
            <a:r>
              <a:rPr lang="en-US" sz="4800" b="1" dirty="0"/>
              <a:t>Plagiarism Quick Test</a:t>
            </a:r>
          </a:p>
        </p:txBody>
      </p:sp>
      <p:sp>
        <p:nvSpPr>
          <p:cNvPr id="5" name="Content Placeholder 4"/>
          <p:cNvSpPr>
            <a:spLocks noGrp="1"/>
          </p:cNvSpPr>
          <p:nvPr>
            <p:ph idx="1"/>
          </p:nvPr>
        </p:nvSpPr>
        <p:spPr/>
        <p:txBody>
          <a:bodyPr>
            <a:normAutofit/>
          </a:bodyPr>
          <a:lstStyle/>
          <a:p>
            <a:pPr marL="0" lvl="0" indent="0" algn="ctr">
              <a:spcBef>
                <a:spcPct val="0"/>
              </a:spcBef>
              <a:buNone/>
            </a:pPr>
            <a:r>
              <a:rPr lang="en-US" altLang="en-US" sz="3200" u="sng" dirty="0">
                <a:solidFill>
                  <a:prstClr val="white"/>
                </a:solidFill>
                <a:hlinkClick r:id="rId3"/>
              </a:rPr>
              <a:t>https://www.youtube.com/watch?v=tUSaQ5-mDRI</a:t>
            </a:r>
            <a:r>
              <a:rPr lang="en-US" altLang="en-US" sz="3200" u="sng" dirty="0">
                <a:solidFill>
                  <a:prstClr val="white"/>
                </a:solidFill>
              </a:rPr>
              <a:t> </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8475" y="2970885"/>
            <a:ext cx="2901395" cy="354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68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2490" y="69490"/>
            <a:ext cx="7635250" cy="1448410"/>
          </a:xfrm>
        </p:spPr>
        <p:txBody>
          <a:bodyPr>
            <a:normAutofit/>
          </a:bodyPr>
          <a:lstStyle/>
          <a:p>
            <a:pPr algn="ctr"/>
            <a:r>
              <a:rPr lang="en-ZA" sz="4000" b="1" dirty="0">
                <a:solidFill>
                  <a:schemeClr val="accent1">
                    <a:lumMod val="50000"/>
                  </a:schemeClr>
                </a:solidFill>
              </a:rPr>
              <a:t>Preventing plagiarism when writing</a:t>
            </a:r>
            <a:endParaRPr lang="en-US" sz="4000" dirty="0">
              <a:solidFill>
                <a:schemeClr val="accent1">
                  <a:lumMod val="50000"/>
                </a:schemeClr>
              </a:solidFill>
            </a:endParaRPr>
          </a:p>
        </p:txBody>
      </p:sp>
      <p:sp>
        <p:nvSpPr>
          <p:cNvPr id="5" name="Content Placeholder 4"/>
          <p:cNvSpPr>
            <a:spLocks noGrp="1"/>
          </p:cNvSpPr>
          <p:nvPr>
            <p:ph idx="1"/>
          </p:nvPr>
        </p:nvSpPr>
        <p:spPr/>
        <p:txBody>
          <a:bodyPr>
            <a:normAutofit fontScale="92500" lnSpcReduction="20000"/>
          </a:bodyPr>
          <a:lstStyle/>
          <a:p>
            <a:pPr marL="0" indent="0">
              <a:buNone/>
              <a:defRPr/>
            </a:pPr>
            <a:r>
              <a:rPr lang="en-ZA" dirty="0"/>
              <a:t>In a research paper/thesis/dissertation, you have to come up with your own original ideas while at the same time making reference to work that's already been done by others. </a:t>
            </a:r>
          </a:p>
          <a:p>
            <a:pPr>
              <a:defRPr/>
            </a:pPr>
            <a:r>
              <a:rPr lang="en-ZA" dirty="0"/>
              <a:t>But how can you tell where their ideas end and your own begin? </a:t>
            </a:r>
          </a:p>
          <a:p>
            <a:pPr>
              <a:defRPr/>
            </a:pPr>
            <a:r>
              <a:rPr lang="en-ZA" dirty="0"/>
              <a:t>What's the proper way to integrate sources in your paper? </a:t>
            </a:r>
          </a:p>
          <a:p>
            <a:pPr>
              <a:defRPr/>
            </a:pPr>
            <a:r>
              <a:rPr lang="en-ZA" dirty="0"/>
              <a:t>If you change some of what an author said, do you still have to cite that author?</a:t>
            </a:r>
          </a:p>
          <a:p>
            <a:pPr marL="0" indent="0">
              <a:buNone/>
              <a:defRPr/>
            </a:pPr>
            <a:r>
              <a:rPr lang="en-ZA" dirty="0"/>
              <a:t>Confusion about the answers to these questions often leads to plagiarism. </a:t>
            </a:r>
          </a:p>
          <a:p>
            <a:endParaRPr lang="en-US" dirty="0"/>
          </a:p>
        </p:txBody>
      </p:sp>
    </p:spTree>
    <p:extLst>
      <p:ext uri="{BB962C8B-B14F-4D97-AF65-F5344CB8AC3E}">
        <p14:creationId xmlns:p14="http://schemas.microsoft.com/office/powerpoint/2010/main" val="405715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69491"/>
            <a:ext cx="7482544" cy="1448410"/>
          </a:xfrm>
          <a:solidFill>
            <a:schemeClr val="bg1"/>
          </a:solidFill>
          <a:effectLst>
            <a:glow rad="190500">
              <a:schemeClr val="bg1"/>
            </a:glow>
          </a:effectLst>
        </p:spPr>
        <p:txBody>
          <a:bodyPr>
            <a:noAutofit/>
          </a:bodyPr>
          <a:lstStyle/>
          <a:p>
            <a:pPr algn="ctr"/>
            <a:r>
              <a:rPr lang="en-ZA" sz="4000" b="1" dirty="0">
                <a:solidFill>
                  <a:schemeClr val="accent1">
                    <a:lumMod val="50000"/>
                  </a:schemeClr>
                </a:solidFill>
              </a:rPr>
              <a:t>Preventing plagiarism when writing</a:t>
            </a:r>
            <a:endParaRPr lang="en-US" sz="4000" dirty="0">
              <a:solidFill>
                <a:schemeClr val="accent1">
                  <a:lumMod val="50000"/>
                </a:schemeClr>
              </a:solidFill>
            </a:endParaRPr>
          </a:p>
        </p:txBody>
      </p:sp>
      <p:sp>
        <p:nvSpPr>
          <p:cNvPr id="5" name="Content Placeholder 4"/>
          <p:cNvSpPr>
            <a:spLocks noGrp="1"/>
          </p:cNvSpPr>
          <p:nvPr>
            <p:ph idx="1"/>
          </p:nvPr>
        </p:nvSpPr>
        <p:spPr>
          <a:solidFill>
            <a:schemeClr val="bg1"/>
          </a:solidFill>
          <a:effectLst>
            <a:glow rad="952500">
              <a:schemeClr val="bg1">
                <a:alpha val="40000"/>
              </a:schemeClr>
            </a:glow>
          </a:effectLst>
        </p:spPr>
        <p:txBody>
          <a:bodyPr>
            <a:normAutofit fontScale="77500" lnSpcReduction="20000"/>
          </a:bodyPr>
          <a:lstStyle/>
          <a:p>
            <a:pPr marL="0" indent="0">
              <a:buNone/>
              <a:defRPr/>
            </a:pPr>
            <a:r>
              <a:rPr lang="en-US" b="1" u="sng" dirty="0"/>
              <a:t>Planning your paper</a:t>
            </a:r>
            <a:endParaRPr lang="en-ZA" b="1" u="sng" dirty="0"/>
          </a:p>
          <a:p>
            <a:pPr>
              <a:defRPr/>
            </a:pPr>
            <a:r>
              <a:rPr lang="en-ZA" b="1" dirty="0">
                <a:solidFill>
                  <a:srgbClr val="C00000"/>
                </a:solidFill>
              </a:rPr>
              <a:t>Consult with your instructor/supervisor</a:t>
            </a:r>
          </a:p>
          <a:p>
            <a:pPr>
              <a:defRPr/>
            </a:pPr>
            <a:r>
              <a:rPr lang="en-ZA" b="1" dirty="0">
                <a:solidFill>
                  <a:srgbClr val="C00000"/>
                </a:solidFill>
              </a:rPr>
              <a:t>Plan your paper</a:t>
            </a:r>
          </a:p>
          <a:p>
            <a:pPr marL="0" indent="0">
              <a:buNone/>
              <a:defRPr/>
            </a:pPr>
            <a:r>
              <a:rPr lang="en-US" dirty="0"/>
              <a:t>Planning your paper well is the first and most important step you can take toward preventing plagiarism. If you know you are going to use other sources of information, you need to plan how you are going to include them in your paper, </a:t>
            </a:r>
            <a:r>
              <a:rPr lang="en-ZA" dirty="0"/>
              <a:t>work out a balance between the ideas you have taken from other sources and your own, original ideas. </a:t>
            </a:r>
          </a:p>
          <a:p>
            <a:pPr>
              <a:defRPr/>
            </a:pPr>
            <a:r>
              <a:rPr lang="en-US" b="1" dirty="0">
                <a:solidFill>
                  <a:srgbClr val="C00000"/>
                </a:solidFill>
              </a:rPr>
              <a:t>Take effective notes</a:t>
            </a:r>
          </a:p>
          <a:p>
            <a:pPr marL="0" indent="0">
              <a:buNone/>
              <a:defRPr/>
            </a:pPr>
            <a:r>
              <a:rPr lang="en-US" dirty="0"/>
              <a:t>One of the best ways to prepare for a research paper is by taking thorough notes from all of your sources so that you have much of the information organized before you begin writing. </a:t>
            </a:r>
            <a:endParaRPr lang="en-ZA" b="1" dirty="0"/>
          </a:p>
          <a:p>
            <a:endParaRPr lang="en-US" dirty="0"/>
          </a:p>
        </p:txBody>
      </p:sp>
    </p:spTree>
    <p:extLst>
      <p:ext uri="{BB962C8B-B14F-4D97-AF65-F5344CB8AC3E}">
        <p14:creationId xmlns:p14="http://schemas.microsoft.com/office/powerpoint/2010/main" val="388507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1143000"/>
          </a:xfrm>
          <a:effectLst>
            <a:glow rad="330200">
              <a:srgbClr val="FFC000"/>
            </a:glow>
          </a:effectLst>
        </p:spPr>
        <p:txBody>
          <a:bodyPr>
            <a:noAutofit/>
          </a:bodyPr>
          <a:lstStyle/>
          <a:p>
            <a:pPr algn="ctr"/>
            <a:r>
              <a:rPr lang="en-US" altLang="en-US" sz="4000" b="1" dirty="0">
                <a:solidFill>
                  <a:schemeClr val="accent1">
                    <a:lumMod val="50000"/>
                  </a:schemeClr>
                </a:solidFill>
              </a:rPr>
              <a:t>Preventing plagiarism when writing</a:t>
            </a:r>
            <a:endParaRPr lang="en-US" sz="4000" dirty="0">
              <a:solidFill>
                <a:schemeClr val="accent1">
                  <a:lumMod val="50000"/>
                </a:schemeClr>
              </a:solidFill>
            </a:endParaRPr>
          </a:p>
        </p:txBody>
      </p:sp>
      <p:sp>
        <p:nvSpPr>
          <p:cNvPr id="5" name="Content Placeholder 4"/>
          <p:cNvSpPr>
            <a:spLocks noGrp="1"/>
          </p:cNvSpPr>
          <p:nvPr>
            <p:ph idx="1"/>
          </p:nvPr>
        </p:nvSpPr>
        <p:spPr/>
        <p:txBody>
          <a:bodyPr/>
          <a:lstStyle/>
          <a:p>
            <a:pPr marL="0" indent="0">
              <a:buNone/>
              <a:defRPr/>
            </a:pPr>
            <a:endParaRPr lang="en-ZA" sz="1000" b="1" u="sng" dirty="0"/>
          </a:p>
          <a:p>
            <a:pPr marL="0" indent="0">
              <a:buNone/>
              <a:defRPr/>
            </a:pPr>
            <a:r>
              <a:rPr lang="en-ZA" sz="3600" b="1" u="sng" dirty="0">
                <a:solidFill>
                  <a:schemeClr val="accent1">
                    <a:lumMod val="75000"/>
                  </a:schemeClr>
                </a:solidFill>
              </a:rPr>
              <a:t>Writing your paper</a:t>
            </a:r>
          </a:p>
          <a:p>
            <a:pPr>
              <a:defRPr/>
            </a:pPr>
            <a:endParaRPr lang="en-US" sz="1000" b="1" cap="all" dirty="0">
              <a:solidFill>
                <a:schemeClr val="accent1">
                  <a:lumMod val="75000"/>
                </a:schemeClr>
              </a:solidFill>
            </a:endParaRPr>
          </a:p>
          <a:p>
            <a:pPr>
              <a:defRPr/>
            </a:pPr>
            <a:r>
              <a:rPr lang="en-US" b="1" cap="all" dirty="0">
                <a:solidFill>
                  <a:srgbClr val="C00000"/>
                </a:solidFill>
              </a:rPr>
              <a:t>WHEN IN DOUBT, CITE SOURCES</a:t>
            </a:r>
          </a:p>
          <a:p>
            <a:pPr>
              <a:defRPr/>
            </a:pPr>
            <a:endParaRPr lang="en-US" sz="1100" b="1" cap="all" dirty="0">
              <a:solidFill>
                <a:srgbClr val="C00000"/>
              </a:solidFill>
            </a:endParaRPr>
          </a:p>
          <a:p>
            <a:pPr>
              <a:defRPr/>
            </a:pPr>
            <a:r>
              <a:rPr lang="en-ZA" b="1" dirty="0">
                <a:solidFill>
                  <a:srgbClr val="C00000"/>
                </a:solidFill>
              </a:rPr>
              <a:t>Make it clear </a:t>
            </a:r>
            <a:r>
              <a:rPr lang="en-ZA" b="1" u="sng" dirty="0">
                <a:solidFill>
                  <a:srgbClr val="C00000"/>
                </a:solidFill>
              </a:rPr>
              <a:t>WHO said WHAT</a:t>
            </a:r>
          </a:p>
          <a:p>
            <a:pPr marL="0" indent="0">
              <a:buNone/>
              <a:defRPr/>
            </a:pPr>
            <a:r>
              <a:rPr lang="en-ZA" dirty="0"/>
              <a:t>Always make sure to distinguish who said what, and give credit to the right person.</a:t>
            </a:r>
          </a:p>
          <a:p>
            <a:endParaRPr lang="en-US" dirty="0"/>
          </a:p>
        </p:txBody>
      </p:sp>
    </p:spTree>
    <p:extLst>
      <p:ext uri="{BB962C8B-B14F-4D97-AF65-F5344CB8AC3E}">
        <p14:creationId xmlns:p14="http://schemas.microsoft.com/office/powerpoint/2010/main" val="46269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1143000"/>
          </a:xfrm>
        </p:spPr>
        <p:txBody>
          <a:bodyPr>
            <a:noAutofit/>
          </a:bodyPr>
          <a:lstStyle/>
          <a:p>
            <a:pPr algn="ctr"/>
            <a:r>
              <a:rPr lang="en-US" altLang="en-US" sz="4000" b="1" dirty="0">
                <a:solidFill>
                  <a:schemeClr val="accent1">
                    <a:lumMod val="50000"/>
                  </a:schemeClr>
                </a:solidFill>
              </a:rPr>
              <a:t>Preventing plagiarism when writing</a:t>
            </a:r>
            <a:endParaRPr lang="en-US" sz="4000" dirty="0">
              <a:solidFill>
                <a:schemeClr val="accent1">
                  <a:lumMod val="50000"/>
                </a:schemeClr>
              </a:solidFill>
            </a:endParaRPr>
          </a:p>
        </p:txBody>
      </p:sp>
      <p:sp>
        <p:nvSpPr>
          <p:cNvPr id="5" name="Content Placeholder 4"/>
          <p:cNvSpPr>
            <a:spLocks noGrp="1"/>
          </p:cNvSpPr>
          <p:nvPr>
            <p:ph idx="1"/>
          </p:nvPr>
        </p:nvSpPr>
        <p:spPr/>
        <p:txBody>
          <a:bodyPr>
            <a:normAutofit fontScale="92500" lnSpcReduction="20000"/>
          </a:bodyPr>
          <a:lstStyle/>
          <a:p>
            <a:pPr>
              <a:defRPr/>
            </a:pPr>
            <a:r>
              <a:rPr lang="en-ZA" b="1" dirty="0">
                <a:solidFill>
                  <a:srgbClr val="C00000"/>
                </a:solidFill>
              </a:rPr>
              <a:t>Know how to paraphrase</a:t>
            </a:r>
          </a:p>
          <a:p>
            <a:pPr marL="0" indent="0">
              <a:buNone/>
              <a:defRPr/>
            </a:pPr>
            <a:r>
              <a:rPr lang="en-ZA" dirty="0"/>
              <a:t>A paraphrase is a restatement in your own words of someone else's ideas. Changing a few words of the original sentences does NOT make your writing a legitimate paraphrase. </a:t>
            </a:r>
          </a:p>
          <a:p>
            <a:pPr marL="0" indent="0">
              <a:buNone/>
              <a:defRPr/>
            </a:pPr>
            <a:r>
              <a:rPr lang="en-ZA" dirty="0"/>
              <a:t>You must change both the words and the sentence structure of the original, without changing the content. </a:t>
            </a:r>
          </a:p>
          <a:p>
            <a:pPr marL="0" indent="0">
              <a:buNone/>
              <a:defRPr/>
            </a:pPr>
            <a:r>
              <a:rPr lang="en-ZA" b="1" u="sng" dirty="0">
                <a:solidFill>
                  <a:srgbClr val="C00000"/>
                </a:solidFill>
              </a:rPr>
              <a:t>Remember that paraphrased passages still require citation </a:t>
            </a:r>
            <a:r>
              <a:rPr lang="en-ZA" dirty="0"/>
              <a:t>because the ideas came from another source, even though you are putting them in your own words.</a:t>
            </a:r>
          </a:p>
          <a:p>
            <a:endParaRPr lang="en-US" dirty="0"/>
          </a:p>
        </p:txBody>
      </p:sp>
    </p:spTree>
    <p:extLst>
      <p:ext uri="{BB962C8B-B14F-4D97-AF65-F5344CB8AC3E}">
        <p14:creationId xmlns:p14="http://schemas.microsoft.com/office/powerpoint/2010/main" val="422225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1143000"/>
          </a:xfrm>
        </p:spPr>
        <p:txBody>
          <a:bodyPr>
            <a:noAutofit/>
          </a:bodyPr>
          <a:lstStyle/>
          <a:p>
            <a:pPr algn="ctr"/>
            <a:r>
              <a:rPr lang="en-US" altLang="en-US" sz="4000" b="1" dirty="0">
                <a:solidFill>
                  <a:schemeClr val="accent1">
                    <a:lumMod val="50000"/>
                  </a:schemeClr>
                </a:solidFill>
              </a:rPr>
              <a:t>Preventing plagiarism when writing</a:t>
            </a:r>
            <a:endParaRPr lang="en-US" sz="4000" dirty="0">
              <a:solidFill>
                <a:schemeClr val="accent1">
                  <a:lumMod val="50000"/>
                </a:schemeClr>
              </a:solidFill>
            </a:endParaRPr>
          </a:p>
        </p:txBody>
      </p:sp>
      <p:sp>
        <p:nvSpPr>
          <p:cNvPr id="5" name="Content Placeholder 4"/>
          <p:cNvSpPr>
            <a:spLocks noGrp="1"/>
          </p:cNvSpPr>
          <p:nvPr>
            <p:ph idx="1"/>
          </p:nvPr>
        </p:nvSpPr>
        <p:spPr/>
        <p:txBody>
          <a:bodyPr/>
          <a:lstStyle/>
          <a:p>
            <a:pPr>
              <a:defRPr/>
            </a:pPr>
            <a:r>
              <a:rPr lang="en-ZA" b="1" dirty="0" err="1">
                <a:solidFill>
                  <a:srgbClr val="C00000"/>
                </a:solidFill>
              </a:rPr>
              <a:t>Analyze</a:t>
            </a:r>
            <a:r>
              <a:rPr lang="en-ZA" b="1" dirty="0">
                <a:solidFill>
                  <a:srgbClr val="C00000"/>
                </a:solidFill>
              </a:rPr>
              <a:t> and Evaluate your sources</a:t>
            </a:r>
          </a:p>
          <a:p>
            <a:pPr marL="0" indent="0">
              <a:buNone/>
              <a:defRPr/>
            </a:pPr>
            <a:r>
              <a:rPr lang="en-ZA" dirty="0"/>
              <a:t>Not all sources on the web are worth citing-- in fact, many of them are just plain wrong. </a:t>
            </a:r>
          </a:p>
          <a:p>
            <a:pPr marL="0" indent="0">
              <a:buNone/>
              <a:defRPr/>
            </a:pPr>
            <a:r>
              <a:rPr lang="en-ZA" dirty="0"/>
              <a:t>Make sure you know the author(s) of the page, where they got their information, and when they wrote it (getting this information is also an important step in avoiding plagiarism!). </a:t>
            </a:r>
          </a:p>
          <a:p>
            <a:pPr marL="0" indent="0">
              <a:buNone/>
              <a:defRPr/>
            </a:pPr>
            <a:r>
              <a:rPr lang="en-ZA" dirty="0"/>
              <a:t>Then you should determine how credible the source is. </a:t>
            </a:r>
          </a:p>
          <a:p>
            <a:endParaRPr lang="en-US" dirty="0"/>
          </a:p>
        </p:txBody>
      </p:sp>
    </p:spTree>
    <p:extLst>
      <p:ext uri="{BB962C8B-B14F-4D97-AF65-F5344CB8AC3E}">
        <p14:creationId xmlns:p14="http://schemas.microsoft.com/office/powerpoint/2010/main" val="242524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31546" y="1596539"/>
            <a:ext cx="6863490" cy="5191971"/>
          </a:xfrm>
          <a:solidFill>
            <a:schemeClr val="bg1"/>
          </a:solidFill>
        </p:spPr>
        <p:txBody>
          <a:bodyPr>
            <a:normAutofit fontScale="62500" lnSpcReduction="20000"/>
          </a:bodyPr>
          <a:lstStyle/>
          <a:p>
            <a:pPr>
              <a:spcBef>
                <a:spcPct val="50000"/>
              </a:spcBef>
              <a:buNone/>
            </a:pPr>
            <a:r>
              <a:rPr lang="en-ZA" altLang="en-US" sz="3700" dirty="0"/>
              <a:t>Many people think of plagiarism as copying another's work or borrowing someone else's original ideas. But terms like "copying" and "borrowing" can disguise the seriousness of the offense: </a:t>
            </a:r>
            <a:r>
              <a:rPr lang="en-US" altLang="en-US" sz="3700" dirty="0"/>
              <a:t>According to the </a:t>
            </a:r>
            <a:r>
              <a:rPr lang="en-US" altLang="en-US" sz="3700" u="sng" dirty="0"/>
              <a:t>Merriam-Webster Online Dictionary</a:t>
            </a:r>
            <a:r>
              <a:rPr lang="en-US" altLang="en-US" sz="3700" dirty="0"/>
              <a:t> (</a:t>
            </a:r>
            <a:r>
              <a:rPr lang="en-US" altLang="en-US" sz="3700" dirty="0">
                <a:hlinkClick r:id="rId3"/>
              </a:rPr>
              <a:t>http://www.m-w.com</a:t>
            </a:r>
            <a:r>
              <a:rPr lang="en-US" altLang="en-US" sz="3700" dirty="0"/>
              <a:t>), to plagiarize means:</a:t>
            </a:r>
          </a:p>
          <a:p>
            <a:r>
              <a:rPr lang="en-ZA" altLang="en-US" sz="3700" dirty="0"/>
              <a:t>to steal and pass off (the ideas or words of another) as one's own</a:t>
            </a:r>
          </a:p>
          <a:p>
            <a:r>
              <a:rPr lang="en-ZA" altLang="en-US" sz="3700" dirty="0"/>
              <a:t>to use (another's production) without crediting the source</a:t>
            </a:r>
          </a:p>
          <a:p>
            <a:r>
              <a:rPr lang="en-ZA" altLang="en-US" sz="3700" dirty="0"/>
              <a:t>to commit literary theft</a:t>
            </a:r>
          </a:p>
          <a:p>
            <a:r>
              <a:rPr lang="en-ZA" altLang="en-US" sz="3700" dirty="0"/>
              <a:t>to present as new and original an idea or product derived from an existing source</a:t>
            </a:r>
          </a:p>
          <a:p>
            <a:r>
              <a:rPr lang="en-ZA" altLang="en-US" sz="3700" dirty="0"/>
              <a:t>In other words, </a:t>
            </a:r>
            <a:r>
              <a:rPr lang="en-ZA" altLang="en-US" sz="3700" dirty="0">
                <a:solidFill>
                  <a:schemeClr val="accent6">
                    <a:lumMod val="75000"/>
                  </a:schemeClr>
                </a:solidFill>
              </a:rPr>
              <a:t>plagiarism is an act of fraud. It involves both stealing someone else's work and lying about it afterward.</a:t>
            </a:r>
          </a:p>
          <a:p>
            <a:pPr marL="0" indent="0" algn="r">
              <a:buNone/>
            </a:pPr>
            <a:r>
              <a:rPr lang="en-ZA" altLang="en-US" sz="1400" dirty="0">
                <a:solidFill>
                  <a:schemeClr val="tx1"/>
                </a:solidFill>
              </a:rPr>
              <a:t>www.plagiarism.org</a:t>
            </a:r>
          </a:p>
          <a:p>
            <a:pPr marL="0" indent="0">
              <a:buNone/>
            </a:pPr>
            <a:endParaRPr lang="en-ZA" altLang="en-US" sz="1400" dirty="0">
              <a:solidFill>
                <a:srgbClr val="C00000"/>
              </a:solidFill>
            </a:endParaRPr>
          </a:p>
          <a:p>
            <a:pPr marL="0" indent="0">
              <a:buNone/>
            </a:pPr>
            <a:endParaRPr lang="en-ZA" altLang="en-US" dirty="0">
              <a:solidFill>
                <a:srgbClr val="C00000"/>
              </a:solidFill>
            </a:endParaRPr>
          </a:p>
          <a:p>
            <a:pPr algn="r">
              <a:spcBef>
                <a:spcPct val="50000"/>
              </a:spcBef>
              <a:buNone/>
            </a:pPr>
            <a:endParaRPr lang="en-US" altLang="en-US" sz="3600" dirty="0"/>
          </a:p>
        </p:txBody>
      </p:sp>
      <p:sp>
        <p:nvSpPr>
          <p:cNvPr id="6" name="Rectangle 2"/>
          <p:cNvSpPr txBox="1">
            <a:spLocks noChangeArrowheads="1"/>
          </p:cNvSpPr>
          <p:nvPr/>
        </p:nvSpPr>
        <p:spPr>
          <a:xfrm>
            <a:off x="2128720" y="374900"/>
            <a:ext cx="6108200" cy="916230"/>
          </a:xfrm>
          <a:prstGeom prst="rect">
            <a:avLst/>
          </a:prstGeom>
          <a:solidFill>
            <a:schemeClr val="accent1">
              <a:lumMod val="50000"/>
            </a:schemeClr>
          </a:solidFill>
          <a:effectLst>
            <a:glow rad="266700">
              <a:schemeClr val="accent1">
                <a:lumMod val="50000"/>
              </a:schemeClr>
            </a:glow>
          </a:effectLst>
        </p:spPr>
        <p:txBody>
          <a:bodyPr vert="horz" lIns="91440" tIns="45720" rIns="91440" bIns="45720" rtlCol="0" anchor="ctr">
            <a:normAutofit/>
          </a:bodyPr>
          <a:lstStyle>
            <a:lvl1pPr algn="l" defTabSz="914400" rtl="0" eaLnBrk="1" latinLnBrk="0" hangingPunct="1">
              <a:spcBef>
                <a:spcPct val="0"/>
              </a:spcBef>
              <a:buNone/>
              <a:defRPr sz="3600" kern="1200">
                <a:solidFill>
                  <a:srgbClr val="FF9E1D"/>
                </a:solidFill>
                <a:latin typeface="+mj-lt"/>
                <a:ea typeface="+mj-ea"/>
                <a:cs typeface="+mj-cs"/>
              </a:defRPr>
            </a:lvl1pPr>
          </a:lstStyle>
          <a:p>
            <a:pPr algn="ctr"/>
            <a:r>
              <a:rPr lang="en-US" altLang="en-US" b="1" dirty="0"/>
              <a:t>Definition</a:t>
            </a:r>
            <a:endParaRPr lang="en-US" altLang="en-US" b="1" dirty="0">
              <a:solidFill>
                <a:srgbClr val="FFC000"/>
              </a:solidFill>
            </a:endParaRPr>
          </a:p>
        </p:txBody>
      </p:sp>
    </p:spTree>
    <p:extLst>
      <p:ext uri="{BB962C8B-B14F-4D97-AF65-F5344CB8AC3E}">
        <p14:creationId xmlns:p14="http://schemas.microsoft.com/office/powerpoint/2010/main" val="347924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2490" y="222195"/>
            <a:ext cx="7635250" cy="1527050"/>
          </a:xfrm>
        </p:spPr>
        <p:txBody>
          <a:bodyPr>
            <a:noAutofit/>
          </a:bodyPr>
          <a:lstStyle/>
          <a:p>
            <a:pPr algn="ctr"/>
            <a:br>
              <a:rPr lang="en-ZA" sz="1000" b="1" dirty="0"/>
            </a:br>
            <a:br>
              <a:rPr lang="en-ZA" sz="1000" b="1" dirty="0"/>
            </a:br>
            <a:br>
              <a:rPr lang="en-ZA" sz="1000" b="1" dirty="0"/>
            </a:br>
            <a:br>
              <a:rPr lang="en-ZA" sz="1000" b="1" dirty="0"/>
            </a:br>
            <a:r>
              <a:rPr lang="en-ZA" b="1" dirty="0">
                <a:solidFill>
                  <a:schemeClr val="accent1">
                    <a:lumMod val="50000"/>
                  </a:schemeClr>
                </a:solidFill>
              </a:rPr>
              <a:t>Some of the things that you think you know about plagiarism may be wrong…</a:t>
            </a:r>
            <a:br>
              <a:rPr lang="en-ZA" b="1" dirty="0">
                <a:solidFill>
                  <a:schemeClr val="accent1">
                    <a:lumMod val="50000"/>
                  </a:schemeClr>
                </a:solidFill>
              </a:rPr>
            </a:br>
            <a:endParaRPr lang="en-US" b="1" dirty="0">
              <a:solidFill>
                <a:schemeClr val="accent1">
                  <a:lumMod val="50000"/>
                </a:schemeClr>
              </a:solidFill>
            </a:endParaRPr>
          </a:p>
        </p:txBody>
      </p:sp>
      <p:sp>
        <p:nvSpPr>
          <p:cNvPr id="5" name="Content Placeholder 4"/>
          <p:cNvSpPr>
            <a:spLocks noGrp="1"/>
          </p:cNvSpPr>
          <p:nvPr>
            <p:ph idx="1"/>
          </p:nvPr>
        </p:nvSpPr>
        <p:spPr>
          <a:xfrm>
            <a:off x="1831545" y="1901950"/>
            <a:ext cx="7016195" cy="4428444"/>
          </a:xfrm>
        </p:spPr>
        <p:txBody>
          <a:bodyPr>
            <a:normAutofit/>
          </a:bodyPr>
          <a:lstStyle/>
          <a:p>
            <a:pPr>
              <a:spcBef>
                <a:spcPct val="50000"/>
              </a:spcBef>
              <a:defRPr/>
            </a:pPr>
            <a:r>
              <a:rPr lang="en-US" altLang="en-US" dirty="0"/>
              <a:t>It does not matter if the person whose work you have cited is alive or dead.  If it is not your own idea, you must cite your source!</a:t>
            </a:r>
          </a:p>
          <a:p>
            <a:pPr>
              <a:spcBef>
                <a:spcPct val="50000"/>
              </a:spcBef>
              <a:defRPr/>
            </a:pPr>
            <a:endParaRPr lang="en-US" altLang="en-US" sz="1000" dirty="0"/>
          </a:p>
          <a:p>
            <a:pPr>
              <a:defRPr/>
            </a:pPr>
            <a:r>
              <a:rPr lang="en-US" altLang="en-US" dirty="0"/>
              <a:t>If you translate or paraphrase something, you must still give a citation.  </a:t>
            </a:r>
          </a:p>
          <a:p>
            <a:pPr>
              <a:defRPr/>
            </a:pPr>
            <a:endParaRPr lang="en-US" altLang="en-US" sz="1000" dirty="0"/>
          </a:p>
          <a:p>
            <a:pPr>
              <a:defRPr/>
            </a:pPr>
            <a:r>
              <a:rPr lang="en-US" altLang="en-US" dirty="0"/>
              <a:t>If you use a picture from the Internet, you must cite the source.</a:t>
            </a:r>
          </a:p>
          <a:p>
            <a:endParaRPr lang="en-US" dirty="0"/>
          </a:p>
        </p:txBody>
      </p:sp>
    </p:spTree>
    <p:extLst>
      <p:ext uri="{BB962C8B-B14F-4D97-AF65-F5344CB8AC3E}">
        <p14:creationId xmlns:p14="http://schemas.microsoft.com/office/powerpoint/2010/main" val="372291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1143000"/>
          </a:xfrm>
        </p:spPr>
        <p:txBody>
          <a:bodyPr>
            <a:noAutofit/>
          </a:bodyPr>
          <a:lstStyle/>
          <a:p>
            <a:pPr algn="ctr"/>
            <a:r>
              <a:rPr lang="en-US" altLang="en-US" b="1" dirty="0">
                <a:solidFill>
                  <a:schemeClr val="accent1">
                    <a:lumMod val="50000"/>
                  </a:schemeClr>
                </a:solidFill>
              </a:rPr>
              <a:t>Preventing plagiarism when writing: </a:t>
            </a:r>
            <a:br>
              <a:rPr lang="en-US" altLang="en-US" b="1" dirty="0">
                <a:solidFill>
                  <a:schemeClr val="accent1">
                    <a:lumMod val="50000"/>
                  </a:schemeClr>
                </a:solidFill>
              </a:rPr>
            </a:br>
            <a:r>
              <a:rPr lang="en-ZA" altLang="en-US" b="1" dirty="0">
                <a:solidFill>
                  <a:schemeClr val="accent1">
                    <a:lumMod val="50000"/>
                  </a:schemeClr>
                </a:solidFill>
              </a:rPr>
              <a:t>how to cite sources</a:t>
            </a:r>
            <a:endParaRPr lang="en-US" b="1" dirty="0">
              <a:solidFill>
                <a:schemeClr val="accent1">
                  <a:lumMod val="50000"/>
                </a:schemeClr>
              </a:solidFill>
            </a:endParaRPr>
          </a:p>
        </p:txBody>
      </p:sp>
      <p:sp>
        <p:nvSpPr>
          <p:cNvPr id="5" name="Content Placeholder 4"/>
          <p:cNvSpPr>
            <a:spLocks noGrp="1"/>
          </p:cNvSpPr>
          <p:nvPr>
            <p:ph idx="1"/>
          </p:nvPr>
        </p:nvSpPr>
        <p:spPr>
          <a:xfrm>
            <a:off x="1831545" y="1544097"/>
            <a:ext cx="7016195" cy="4786297"/>
          </a:xfrm>
        </p:spPr>
        <p:txBody>
          <a:bodyPr>
            <a:normAutofit fontScale="92500" lnSpcReduction="10000"/>
          </a:bodyPr>
          <a:lstStyle/>
          <a:p>
            <a:pPr marL="0" indent="0">
              <a:buNone/>
              <a:defRPr/>
            </a:pPr>
            <a:r>
              <a:rPr lang="en-ZA" b="1" dirty="0">
                <a:solidFill>
                  <a:srgbClr val="C00000"/>
                </a:solidFill>
              </a:rPr>
              <a:t>Cite sources</a:t>
            </a:r>
          </a:p>
          <a:p>
            <a:pPr marL="0" indent="0">
              <a:buNone/>
              <a:defRPr/>
            </a:pPr>
            <a:r>
              <a:rPr lang="en-ZA" dirty="0"/>
              <a:t>Always cite your sources. Instead of weakening your paper and making it seem like you have fewer original ideas, this will actually strengthen your paper by:</a:t>
            </a:r>
          </a:p>
          <a:p>
            <a:pPr>
              <a:defRPr/>
            </a:pPr>
            <a:r>
              <a:rPr lang="en-ZA" dirty="0"/>
              <a:t>showing that you are not just copying other ideas but are processing and adding to them,</a:t>
            </a:r>
          </a:p>
          <a:p>
            <a:pPr>
              <a:defRPr/>
            </a:pPr>
            <a:r>
              <a:rPr lang="en-ZA" dirty="0"/>
              <a:t>lending outside support to the ideas that are completely yours, and</a:t>
            </a:r>
          </a:p>
          <a:p>
            <a:pPr>
              <a:defRPr/>
            </a:pPr>
            <a:r>
              <a:rPr lang="en-ZA" dirty="0"/>
              <a:t>highlighting the originality of your ideas by making clear distinctions between them and ideas you have gotten elsewhere.</a:t>
            </a:r>
          </a:p>
          <a:p>
            <a:endParaRPr lang="en-US" dirty="0"/>
          </a:p>
        </p:txBody>
      </p:sp>
    </p:spTree>
    <p:extLst>
      <p:ext uri="{BB962C8B-B14F-4D97-AF65-F5344CB8AC3E}">
        <p14:creationId xmlns:p14="http://schemas.microsoft.com/office/powerpoint/2010/main" val="270712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1143000"/>
          </a:xfrm>
        </p:spPr>
        <p:txBody>
          <a:bodyPr>
            <a:normAutofit fontScale="90000"/>
          </a:bodyPr>
          <a:lstStyle/>
          <a:p>
            <a:pPr algn="ctr"/>
            <a:r>
              <a:rPr lang="en-US" altLang="en-US" sz="4000" b="1" dirty="0">
                <a:solidFill>
                  <a:schemeClr val="accent1">
                    <a:lumMod val="75000"/>
                  </a:schemeClr>
                </a:solidFill>
              </a:rPr>
              <a:t>Preventing plagiarism when writing: </a:t>
            </a:r>
            <a:r>
              <a:rPr lang="en-ZA" altLang="en-US" sz="4000" b="1" dirty="0">
                <a:solidFill>
                  <a:schemeClr val="accent1">
                    <a:lumMod val="75000"/>
                  </a:schemeClr>
                </a:solidFill>
              </a:rPr>
              <a:t>how to cite sources</a:t>
            </a:r>
            <a:br>
              <a:rPr lang="en-ZA" altLang="en-US" b="1" dirty="0">
                <a:solidFill>
                  <a:srgbClr val="FFFF00"/>
                </a:solidFill>
              </a:rPr>
            </a:br>
            <a:endParaRPr lang="en-US" b="1" dirty="0"/>
          </a:p>
        </p:txBody>
      </p:sp>
      <p:sp>
        <p:nvSpPr>
          <p:cNvPr id="5" name="Content Placeholder 4"/>
          <p:cNvSpPr>
            <a:spLocks noGrp="1"/>
          </p:cNvSpPr>
          <p:nvPr>
            <p:ph idx="1"/>
          </p:nvPr>
        </p:nvSpPr>
        <p:spPr/>
        <p:txBody>
          <a:bodyPr>
            <a:normAutofit fontScale="92500" lnSpcReduction="20000"/>
          </a:bodyPr>
          <a:lstStyle/>
          <a:p>
            <a:pPr marL="0" indent="0">
              <a:buNone/>
              <a:defRPr/>
            </a:pPr>
            <a:r>
              <a:rPr lang="en-ZA" b="1" dirty="0">
                <a:solidFill>
                  <a:srgbClr val="C00000"/>
                </a:solidFill>
              </a:rPr>
              <a:t>What is citation?</a:t>
            </a:r>
          </a:p>
          <a:p>
            <a:pPr marL="0" indent="0">
              <a:buNone/>
              <a:defRPr/>
            </a:pPr>
            <a:r>
              <a:rPr lang="en-ZA" dirty="0"/>
              <a:t>A "citation" is the way you tell your readers that certain material in your work came from another source. It also gives your readers the information necessary to find that source again, including:</a:t>
            </a:r>
          </a:p>
          <a:p>
            <a:pPr>
              <a:defRPr/>
            </a:pPr>
            <a:r>
              <a:rPr lang="en-ZA" dirty="0"/>
              <a:t>information about the author</a:t>
            </a:r>
          </a:p>
          <a:p>
            <a:pPr>
              <a:defRPr/>
            </a:pPr>
            <a:r>
              <a:rPr lang="en-ZA" dirty="0"/>
              <a:t>the title of the work</a:t>
            </a:r>
          </a:p>
          <a:p>
            <a:pPr>
              <a:defRPr/>
            </a:pPr>
            <a:r>
              <a:rPr lang="en-ZA" dirty="0"/>
              <a:t>the name and location of the company that published the source</a:t>
            </a:r>
          </a:p>
          <a:p>
            <a:pPr>
              <a:defRPr/>
            </a:pPr>
            <a:r>
              <a:rPr lang="en-ZA" dirty="0"/>
              <a:t>the date of publishing</a:t>
            </a:r>
          </a:p>
          <a:p>
            <a:pPr>
              <a:defRPr/>
            </a:pPr>
            <a:r>
              <a:rPr lang="en-ZA" dirty="0"/>
              <a:t>the page numbers of the material</a:t>
            </a:r>
          </a:p>
          <a:p>
            <a:endParaRPr lang="en-US" dirty="0"/>
          </a:p>
        </p:txBody>
      </p:sp>
    </p:spTree>
    <p:extLst>
      <p:ext uri="{BB962C8B-B14F-4D97-AF65-F5344CB8AC3E}">
        <p14:creationId xmlns:p14="http://schemas.microsoft.com/office/powerpoint/2010/main" val="299079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900" y="374900"/>
            <a:ext cx="7329839" cy="1143000"/>
          </a:xfrm>
        </p:spPr>
        <p:txBody>
          <a:bodyPr>
            <a:noAutofit/>
          </a:bodyPr>
          <a:lstStyle/>
          <a:p>
            <a:pPr algn="ctr"/>
            <a:r>
              <a:rPr lang="en-US" altLang="en-US" b="1" dirty="0">
                <a:solidFill>
                  <a:schemeClr val="accent1">
                    <a:lumMod val="75000"/>
                  </a:schemeClr>
                </a:solidFill>
              </a:rPr>
              <a:t>Preventing plagiarism when writing: </a:t>
            </a:r>
            <a:r>
              <a:rPr lang="en-ZA" altLang="en-US" b="1" dirty="0">
                <a:solidFill>
                  <a:schemeClr val="accent1">
                    <a:lumMod val="75000"/>
                  </a:schemeClr>
                </a:solidFill>
              </a:rPr>
              <a:t>how to cite sources</a:t>
            </a:r>
            <a:endParaRPr lang="en-US" b="1" dirty="0">
              <a:solidFill>
                <a:schemeClr val="accent1">
                  <a:lumMod val="75000"/>
                </a:schemeClr>
              </a:solidFill>
            </a:endParaRPr>
          </a:p>
        </p:txBody>
      </p:sp>
      <p:sp>
        <p:nvSpPr>
          <p:cNvPr id="5" name="Content Placeholder 4"/>
          <p:cNvSpPr>
            <a:spLocks noGrp="1"/>
          </p:cNvSpPr>
          <p:nvPr>
            <p:ph idx="1"/>
          </p:nvPr>
        </p:nvSpPr>
        <p:spPr>
          <a:xfrm>
            <a:off x="1831545" y="1544097"/>
            <a:ext cx="7016195" cy="4786297"/>
          </a:xfrm>
        </p:spPr>
        <p:txBody>
          <a:bodyPr>
            <a:normAutofit fontScale="77500" lnSpcReduction="20000"/>
          </a:bodyPr>
          <a:lstStyle/>
          <a:p>
            <a:pPr marL="0" indent="0">
              <a:buClr>
                <a:srgbClr val="666699"/>
              </a:buClr>
              <a:buNone/>
              <a:defRPr/>
            </a:pPr>
            <a:r>
              <a:rPr lang="en-ZA" sz="4100" b="1" dirty="0">
                <a:solidFill>
                  <a:srgbClr val="C00000"/>
                </a:solidFill>
              </a:rPr>
              <a:t>Why should I cite sources?</a:t>
            </a:r>
          </a:p>
          <a:p>
            <a:pPr marL="0" indent="0">
              <a:buClr>
                <a:srgbClr val="666699"/>
              </a:buClr>
              <a:buNone/>
              <a:defRPr/>
            </a:pPr>
            <a:r>
              <a:rPr lang="en-ZA" dirty="0">
                <a:solidFill>
                  <a:srgbClr val="000000"/>
                </a:solidFill>
              </a:rPr>
              <a:t>Giving credit to the original author by citing sources is the only way to use other people's work without plagiarizing. But there are a number of other reasons to cite sources:</a:t>
            </a:r>
          </a:p>
          <a:p>
            <a:pPr>
              <a:buClr>
                <a:srgbClr val="666699"/>
              </a:buClr>
              <a:defRPr/>
            </a:pPr>
            <a:r>
              <a:rPr lang="en-ZA" dirty="0">
                <a:solidFill>
                  <a:srgbClr val="000000"/>
                </a:solidFill>
              </a:rPr>
              <a:t>citations are extremely helpful to anyone who wants to find out more about your ideas and where they came from</a:t>
            </a:r>
          </a:p>
          <a:p>
            <a:pPr>
              <a:buClr>
                <a:srgbClr val="666699"/>
              </a:buClr>
              <a:defRPr/>
            </a:pPr>
            <a:r>
              <a:rPr lang="en-ZA" dirty="0">
                <a:solidFill>
                  <a:srgbClr val="000000"/>
                </a:solidFill>
              </a:rPr>
              <a:t>not all sources are good or right -- your own ideas may often be more accurate or interesting than those of your sources. Proper citation will keep you from taking the rap for someone else's bad ideas</a:t>
            </a:r>
          </a:p>
          <a:p>
            <a:pPr>
              <a:buClr>
                <a:srgbClr val="666699"/>
              </a:buClr>
              <a:defRPr/>
            </a:pPr>
            <a:r>
              <a:rPr lang="en-ZA" dirty="0">
                <a:solidFill>
                  <a:srgbClr val="000000"/>
                </a:solidFill>
              </a:rPr>
              <a:t>citing sources shows the amount of research you've done</a:t>
            </a:r>
          </a:p>
          <a:p>
            <a:pPr>
              <a:buClr>
                <a:srgbClr val="666699"/>
              </a:buClr>
              <a:defRPr/>
            </a:pPr>
            <a:r>
              <a:rPr lang="en-ZA" dirty="0">
                <a:solidFill>
                  <a:srgbClr val="000000"/>
                </a:solidFill>
              </a:rPr>
              <a:t>citing sources strengthens your work by lending outside support to your ideas</a:t>
            </a:r>
          </a:p>
          <a:p>
            <a:endParaRPr lang="en-US" dirty="0"/>
          </a:p>
        </p:txBody>
      </p:sp>
    </p:spTree>
    <p:extLst>
      <p:ext uri="{BB962C8B-B14F-4D97-AF65-F5344CB8AC3E}">
        <p14:creationId xmlns:p14="http://schemas.microsoft.com/office/powerpoint/2010/main" val="958936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2490" y="374900"/>
            <a:ext cx="7635249" cy="1143000"/>
          </a:xfrm>
        </p:spPr>
        <p:txBody>
          <a:bodyPr>
            <a:noAutofit/>
          </a:bodyPr>
          <a:lstStyle/>
          <a:p>
            <a:pPr algn="ctr"/>
            <a:r>
              <a:rPr lang="en-US" altLang="en-US" b="1" dirty="0">
                <a:solidFill>
                  <a:schemeClr val="accent1">
                    <a:lumMod val="75000"/>
                  </a:schemeClr>
                </a:solidFill>
              </a:rPr>
              <a:t>Preventing plagiarism when writing: </a:t>
            </a:r>
            <a:br>
              <a:rPr lang="en-US" altLang="en-US" b="1" dirty="0">
                <a:solidFill>
                  <a:schemeClr val="accent1">
                    <a:lumMod val="75000"/>
                  </a:schemeClr>
                </a:solidFill>
              </a:rPr>
            </a:br>
            <a:r>
              <a:rPr lang="en-ZA" altLang="en-US" b="1" dirty="0">
                <a:solidFill>
                  <a:schemeClr val="accent1">
                    <a:lumMod val="75000"/>
                  </a:schemeClr>
                </a:solidFill>
              </a:rPr>
              <a:t>how to cite sources</a:t>
            </a:r>
            <a:endParaRPr lang="en-US" dirty="0">
              <a:solidFill>
                <a:schemeClr val="accent1">
                  <a:lumMod val="75000"/>
                </a:schemeClr>
              </a:solidFill>
            </a:endParaRPr>
          </a:p>
        </p:txBody>
      </p:sp>
      <p:sp>
        <p:nvSpPr>
          <p:cNvPr id="5" name="Content Placeholder 4"/>
          <p:cNvSpPr>
            <a:spLocks noGrp="1"/>
          </p:cNvSpPr>
          <p:nvPr>
            <p:ph idx="1"/>
          </p:nvPr>
        </p:nvSpPr>
        <p:spPr>
          <a:xfrm>
            <a:off x="1831545" y="1749245"/>
            <a:ext cx="7016195" cy="4581149"/>
          </a:xfrm>
        </p:spPr>
        <p:txBody>
          <a:bodyPr>
            <a:normAutofit fontScale="70000" lnSpcReduction="20000"/>
          </a:bodyPr>
          <a:lstStyle/>
          <a:p>
            <a:pPr marL="0" indent="0">
              <a:buNone/>
              <a:defRPr/>
            </a:pPr>
            <a:r>
              <a:rPr lang="en-US" b="1" dirty="0">
                <a:solidFill>
                  <a:srgbClr val="C00000"/>
                </a:solidFill>
              </a:rPr>
              <a:t>Doesn't citing sources make my work seem less original?</a:t>
            </a:r>
          </a:p>
          <a:p>
            <a:pPr>
              <a:defRPr/>
            </a:pPr>
            <a:r>
              <a:rPr lang="en-US" dirty="0"/>
              <a:t>Not at all. On the contrary, citing sources actually helps your reader distinguish your ideas from those of your sources. This will actually emphasize the originality of your own work.</a:t>
            </a:r>
          </a:p>
          <a:p>
            <a:pPr marL="0" indent="0">
              <a:buNone/>
              <a:defRPr/>
            </a:pPr>
            <a:r>
              <a:rPr lang="en-US" b="1" dirty="0">
                <a:solidFill>
                  <a:srgbClr val="C00000"/>
                </a:solidFill>
              </a:rPr>
              <a:t>When do I need to cite?</a:t>
            </a:r>
          </a:p>
          <a:p>
            <a:pPr marL="0" indent="0">
              <a:buNone/>
              <a:defRPr/>
            </a:pPr>
            <a:r>
              <a:rPr lang="en-US" dirty="0"/>
              <a:t>Whenever you borrow words or ideas, you need to acknowledge their source. The following situations almost always require citation:</a:t>
            </a:r>
          </a:p>
          <a:p>
            <a:pPr>
              <a:defRPr/>
            </a:pPr>
            <a:r>
              <a:rPr lang="en-US" dirty="0"/>
              <a:t>whenever you use quotes</a:t>
            </a:r>
          </a:p>
          <a:p>
            <a:pPr>
              <a:defRPr/>
            </a:pPr>
            <a:r>
              <a:rPr lang="en-US" dirty="0"/>
              <a:t>whenever you paraphrase</a:t>
            </a:r>
          </a:p>
          <a:p>
            <a:pPr>
              <a:defRPr/>
            </a:pPr>
            <a:r>
              <a:rPr lang="en-US" dirty="0"/>
              <a:t>whenever you use an idea that someone else has already expressed</a:t>
            </a:r>
          </a:p>
          <a:p>
            <a:pPr>
              <a:defRPr/>
            </a:pPr>
            <a:r>
              <a:rPr lang="en-US" dirty="0"/>
              <a:t>whenever you make specific reference to the work of another</a:t>
            </a:r>
          </a:p>
          <a:p>
            <a:pPr>
              <a:defRPr/>
            </a:pPr>
            <a:r>
              <a:rPr lang="en-US" dirty="0"/>
              <a:t>whenever someone else's work has been critical in developing your own ideas.</a:t>
            </a:r>
          </a:p>
          <a:p>
            <a:endParaRPr lang="en-US" dirty="0"/>
          </a:p>
        </p:txBody>
      </p:sp>
    </p:spTree>
    <p:extLst>
      <p:ext uri="{BB962C8B-B14F-4D97-AF65-F5344CB8AC3E}">
        <p14:creationId xmlns:p14="http://schemas.microsoft.com/office/powerpoint/2010/main" val="198998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2490" y="374900"/>
            <a:ext cx="7635249" cy="1143000"/>
          </a:xfrm>
        </p:spPr>
        <p:txBody>
          <a:bodyPr>
            <a:noAutofit/>
          </a:bodyPr>
          <a:lstStyle/>
          <a:p>
            <a:pPr algn="ctr"/>
            <a:r>
              <a:rPr lang="en-US" altLang="en-US" b="1" dirty="0">
                <a:solidFill>
                  <a:schemeClr val="accent1">
                    <a:lumMod val="75000"/>
                  </a:schemeClr>
                </a:solidFill>
              </a:rPr>
              <a:t>Preventing plagiarism when writing: </a:t>
            </a:r>
            <a:r>
              <a:rPr lang="en-ZA" altLang="en-US" b="1" dirty="0">
                <a:solidFill>
                  <a:schemeClr val="accent1">
                    <a:lumMod val="75000"/>
                  </a:schemeClr>
                </a:solidFill>
              </a:rPr>
              <a:t>how to cite sources</a:t>
            </a:r>
            <a:endParaRPr lang="en-US" b="1" dirty="0">
              <a:solidFill>
                <a:schemeClr val="accent1">
                  <a:lumMod val="75000"/>
                </a:schemeClr>
              </a:solidFill>
            </a:endParaRPr>
          </a:p>
        </p:txBody>
      </p:sp>
      <p:sp>
        <p:nvSpPr>
          <p:cNvPr id="5" name="Content Placeholder 4"/>
          <p:cNvSpPr>
            <a:spLocks noGrp="1"/>
          </p:cNvSpPr>
          <p:nvPr>
            <p:ph idx="1"/>
          </p:nvPr>
        </p:nvSpPr>
        <p:spPr>
          <a:xfrm>
            <a:off x="1831545" y="1544097"/>
            <a:ext cx="7016195" cy="4786297"/>
          </a:xfrm>
          <a:solidFill>
            <a:schemeClr val="bg1"/>
          </a:solidFill>
          <a:effectLst>
            <a:glow rad="228600">
              <a:schemeClr val="bg1"/>
            </a:glow>
          </a:effectLst>
        </p:spPr>
        <p:txBody>
          <a:bodyPr>
            <a:normAutofit fontScale="77500" lnSpcReduction="20000"/>
          </a:bodyPr>
          <a:lstStyle/>
          <a:p>
            <a:pPr marL="0" indent="0">
              <a:buNone/>
              <a:defRPr/>
            </a:pPr>
            <a:r>
              <a:rPr lang="en-ZA" b="1" dirty="0">
                <a:solidFill>
                  <a:srgbClr val="C00000"/>
                </a:solidFill>
              </a:rPr>
              <a:t>Identifying Sources in the Body of Your Paper</a:t>
            </a:r>
          </a:p>
          <a:p>
            <a:pPr>
              <a:defRPr/>
            </a:pPr>
            <a:r>
              <a:rPr lang="en-ZA" dirty="0"/>
              <a:t>The first time you cite a source, it is almost always a good idea to mention its author(s), title, and genre (book, article, or web page, etc.). If the source is central to your work, you may want to introduce it in a separate sentence or two, summarizing its importance and main ideas. But often you can just tag this information onto the beginning or end of a sentence. For example, the following sentence puts information about the author and work before the quotation:</a:t>
            </a:r>
          </a:p>
          <a:p>
            <a:pPr>
              <a:defRPr/>
            </a:pPr>
            <a:r>
              <a:rPr lang="en-ZA" i="1" dirty="0">
                <a:solidFill>
                  <a:srgbClr val="00B050"/>
                </a:solidFill>
              </a:rPr>
              <a:t>Milan </a:t>
            </a:r>
            <a:r>
              <a:rPr lang="en-ZA" i="1" dirty="0" err="1">
                <a:solidFill>
                  <a:srgbClr val="00B050"/>
                </a:solidFill>
              </a:rPr>
              <a:t>Kundera</a:t>
            </a:r>
            <a:r>
              <a:rPr lang="en-ZA" i="1" dirty="0">
                <a:solidFill>
                  <a:srgbClr val="00B050"/>
                </a:solidFill>
              </a:rPr>
              <a:t>, in his book The Art of the Novel</a:t>
            </a:r>
            <a:r>
              <a:rPr lang="en-ZA" i="1" dirty="0">
                <a:solidFill>
                  <a:srgbClr val="C00000"/>
                </a:solidFill>
              </a:rPr>
              <a:t>, suggests that “if the novel should really disappear, it will do so not because it has exhausted its powers but because it exists in a world grown alien to it.”</a:t>
            </a:r>
          </a:p>
          <a:p>
            <a:pPr marL="0" indent="0">
              <a:buNone/>
              <a:defRPr/>
            </a:pPr>
            <a:r>
              <a:rPr lang="en-US" sz="2000" i="1" dirty="0"/>
              <a:t>In an essay presented at an Asian Studies conference held at Duke University, Sheldon </a:t>
            </a:r>
            <a:r>
              <a:rPr lang="en-US" sz="2000" i="1" dirty="0" err="1"/>
              <a:t>Geron</a:t>
            </a:r>
            <a:r>
              <a:rPr lang="en-US" sz="2000" i="1" dirty="0"/>
              <a:t> analyzes the relation of state, labor-unions, and small businesses in Japan between 1950s and 1980s.</a:t>
            </a:r>
          </a:p>
          <a:p>
            <a:endParaRPr lang="en-US" dirty="0"/>
          </a:p>
        </p:txBody>
      </p:sp>
    </p:spTree>
    <p:extLst>
      <p:ext uri="{BB962C8B-B14F-4D97-AF65-F5344CB8AC3E}">
        <p14:creationId xmlns:p14="http://schemas.microsoft.com/office/powerpoint/2010/main" val="3535505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1143000"/>
          </a:xfrm>
        </p:spPr>
        <p:txBody>
          <a:bodyPr>
            <a:noAutofit/>
          </a:bodyPr>
          <a:lstStyle/>
          <a:p>
            <a:pPr algn="ctr"/>
            <a:r>
              <a:rPr lang="en-US" altLang="en-US" b="1" dirty="0">
                <a:solidFill>
                  <a:schemeClr val="accent1">
                    <a:lumMod val="75000"/>
                  </a:schemeClr>
                </a:solidFill>
              </a:rPr>
              <a:t>Preventing plagiarism when writing: </a:t>
            </a:r>
            <a:r>
              <a:rPr lang="en-ZA" altLang="en-US" b="1" dirty="0">
                <a:solidFill>
                  <a:schemeClr val="accent1">
                    <a:lumMod val="75000"/>
                  </a:schemeClr>
                </a:solidFill>
              </a:rPr>
              <a:t>how to cite sources</a:t>
            </a:r>
            <a:endParaRPr lang="en-US" dirty="0">
              <a:solidFill>
                <a:schemeClr val="accent1">
                  <a:lumMod val="75000"/>
                </a:schemeClr>
              </a:solidFill>
            </a:endParaRPr>
          </a:p>
        </p:txBody>
      </p:sp>
      <p:sp>
        <p:nvSpPr>
          <p:cNvPr id="5" name="Content Placeholder 4"/>
          <p:cNvSpPr>
            <a:spLocks noGrp="1"/>
          </p:cNvSpPr>
          <p:nvPr>
            <p:ph idx="1"/>
          </p:nvPr>
        </p:nvSpPr>
        <p:spPr>
          <a:xfrm>
            <a:off x="1831545" y="1544098"/>
            <a:ext cx="7016195" cy="4633592"/>
          </a:xfrm>
        </p:spPr>
        <p:txBody>
          <a:bodyPr/>
          <a:lstStyle/>
          <a:p>
            <a:pPr marL="0" indent="0">
              <a:buNone/>
              <a:defRPr/>
            </a:pPr>
            <a:r>
              <a:rPr lang="en-ZA" b="1" dirty="0">
                <a:solidFill>
                  <a:srgbClr val="C00000"/>
                </a:solidFill>
              </a:rPr>
              <a:t>Quoting material</a:t>
            </a:r>
          </a:p>
          <a:p>
            <a:pPr marL="0" indent="0">
              <a:buNone/>
              <a:defRPr/>
            </a:pPr>
            <a:r>
              <a:rPr lang="en-ZA" b="1" dirty="0"/>
              <a:t>What is quoting?</a:t>
            </a:r>
          </a:p>
          <a:p>
            <a:pPr>
              <a:defRPr/>
            </a:pPr>
            <a:r>
              <a:rPr lang="en-ZA" dirty="0"/>
              <a:t>Taking the exact words from an original source is called quoting. </a:t>
            </a:r>
          </a:p>
          <a:p>
            <a:pPr>
              <a:defRPr/>
            </a:pPr>
            <a:r>
              <a:rPr lang="en-ZA" dirty="0"/>
              <a:t>If you want to borrow an idea from an author, but do not need his or her exact words, you should try paraphrasing instead of quoting.</a:t>
            </a:r>
          </a:p>
        </p:txBody>
      </p:sp>
    </p:spTree>
    <p:extLst>
      <p:ext uri="{BB962C8B-B14F-4D97-AF65-F5344CB8AC3E}">
        <p14:creationId xmlns:p14="http://schemas.microsoft.com/office/powerpoint/2010/main" val="639946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2490" y="222195"/>
            <a:ext cx="7635249" cy="1295705"/>
          </a:xfrm>
        </p:spPr>
        <p:txBody>
          <a:bodyPr>
            <a:noAutofit/>
          </a:bodyPr>
          <a:lstStyle/>
          <a:p>
            <a:pPr algn="ctr"/>
            <a:r>
              <a:rPr lang="en-US" altLang="en-US" b="1" dirty="0">
                <a:solidFill>
                  <a:schemeClr val="accent1">
                    <a:lumMod val="75000"/>
                  </a:schemeClr>
                </a:solidFill>
              </a:rPr>
              <a:t>Preventing plagiarism when writing: </a:t>
            </a:r>
            <a:r>
              <a:rPr lang="en-ZA" altLang="en-US" b="1" dirty="0">
                <a:solidFill>
                  <a:schemeClr val="accent1">
                    <a:lumMod val="75000"/>
                  </a:schemeClr>
                </a:solidFill>
              </a:rPr>
              <a:t>how to cite sources</a:t>
            </a:r>
            <a:endParaRPr lang="en-US" dirty="0">
              <a:solidFill>
                <a:schemeClr val="accent1">
                  <a:lumMod val="75000"/>
                </a:schemeClr>
              </a:solidFill>
            </a:endParaRPr>
          </a:p>
        </p:txBody>
      </p:sp>
      <p:sp>
        <p:nvSpPr>
          <p:cNvPr id="5" name="Content Placeholder 4"/>
          <p:cNvSpPr>
            <a:spLocks noGrp="1"/>
          </p:cNvSpPr>
          <p:nvPr>
            <p:ph idx="1"/>
          </p:nvPr>
        </p:nvSpPr>
        <p:spPr>
          <a:xfrm>
            <a:off x="1831545" y="1544097"/>
            <a:ext cx="7016195" cy="5091707"/>
          </a:xfrm>
          <a:solidFill>
            <a:schemeClr val="bg1"/>
          </a:solidFill>
          <a:effectLst>
            <a:glow rad="228600">
              <a:schemeClr val="bg1"/>
            </a:glow>
          </a:effectLst>
        </p:spPr>
        <p:txBody>
          <a:bodyPr>
            <a:normAutofit fontScale="77500" lnSpcReduction="20000"/>
          </a:bodyPr>
          <a:lstStyle/>
          <a:p>
            <a:pPr marL="0" indent="0">
              <a:buNone/>
              <a:defRPr/>
            </a:pPr>
            <a:r>
              <a:rPr lang="en-ZA" b="1" dirty="0">
                <a:solidFill>
                  <a:srgbClr val="C00000"/>
                </a:solidFill>
              </a:rPr>
              <a:t>Quoting Within Quotes</a:t>
            </a:r>
          </a:p>
          <a:p>
            <a:pPr>
              <a:defRPr/>
            </a:pPr>
            <a:r>
              <a:rPr lang="en-ZA" dirty="0"/>
              <a:t>When you have "embedded quotes," or quotations within quotations, you should switch from the normal quotation marks ("") to single quotation marks ('') to show the difference. For example, if an original passage by John Archer reads:</a:t>
            </a:r>
          </a:p>
          <a:p>
            <a:pPr>
              <a:defRPr/>
            </a:pPr>
            <a:r>
              <a:rPr lang="en-ZA" i="1" dirty="0">
                <a:solidFill>
                  <a:srgbClr val="00B050"/>
                </a:solidFill>
              </a:rPr>
              <a:t>The Mountain Coyote has been described as a “wily” and “single-minded” predator by zoologist </a:t>
            </a:r>
            <a:r>
              <a:rPr lang="en-ZA" i="1" dirty="0" err="1">
                <a:solidFill>
                  <a:srgbClr val="00B050"/>
                </a:solidFill>
              </a:rPr>
              <a:t>Lma</a:t>
            </a:r>
            <a:r>
              <a:rPr lang="en-ZA" i="1" dirty="0">
                <a:solidFill>
                  <a:srgbClr val="00B050"/>
                </a:solidFill>
              </a:rPr>
              <a:t> Warner.</a:t>
            </a:r>
          </a:p>
          <a:p>
            <a:pPr>
              <a:defRPr/>
            </a:pPr>
            <a:r>
              <a:rPr lang="en-ZA" dirty="0"/>
              <a:t>your quotation might look like this:</a:t>
            </a:r>
          </a:p>
          <a:p>
            <a:pPr>
              <a:defRPr/>
            </a:pPr>
            <a:r>
              <a:rPr lang="en-ZA" dirty="0"/>
              <a:t>As John Archer explains, </a:t>
            </a:r>
            <a:r>
              <a:rPr lang="en-ZA" b="1" i="1" dirty="0">
                <a:solidFill>
                  <a:srgbClr val="00B050"/>
                </a:solidFill>
              </a:rPr>
              <a:t>“The Mountain Coyote has been described as a 'wily' and 'single-minded' predator by zoologist </a:t>
            </a:r>
            <a:r>
              <a:rPr lang="en-ZA" b="1" i="1" dirty="0" err="1">
                <a:solidFill>
                  <a:srgbClr val="00B050"/>
                </a:solidFill>
              </a:rPr>
              <a:t>Lma</a:t>
            </a:r>
            <a:r>
              <a:rPr lang="en-ZA" b="1" i="1" dirty="0">
                <a:solidFill>
                  <a:srgbClr val="00B050"/>
                </a:solidFill>
              </a:rPr>
              <a:t> Warner.”</a:t>
            </a:r>
          </a:p>
          <a:p>
            <a:pPr>
              <a:defRPr/>
            </a:pPr>
            <a:r>
              <a:rPr lang="en-ZA" b="1" dirty="0">
                <a:solidFill>
                  <a:srgbClr val="C00000"/>
                </a:solidFill>
              </a:rPr>
              <a:t>How do I include long quotes in my paper?</a:t>
            </a:r>
          </a:p>
          <a:p>
            <a:pPr marL="0" indent="0">
              <a:buNone/>
              <a:defRPr/>
            </a:pPr>
            <a:r>
              <a:rPr lang="en-ZA" dirty="0"/>
              <a:t>       The exact formatting requirements for long quotations differ depending on the citation style.</a:t>
            </a:r>
          </a:p>
          <a:p>
            <a:pPr marL="0" indent="0">
              <a:buNone/>
              <a:defRPr/>
            </a:pPr>
            <a:r>
              <a:rPr lang="en-ZA" sz="1800" dirty="0"/>
              <a:t>       More Information http://www.plagiarism.org/citing-sources/quoting-material/ </a:t>
            </a:r>
          </a:p>
          <a:p>
            <a:endParaRPr lang="en-US" dirty="0"/>
          </a:p>
        </p:txBody>
      </p:sp>
    </p:spTree>
    <p:extLst>
      <p:ext uri="{BB962C8B-B14F-4D97-AF65-F5344CB8AC3E}">
        <p14:creationId xmlns:p14="http://schemas.microsoft.com/office/powerpoint/2010/main" val="140072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2490" y="374900"/>
            <a:ext cx="7635249" cy="1143000"/>
          </a:xfrm>
        </p:spPr>
        <p:txBody>
          <a:bodyPr/>
          <a:lstStyle/>
          <a:p>
            <a:pPr algn="ctr"/>
            <a:r>
              <a:rPr lang="en-US" altLang="en-US" b="1" dirty="0">
                <a:solidFill>
                  <a:schemeClr val="accent1">
                    <a:lumMod val="75000"/>
                  </a:schemeClr>
                </a:solidFill>
              </a:rPr>
              <a:t>Preventing plagiarism when writing</a:t>
            </a:r>
            <a:endParaRPr lang="en-US" dirty="0">
              <a:solidFill>
                <a:schemeClr val="accent1">
                  <a:lumMod val="75000"/>
                </a:schemeClr>
              </a:solidFill>
            </a:endParaRPr>
          </a:p>
        </p:txBody>
      </p:sp>
      <p:sp>
        <p:nvSpPr>
          <p:cNvPr id="5" name="Content Placeholder 4"/>
          <p:cNvSpPr>
            <a:spLocks noGrp="1"/>
          </p:cNvSpPr>
          <p:nvPr>
            <p:ph idx="1"/>
          </p:nvPr>
        </p:nvSpPr>
        <p:spPr>
          <a:xfrm>
            <a:off x="1831545" y="1544097"/>
            <a:ext cx="7016195" cy="4786297"/>
          </a:xfrm>
          <a:solidFill>
            <a:schemeClr val="bg1"/>
          </a:solidFill>
          <a:effectLst>
            <a:glow rad="482600">
              <a:schemeClr val="bg1"/>
            </a:glow>
          </a:effectLst>
        </p:spPr>
        <p:txBody>
          <a:bodyPr>
            <a:normAutofit fontScale="92500" lnSpcReduction="10000"/>
          </a:bodyPr>
          <a:lstStyle/>
          <a:p>
            <a:pPr marL="0" indent="0">
              <a:buNone/>
              <a:defRPr/>
            </a:pPr>
            <a:r>
              <a:rPr lang="en-ZA" b="1" dirty="0">
                <a:solidFill>
                  <a:srgbClr val="C00000"/>
                </a:solidFill>
              </a:rPr>
              <a:t>How to paraphrase</a:t>
            </a:r>
          </a:p>
          <a:p>
            <a:pPr>
              <a:defRPr/>
            </a:pPr>
            <a:r>
              <a:rPr lang="en-ZA" b="1" dirty="0"/>
              <a:t>Paraphrasing: </a:t>
            </a:r>
            <a:r>
              <a:rPr lang="en-ZA" dirty="0"/>
              <a:t>To paraphrase is to include the ideas or information from an original source in your paper by rephrasing those ideas or information in </a:t>
            </a:r>
            <a:r>
              <a:rPr lang="en-ZA" i="1" dirty="0"/>
              <a:t>your own words</a:t>
            </a:r>
            <a:r>
              <a:rPr lang="en-ZA" dirty="0"/>
              <a:t>. </a:t>
            </a:r>
          </a:p>
          <a:p>
            <a:pPr>
              <a:defRPr/>
            </a:pPr>
            <a:r>
              <a:rPr lang="en-ZA" dirty="0"/>
              <a:t>The key to successful paraphrasing is to use as few words as possible from the original text--be mindful not to change the meaning that you are trying to convey as you rephrase--and to cite your paraphrase. </a:t>
            </a:r>
          </a:p>
          <a:p>
            <a:pPr>
              <a:defRPr/>
            </a:pPr>
            <a:r>
              <a:rPr lang="en-ZA" dirty="0"/>
              <a:t>Without proper citation, your paraphrase could be construed as plagiarism</a:t>
            </a:r>
            <a:r>
              <a:rPr lang="en-ZA" sz="1600" dirty="0"/>
              <a:t>.</a:t>
            </a:r>
          </a:p>
          <a:p>
            <a:endParaRPr lang="en-US" dirty="0"/>
          </a:p>
        </p:txBody>
      </p:sp>
    </p:spTree>
    <p:extLst>
      <p:ext uri="{BB962C8B-B14F-4D97-AF65-F5344CB8AC3E}">
        <p14:creationId xmlns:p14="http://schemas.microsoft.com/office/powerpoint/2010/main" val="256511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ZA" altLang="en-US" sz="4000" b="1" dirty="0">
                <a:solidFill>
                  <a:schemeClr val="accent1">
                    <a:lumMod val="75000"/>
                  </a:schemeClr>
                </a:solidFill>
              </a:rPr>
              <a:t>Six steps to effectively paraphrasing</a:t>
            </a:r>
            <a:br>
              <a:rPr lang="en-US" altLang="en-US" sz="4000" b="1" dirty="0">
                <a:solidFill>
                  <a:srgbClr val="FFC000"/>
                </a:solidFill>
              </a:rPr>
            </a:br>
            <a:endParaRPr lang="en-US" sz="4000" dirty="0">
              <a:solidFill>
                <a:srgbClr val="FFC000"/>
              </a:solidFill>
            </a:endParaRPr>
          </a:p>
        </p:txBody>
      </p:sp>
      <p:sp>
        <p:nvSpPr>
          <p:cNvPr id="5" name="Content Placeholder 4"/>
          <p:cNvSpPr>
            <a:spLocks noGrp="1"/>
          </p:cNvSpPr>
          <p:nvPr>
            <p:ph idx="1"/>
          </p:nvPr>
        </p:nvSpPr>
        <p:spPr>
          <a:xfrm>
            <a:off x="1831545" y="1544097"/>
            <a:ext cx="7016195" cy="4786297"/>
          </a:xfrm>
        </p:spPr>
        <p:txBody>
          <a:bodyPr>
            <a:normAutofit fontScale="77500" lnSpcReduction="20000"/>
          </a:bodyPr>
          <a:lstStyle/>
          <a:p>
            <a:pPr marL="0" indent="0">
              <a:buFontTx/>
              <a:buAutoNum type="arabicPeriod"/>
            </a:pPr>
            <a:r>
              <a:rPr lang="en-US" altLang="en-US" dirty="0"/>
              <a:t>Reread the original passage until you understand its full meaning.</a:t>
            </a:r>
          </a:p>
          <a:p>
            <a:pPr marL="0" indent="0">
              <a:buFontTx/>
              <a:buAutoNum type="arabicPeriod"/>
            </a:pPr>
            <a:r>
              <a:rPr lang="en-US" altLang="en-US" dirty="0"/>
              <a:t>Write your paraphrase on a note card.</a:t>
            </a:r>
          </a:p>
          <a:p>
            <a:pPr marL="0" indent="0">
              <a:buFontTx/>
              <a:buAutoNum type="arabicPeriod"/>
            </a:pPr>
            <a:r>
              <a:rPr lang="en-US" altLang="en-US" dirty="0"/>
              <a:t>At the top of the note card, write a key word or phrase to indicate the subject of your paraphrase.</a:t>
            </a:r>
          </a:p>
          <a:p>
            <a:pPr marL="0" indent="0">
              <a:buFontTx/>
              <a:buAutoNum type="arabicPeriod"/>
            </a:pPr>
            <a:r>
              <a:rPr lang="en-US" altLang="en-US" dirty="0"/>
              <a:t>Make sure that your version accurately expresses all the essential information in a new form.</a:t>
            </a:r>
          </a:p>
          <a:p>
            <a:pPr marL="0" indent="0">
              <a:buFontTx/>
              <a:buAutoNum type="arabicPeriod"/>
            </a:pPr>
            <a:r>
              <a:rPr lang="en-US" altLang="en-US" dirty="0"/>
              <a:t>Use quotation marks to identify any unique term or phraseology you have borrowed exactly from the source.</a:t>
            </a:r>
          </a:p>
          <a:p>
            <a:pPr marL="0" indent="0">
              <a:buFontTx/>
              <a:buAutoNum type="arabicPeriod"/>
            </a:pPr>
            <a:r>
              <a:rPr lang="en-US" altLang="en-US" dirty="0"/>
              <a:t>Record the source (including the page) on your note card so that you can credit it easily.</a:t>
            </a:r>
          </a:p>
          <a:p>
            <a:pPr marL="0" indent="0">
              <a:buNone/>
            </a:pPr>
            <a:r>
              <a:rPr lang="en-US" altLang="en-US" sz="2400" dirty="0"/>
              <a:t>Read more </a:t>
            </a:r>
            <a:r>
              <a:rPr lang="en-ZA" altLang="en-US" sz="2400" dirty="0"/>
              <a:t>along with a few examples on the </a:t>
            </a:r>
            <a:r>
              <a:rPr lang="en-ZA" altLang="en-US" sz="2400" dirty="0">
                <a:hlinkClick r:id="rId3"/>
              </a:rPr>
              <a:t>Purdue Online Writing Lab</a:t>
            </a:r>
            <a:r>
              <a:rPr lang="en-ZA" altLang="en-US" sz="2400" dirty="0"/>
              <a:t> </a:t>
            </a:r>
            <a:endParaRPr lang="en-ZA" altLang="en-US" sz="1600" dirty="0"/>
          </a:p>
          <a:p>
            <a:pPr marL="0" indent="0" algn="ctr">
              <a:buNone/>
            </a:pPr>
            <a:r>
              <a:rPr lang="en-ZA" altLang="en-US" sz="2400" dirty="0"/>
              <a:t> </a:t>
            </a:r>
            <a:r>
              <a:rPr lang="en-ZA" altLang="en-US" sz="2400" dirty="0">
                <a:solidFill>
                  <a:srgbClr val="C00000"/>
                </a:solidFill>
              </a:rPr>
              <a:t>https://owl.english.purdue.edu/owl/resource/619/1/</a:t>
            </a:r>
            <a:endParaRPr lang="en-US" dirty="0"/>
          </a:p>
        </p:txBody>
      </p:sp>
    </p:spTree>
    <p:extLst>
      <p:ext uri="{BB962C8B-B14F-4D97-AF65-F5344CB8AC3E}">
        <p14:creationId xmlns:p14="http://schemas.microsoft.com/office/powerpoint/2010/main" val="294157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1143000"/>
          </a:xfrm>
        </p:spPr>
        <p:txBody>
          <a:bodyPr>
            <a:noAutofit/>
          </a:bodyPr>
          <a:lstStyle/>
          <a:p>
            <a:pPr algn="ctr"/>
            <a:br>
              <a:rPr lang="en-ZA" sz="1000" b="1" dirty="0"/>
            </a:br>
            <a:br>
              <a:rPr lang="en-ZA" sz="1000" b="1" dirty="0"/>
            </a:br>
            <a:br>
              <a:rPr lang="en-ZA" sz="1000" b="1" dirty="0"/>
            </a:br>
            <a:br>
              <a:rPr lang="en-ZA" sz="1000" b="1" dirty="0"/>
            </a:br>
            <a:r>
              <a:rPr lang="en-ZA" sz="4800" b="1" dirty="0"/>
              <a:t>But can words and ideas really be stolen?</a:t>
            </a:r>
            <a:br>
              <a:rPr lang="en-ZA" sz="4800" b="1" dirty="0"/>
            </a:br>
            <a:endParaRPr lang="en-US" sz="4800" dirty="0"/>
          </a:p>
        </p:txBody>
      </p:sp>
      <p:sp>
        <p:nvSpPr>
          <p:cNvPr id="5" name="Content Placeholder 4"/>
          <p:cNvSpPr>
            <a:spLocks noGrp="1"/>
          </p:cNvSpPr>
          <p:nvPr>
            <p:ph idx="1"/>
          </p:nvPr>
        </p:nvSpPr>
        <p:spPr>
          <a:xfrm>
            <a:off x="1670605" y="1596541"/>
            <a:ext cx="7177135" cy="5039264"/>
          </a:xfrm>
          <a:solidFill>
            <a:schemeClr val="bg1"/>
          </a:solidFill>
          <a:effectLst>
            <a:glow rad="203200">
              <a:schemeClr val="bg1"/>
            </a:glow>
          </a:effectLst>
        </p:spPr>
        <p:txBody>
          <a:bodyPr>
            <a:normAutofit fontScale="40000" lnSpcReduction="20000"/>
          </a:bodyPr>
          <a:lstStyle/>
          <a:p>
            <a:pPr marL="400050" lvl="1" indent="0">
              <a:buNone/>
              <a:defRPr/>
            </a:pPr>
            <a:r>
              <a:rPr lang="en-ZA" sz="6000" b="1" dirty="0"/>
              <a:t>According to the law, the answer is yes. The expression of original ideas is considered intellectual property and is protected by copyright laws, just like original inventions </a:t>
            </a:r>
            <a:endParaRPr lang="en-ZA" sz="6000" dirty="0"/>
          </a:p>
          <a:p>
            <a:pPr marL="400050" lvl="1" indent="0">
              <a:buNone/>
              <a:defRPr/>
            </a:pPr>
            <a:r>
              <a:rPr lang="en-ZA" sz="3800" dirty="0"/>
              <a:t>                      </a:t>
            </a:r>
          </a:p>
          <a:p>
            <a:pPr marL="0" indent="0">
              <a:buNone/>
              <a:defRPr/>
            </a:pPr>
            <a:r>
              <a:rPr lang="en-ZA" sz="5000" b="1" dirty="0"/>
              <a:t>All of the following are considered plagiarism:               </a:t>
            </a:r>
          </a:p>
          <a:p>
            <a:pPr>
              <a:defRPr/>
            </a:pPr>
            <a:r>
              <a:rPr lang="en-ZA" sz="5000" dirty="0"/>
              <a:t>turning in someone else's work as your own</a:t>
            </a:r>
          </a:p>
          <a:p>
            <a:pPr>
              <a:defRPr/>
            </a:pPr>
            <a:r>
              <a:rPr lang="en-ZA" sz="5000" dirty="0"/>
              <a:t>copying words or ideas from someone else without giving credit</a:t>
            </a:r>
          </a:p>
          <a:p>
            <a:pPr>
              <a:defRPr/>
            </a:pPr>
            <a:r>
              <a:rPr lang="en-ZA" sz="5000" dirty="0"/>
              <a:t>failing to put a quotation in quotation marks</a:t>
            </a:r>
          </a:p>
          <a:p>
            <a:pPr>
              <a:defRPr/>
            </a:pPr>
            <a:r>
              <a:rPr lang="en-ZA" sz="5000" dirty="0"/>
              <a:t>giving incorrect information about the source of a quotation</a:t>
            </a:r>
          </a:p>
          <a:p>
            <a:pPr>
              <a:defRPr/>
            </a:pPr>
            <a:r>
              <a:rPr lang="en-ZA" sz="5000" dirty="0"/>
              <a:t>changing words but copying the sentence structure of a source without giving credit</a:t>
            </a:r>
          </a:p>
          <a:p>
            <a:pPr>
              <a:defRPr/>
            </a:pPr>
            <a:r>
              <a:rPr lang="en-ZA" sz="5000" dirty="0"/>
              <a:t>copying so many words or ideas from a source that it makes up the majority of your work, whether you give credit or not</a:t>
            </a:r>
            <a:endParaRPr lang="en-ZA" sz="800" dirty="0"/>
          </a:p>
          <a:p>
            <a:pPr marL="0" indent="0" algn="r">
              <a:buNone/>
              <a:defRPr/>
            </a:pPr>
            <a:r>
              <a:rPr lang="en-ZA" sz="2000" dirty="0"/>
              <a:t>www.plagiarism.org</a:t>
            </a:r>
          </a:p>
          <a:p>
            <a:pPr algn="r">
              <a:defRPr/>
            </a:pPr>
            <a:endParaRPr lang="en-ZA" sz="5000" dirty="0"/>
          </a:p>
          <a:p>
            <a:endParaRPr 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280" y="2647660"/>
            <a:ext cx="1527050" cy="934045"/>
          </a:xfrm>
          <a:prstGeom prst="rect">
            <a:avLst/>
          </a:prstGeom>
          <a:noFill/>
          <a:ln>
            <a:noFill/>
          </a:ln>
          <a:effectLst>
            <a:glow rad="127000">
              <a:srgbClr val="FFC000"/>
            </a:glo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34176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ZA" altLang="en-US" sz="4000" b="1" dirty="0">
                <a:solidFill>
                  <a:schemeClr val="accent1">
                    <a:lumMod val="75000"/>
                  </a:schemeClr>
                </a:solidFill>
              </a:rPr>
              <a:t>Listing References</a:t>
            </a:r>
            <a:endParaRPr lang="en-US" sz="4000" dirty="0">
              <a:solidFill>
                <a:schemeClr val="accent1">
                  <a:lumMod val="75000"/>
                </a:schemeClr>
              </a:solidFill>
            </a:endParaRPr>
          </a:p>
        </p:txBody>
      </p:sp>
      <p:sp>
        <p:nvSpPr>
          <p:cNvPr id="5" name="Content Placeholder 4"/>
          <p:cNvSpPr>
            <a:spLocks noGrp="1"/>
          </p:cNvSpPr>
          <p:nvPr>
            <p:ph idx="1"/>
          </p:nvPr>
        </p:nvSpPr>
        <p:spPr>
          <a:xfrm>
            <a:off x="1831545" y="1544097"/>
            <a:ext cx="7016195" cy="4786297"/>
          </a:xfrm>
          <a:solidFill>
            <a:schemeClr val="bg1"/>
          </a:solidFill>
          <a:effectLst>
            <a:glow rad="431800">
              <a:schemeClr val="bg1"/>
            </a:glow>
          </a:effectLst>
        </p:spPr>
        <p:txBody>
          <a:bodyPr>
            <a:normAutofit fontScale="77500" lnSpcReduction="20000"/>
          </a:bodyPr>
          <a:lstStyle/>
          <a:p>
            <a:pPr marL="0" indent="0">
              <a:buNone/>
              <a:defRPr/>
            </a:pPr>
            <a:r>
              <a:rPr lang="en-ZA" sz="3200" b="1" dirty="0">
                <a:solidFill>
                  <a:srgbClr val="C00000"/>
                </a:solidFill>
              </a:rPr>
              <a:t>What's a Bibliography</a:t>
            </a:r>
            <a:r>
              <a:rPr lang="en-ZA" b="1" dirty="0">
                <a:solidFill>
                  <a:srgbClr val="C00000"/>
                </a:solidFill>
              </a:rPr>
              <a:t>?</a:t>
            </a:r>
          </a:p>
          <a:p>
            <a:pPr marL="0" indent="0">
              <a:buNone/>
              <a:defRPr/>
            </a:pPr>
            <a:r>
              <a:rPr lang="en-ZA" dirty="0"/>
              <a:t>A bibliography is a list of all of the sources you have used in the process of researching your work. In general, a bibliography should include:</a:t>
            </a:r>
          </a:p>
          <a:p>
            <a:pPr>
              <a:defRPr/>
            </a:pPr>
            <a:r>
              <a:rPr lang="en-ZA" dirty="0"/>
              <a:t>the authors' names</a:t>
            </a:r>
          </a:p>
          <a:p>
            <a:pPr>
              <a:defRPr/>
            </a:pPr>
            <a:r>
              <a:rPr lang="en-ZA" dirty="0"/>
              <a:t>the titles of the works</a:t>
            </a:r>
          </a:p>
          <a:p>
            <a:pPr>
              <a:defRPr/>
            </a:pPr>
            <a:r>
              <a:rPr lang="en-ZA" dirty="0"/>
              <a:t>the names and locations of the companies that published the copies of the sources</a:t>
            </a:r>
          </a:p>
          <a:p>
            <a:pPr>
              <a:defRPr/>
            </a:pPr>
            <a:r>
              <a:rPr lang="en-ZA" dirty="0"/>
              <a:t>the dates copies were published</a:t>
            </a:r>
          </a:p>
          <a:p>
            <a:pPr>
              <a:defRPr/>
            </a:pPr>
            <a:r>
              <a:rPr lang="en-ZA" dirty="0"/>
              <a:t>the page numbers of the sources (if they are part of multi-source volumes)</a:t>
            </a:r>
          </a:p>
          <a:p>
            <a:pPr marL="0" indent="0">
              <a:buNone/>
              <a:defRPr/>
            </a:pPr>
            <a:r>
              <a:rPr lang="en-ZA" b="1" dirty="0">
                <a:solidFill>
                  <a:srgbClr val="C00000"/>
                </a:solidFill>
              </a:rPr>
              <a:t>What's an Annotated Bibliography?</a:t>
            </a:r>
          </a:p>
          <a:p>
            <a:pPr>
              <a:defRPr/>
            </a:pPr>
            <a:r>
              <a:rPr lang="en-ZA" dirty="0"/>
              <a:t>the bibliographic information is followed by a brief description of the content, quality, and usefulness of the source.</a:t>
            </a:r>
          </a:p>
          <a:p>
            <a:endParaRPr lang="en-US" dirty="0"/>
          </a:p>
        </p:txBody>
      </p:sp>
    </p:spTree>
    <p:extLst>
      <p:ext uri="{BB962C8B-B14F-4D97-AF65-F5344CB8AC3E}">
        <p14:creationId xmlns:p14="http://schemas.microsoft.com/office/powerpoint/2010/main" val="3109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ZA" altLang="en-US" sz="4000" b="1" dirty="0">
                <a:solidFill>
                  <a:schemeClr val="accent1">
                    <a:lumMod val="75000"/>
                  </a:schemeClr>
                </a:solidFill>
              </a:rPr>
              <a:t>Listing References</a:t>
            </a:r>
            <a:endParaRPr lang="en-US" dirty="0">
              <a:solidFill>
                <a:schemeClr val="accent1">
                  <a:lumMod val="75000"/>
                </a:schemeClr>
              </a:solidFill>
            </a:endParaRPr>
          </a:p>
        </p:txBody>
      </p:sp>
      <p:sp>
        <p:nvSpPr>
          <p:cNvPr id="5" name="Content Placeholder 4"/>
          <p:cNvSpPr>
            <a:spLocks noGrp="1"/>
          </p:cNvSpPr>
          <p:nvPr>
            <p:ph idx="1"/>
          </p:nvPr>
        </p:nvSpPr>
        <p:spPr>
          <a:xfrm>
            <a:off x="1831545" y="1544098"/>
            <a:ext cx="7016195" cy="4633592"/>
          </a:xfrm>
        </p:spPr>
        <p:txBody>
          <a:bodyPr>
            <a:normAutofit fontScale="92500" lnSpcReduction="20000"/>
          </a:bodyPr>
          <a:lstStyle/>
          <a:p>
            <a:pPr marL="0" indent="0">
              <a:buNone/>
              <a:defRPr/>
            </a:pPr>
            <a:r>
              <a:rPr lang="en-ZA" b="1" dirty="0">
                <a:solidFill>
                  <a:srgbClr val="C00000"/>
                </a:solidFill>
              </a:rPr>
              <a:t>What are Footnotes?</a:t>
            </a:r>
          </a:p>
          <a:p>
            <a:pPr marL="0" indent="0">
              <a:buNone/>
              <a:defRPr/>
            </a:pPr>
            <a:r>
              <a:rPr lang="en-ZA" dirty="0"/>
              <a:t>Footnotes are notes placed at the bottom of a page. They cite references or comment on a designated part of the text above it. </a:t>
            </a:r>
          </a:p>
          <a:p>
            <a:pPr marL="0" indent="0">
              <a:buNone/>
              <a:defRPr/>
            </a:pPr>
            <a:endParaRPr lang="en-ZA" sz="1100" dirty="0"/>
          </a:p>
          <a:p>
            <a:pPr marL="0" indent="0">
              <a:buNone/>
              <a:defRPr/>
            </a:pPr>
            <a:r>
              <a:rPr lang="en-ZA" dirty="0"/>
              <a:t>Here is an example:</a:t>
            </a:r>
          </a:p>
          <a:p>
            <a:pPr marL="0" indent="0">
              <a:buNone/>
              <a:defRPr/>
            </a:pPr>
            <a:r>
              <a:rPr lang="en-ZA" dirty="0">
                <a:solidFill>
                  <a:srgbClr val="C00000"/>
                </a:solidFill>
              </a:rPr>
              <a:t>This is an illustration of a footnote.</a:t>
            </a:r>
            <a:r>
              <a:rPr lang="en-ZA" baseline="30000" dirty="0">
                <a:solidFill>
                  <a:srgbClr val="C00000"/>
                </a:solidFill>
              </a:rPr>
              <a:t>1</a:t>
            </a:r>
            <a:r>
              <a:rPr lang="en-ZA" dirty="0">
                <a:solidFill>
                  <a:srgbClr val="C00000"/>
                </a:solidFill>
              </a:rPr>
              <a:t> </a:t>
            </a:r>
            <a:r>
              <a:rPr lang="en-ZA" dirty="0"/>
              <a:t>The number “1” at the end of the previous sentence corresponds with the note below. See how it fits in the body of the text? </a:t>
            </a:r>
            <a:br>
              <a:rPr lang="en-ZA" dirty="0"/>
            </a:br>
            <a:br>
              <a:rPr lang="en-ZA" dirty="0">
                <a:solidFill>
                  <a:srgbClr val="C00000"/>
                </a:solidFill>
              </a:rPr>
            </a:br>
            <a:r>
              <a:rPr lang="en-ZA" i="1" baseline="30000" dirty="0">
                <a:solidFill>
                  <a:srgbClr val="C00000"/>
                </a:solidFill>
              </a:rPr>
              <a:t>1</a:t>
            </a:r>
            <a:r>
              <a:rPr lang="en-ZA" i="1" dirty="0">
                <a:solidFill>
                  <a:srgbClr val="C00000"/>
                </a:solidFill>
              </a:rPr>
              <a:t> At the bottom of the page you can insert your comments about the sentence preceding the footnote. </a:t>
            </a:r>
          </a:p>
          <a:p>
            <a:endParaRPr lang="en-US" dirty="0"/>
          </a:p>
        </p:txBody>
      </p:sp>
    </p:spTree>
    <p:extLst>
      <p:ext uri="{BB962C8B-B14F-4D97-AF65-F5344CB8AC3E}">
        <p14:creationId xmlns:p14="http://schemas.microsoft.com/office/powerpoint/2010/main" val="3341245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ZA" altLang="en-US" sz="4000" b="1" kern="0" dirty="0">
                <a:solidFill>
                  <a:schemeClr val="accent1">
                    <a:lumMod val="75000"/>
                  </a:schemeClr>
                </a:solidFill>
                <a:latin typeface="+mn-lt"/>
              </a:rPr>
              <a:t>Listing References</a:t>
            </a:r>
            <a:endParaRPr lang="en-US" sz="4000" dirty="0">
              <a:solidFill>
                <a:schemeClr val="accent1">
                  <a:lumMod val="75000"/>
                </a:schemeClr>
              </a:solidFill>
              <a:latin typeface="+mn-lt"/>
            </a:endParaRPr>
          </a:p>
        </p:txBody>
      </p:sp>
      <p:sp>
        <p:nvSpPr>
          <p:cNvPr id="5" name="Content Placeholder 4"/>
          <p:cNvSpPr>
            <a:spLocks noGrp="1"/>
          </p:cNvSpPr>
          <p:nvPr>
            <p:ph idx="1"/>
          </p:nvPr>
        </p:nvSpPr>
        <p:spPr>
          <a:xfrm>
            <a:off x="1831545" y="1544097"/>
            <a:ext cx="7016195" cy="4786297"/>
          </a:xfrm>
        </p:spPr>
        <p:txBody>
          <a:bodyPr>
            <a:normAutofit fontScale="70000" lnSpcReduction="20000"/>
          </a:bodyPr>
          <a:lstStyle/>
          <a:p>
            <a:r>
              <a:rPr lang="en-ZA" altLang="en-US" dirty="0"/>
              <a:t>Because this makes it convenient for your reader, most citation styles require that you use either footnotes or endnotes in your paper. Some, however, allow you to make parenthetical references (author, date) in the body of your work. See citation styles for more information.</a:t>
            </a:r>
          </a:p>
          <a:p>
            <a:pPr marL="0" indent="0">
              <a:buNone/>
            </a:pPr>
            <a:r>
              <a:rPr lang="en-ZA" altLang="en-US" b="1" dirty="0">
                <a:solidFill>
                  <a:srgbClr val="C00000"/>
                </a:solidFill>
              </a:rPr>
              <a:t>Where does the little footnote mark go?</a:t>
            </a:r>
          </a:p>
          <a:p>
            <a:r>
              <a:rPr lang="en-ZA" altLang="en-US" dirty="0"/>
              <a:t>Whenever possible, put the footnote at the end of a sentence, immediately following the period or whatever punctuation mark completes that sentence. Skip two spaces after the footnote before you begin the next sentence. </a:t>
            </a:r>
          </a:p>
          <a:p>
            <a:r>
              <a:rPr lang="en-ZA" altLang="en-US" dirty="0"/>
              <a:t>If you must include the footnote in the middle of a sentence for the sake of clarity, or because the sentence has more than one footnote (try to avoid this!), try to put it at the end of the most relevant phrase, after a comma or other punctuation mark. </a:t>
            </a:r>
          </a:p>
          <a:p>
            <a:r>
              <a:rPr lang="en-ZA" altLang="en-US" dirty="0"/>
              <a:t>Otherwise, put it right at the end of the most relevant word. If the footnote is not at the end of a sentence, skip only one space after it.</a:t>
            </a:r>
          </a:p>
          <a:p>
            <a:endParaRPr lang="en-US" dirty="0"/>
          </a:p>
        </p:txBody>
      </p:sp>
    </p:spTree>
    <p:extLst>
      <p:ext uri="{BB962C8B-B14F-4D97-AF65-F5344CB8AC3E}">
        <p14:creationId xmlns:p14="http://schemas.microsoft.com/office/powerpoint/2010/main" val="16272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ZA" altLang="en-US" sz="4000" b="1" kern="0" dirty="0">
                <a:solidFill>
                  <a:schemeClr val="accent1">
                    <a:lumMod val="50000"/>
                  </a:schemeClr>
                </a:solidFill>
                <a:latin typeface="+mn-lt"/>
              </a:rPr>
              <a:t>Listing References</a:t>
            </a:r>
            <a:endParaRPr lang="en-US" sz="4000" dirty="0">
              <a:solidFill>
                <a:schemeClr val="accent1">
                  <a:lumMod val="50000"/>
                </a:schemeClr>
              </a:solidFill>
              <a:latin typeface="+mn-lt"/>
            </a:endParaRPr>
          </a:p>
        </p:txBody>
      </p:sp>
      <p:sp>
        <p:nvSpPr>
          <p:cNvPr id="5" name="Content Placeholder 4"/>
          <p:cNvSpPr>
            <a:spLocks noGrp="1"/>
          </p:cNvSpPr>
          <p:nvPr>
            <p:ph idx="1"/>
          </p:nvPr>
        </p:nvSpPr>
        <p:spPr>
          <a:xfrm>
            <a:off x="1831545" y="1544098"/>
            <a:ext cx="7016195" cy="4633592"/>
          </a:xfrm>
        </p:spPr>
        <p:txBody>
          <a:bodyPr>
            <a:normAutofit fontScale="92500" lnSpcReduction="10000"/>
          </a:bodyPr>
          <a:lstStyle/>
          <a:p>
            <a:pPr marL="0" indent="0">
              <a:buNone/>
              <a:defRPr/>
            </a:pPr>
            <a:r>
              <a:rPr lang="en-ZA" b="1" dirty="0">
                <a:solidFill>
                  <a:srgbClr val="C00000"/>
                </a:solidFill>
              </a:rPr>
              <a:t>What's the difference between Footnotes and Endnotes?</a:t>
            </a:r>
          </a:p>
          <a:p>
            <a:pPr>
              <a:defRPr/>
            </a:pPr>
            <a:r>
              <a:rPr lang="en-ZA" dirty="0"/>
              <a:t>The only real difference is placement -- footnotes appear at the bottom of the relevant page, while endnotes all appear at the end of your document. </a:t>
            </a:r>
          </a:p>
          <a:p>
            <a:pPr>
              <a:defRPr/>
            </a:pPr>
            <a:r>
              <a:rPr lang="en-ZA" dirty="0"/>
              <a:t>If you want your reader to read your notes right away, footnotes are more likely to get your reader's attention.</a:t>
            </a:r>
          </a:p>
          <a:p>
            <a:pPr>
              <a:defRPr/>
            </a:pPr>
            <a:r>
              <a:rPr lang="en-ZA" dirty="0"/>
              <a:t> Endnotes, on the other hand, are less intrusive and will not interrupt the flow of your paper</a:t>
            </a:r>
            <a:endParaRPr lang="en-US" dirty="0"/>
          </a:p>
        </p:txBody>
      </p:sp>
    </p:spTree>
    <p:extLst>
      <p:ext uri="{BB962C8B-B14F-4D97-AF65-F5344CB8AC3E}">
        <p14:creationId xmlns:p14="http://schemas.microsoft.com/office/powerpoint/2010/main" val="3913163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altLang="en-US" sz="4000" b="1" dirty="0">
                <a:solidFill>
                  <a:schemeClr val="accent1">
                    <a:lumMod val="50000"/>
                  </a:schemeClr>
                </a:solidFill>
              </a:rPr>
              <a:t>Conclusion: Avoiding Plagiarism</a:t>
            </a:r>
            <a:endParaRPr lang="en-US" sz="4000" b="1" dirty="0">
              <a:solidFill>
                <a:schemeClr val="accent1">
                  <a:lumMod val="50000"/>
                </a:schemeClr>
              </a:solidFill>
            </a:endParaRPr>
          </a:p>
        </p:txBody>
      </p:sp>
      <p:sp>
        <p:nvSpPr>
          <p:cNvPr id="5" name="Content Placeholder 4"/>
          <p:cNvSpPr>
            <a:spLocks noGrp="1"/>
          </p:cNvSpPr>
          <p:nvPr>
            <p:ph idx="1"/>
          </p:nvPr>
        </p:nvSpPr>
        <p:spPr/>
        <p:txBody>
          <a:bodyPr/>
          <a:lstStyle/>
          <a:p>
            <a:pPr>
              <a:buFont typeface="Wingdings" panose="05000000000000000000" pitchFamily="2" charset="2"/>
              <a:buChar char="Ø"/>
            </a:pPr>
            <a:r>
              <a:rPr lang="en-GB" altLang="en-US" dirty="0"/>
              <a:t>Most cases of plagiarism can be avoided by citing sources. </a:t>
            </a:r>
          </a:p>
          <a:p>
            <a:pPr>
              <a:buFont typeface="Wingdings" panose="05000000000000000000" pitchFamily="2" charset="2"/>
              <a:buChar char="Ø"/>
            </a:pPr>
            <a:r>
              <a:rPr lang="en-GB" altLang="en-US" dirty="0"/>
              <a:t>Simply acknowledging that certain material has been borrowed, and providing your audience with the information necessary to find that source, is usually enough to prevent plagiarism. </a:t>
            </a:r>
          </a:p>
          <a:p>
            <a:endParaRPr lang="en-US" dirty="0"/>
          </a:p>
        </p:txBody>
      </p:sp>
    </p:spTree>
    <p:extLst>
      <p:ext uri="{BB962C8B-B14F-4D97-AF65-F5344CB8AC3E}">
        <p14:creationId xmlns:p14="http://schemas.microsoft.com/office/powerpoint/2010/main" val="334124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altLang="en-US" sz="4000" b="1" dirty="0">
                <a:solidFill>
                  <a:schemeClr val="accent1">
                    <a:lumMod val="75000"/>
                  </a:schemeClr>
                </a:solidFill>
              </a:rPr>
              <a:t>Is this important?</a:t>
            </a:r>
            <a:endParaRPr lang="en-US" sz="4000" b="1" dirty="0">
              <a:solidFill>
                <a:schemeClr val="accent1">
                  <a:lumMod val="75000"/>
                </a:schemeClr>
              </a:solidFill>
            </a:endParaRPr>
          </a:p>
        </p:txBody>
      </p:sp>
      <p:sp>
        <p:nvSpPr>
          <p:cNvPr id="5" name="Content Placeholder 4"/>
          <p:cNvSpPr>
            <a:spLocks noGrp="1"/>
          </p:cNvSpPr>
          <p:nvPr>
            <p:ph idx="1"/>
          </p:nvPr>
        </p:nvSpPr>
        <p:spPr>
          <a:xfrm>
            <a:off x="1831545" y="1544098"/>
            <a:ext cx="7016195" cy="4633592"/>
          </a:xfrm>
          <a:noFill/>
          <a:effectLst>
            <a:glow rad="444500">
              <a:srgbClr val="FFC000"/>
            </a:glow>
          </a:effectLst>
        </p:spPr>
        <p:txBody>
          <a:bodyPr/>
          <a:lstStyle/>
          <a:p>
            <a:pPr marL="0" indent="0">
              <a:lnSpc>
                <a:spcPct val="90000"/>
              </a:lnSpc>
              <a:buNone/>
            </a:pPr>
            <a:r>
              <a:rPr lang="en-US" altLang="en-US" sz="2700" dirty="0"/>
              <a:t>What if:</a:t>
            </a:r>
          </a:p>
          <a:p>
            <a:pPr lvl="1">
              <a:lnSpc>
                <a:spcPct val="90000"/>
              </a:lnSpc>
            </a:pPr>
            <a:r>
              <a:rPr lang="en-US" altLang="en-US" sz="2400" dirty="0"/>
              <a:t>Your architect cheated his way through math class.  Will your new home be safe?</a:t>
            </a:r>
          </a:p>
          <a:p>
            <a:pPr lvl="1">
              <a:lnSpc>
                <a:spcPct val="90000"/>
              </a:lnSpc>
            </a:pPr>
            <a:r>
              <a:rPr lang="en-US" altLang="en-US" sz="2400" dirty="0"/>
              <a:t>Your lawyer paid for a copy of the bar exam to study.  Will the contract she wrote for you stand up in court?</a:t>
            </a:r>
          </a:p>
          <a:p>
            <a:pPr lvl="1">
              <a:lnSpc>
                <a:spcPct val="90000"/>
              </a:lnSpc>
            </a:pPr>
            <a:r>
              <a:rPr lang="en-US" altLang="en-US" sz="2400" dirty="0"/>
              <a:t>The accountant who does your taxes hired someone to write his papers and paid a stand-in to take his major tests? Does he know enough to complete your tax forms properly?</a:t>
            </a:r>
          </a:p>
          <a:p>
            <a:pPr lvl="3" algn="r">
              <a:lnSpc>
                <a:spcPct val="90000"/>
              </a:lnSpc>
              <a:buNone/>
            </a:pPr>
            <a:r>
              <a:rPr lang="en-US" altLang="en-US" sz="1800" dirty="0"/>
              <a:t>(Lathrop and Foss 87)</a:t>
            </a:r>
          </a:p>
          <a:p>
            <a:endParaRPr lang="en-US" dirty="0"/>
          </a:p>
        </p:txBody>
      </p:sp>
    </p:spTree>
    <p:extLst>
      <p:ext uri="{BB962C8B-B14F-4D97-AF65-F5344CB8AC3E}">
        <p14:creationId xmlns:p14="http://schemas.microsoft.com/office/powerpoint/2010/main" val="1101633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222195"/>
            <a:ext cx="7696200" cy="1068935"/>
          </a:xfrm>
        </p:spPr>
        <p:txBody>
          <a:bodyPr>
            <a:normAutofit/>
          </a:bodyPr>
          <a:lstStyle/>
          <a:p>
            <a:r>
              <a:rPr lang="en-US" altLang="en-US" sz="4000" b="1" dirty="0">
                <a:solidFill>
                  <a:schemeClr val="accent1">
                    <a:lumMod val="75000"/>
                  </a:schemeClr>
                </a:solidFill>
              </a:rPr>
              <a:t>Useful Tools</a:t>
            </a:r>
            <a:endParaRPr lang="en-US" sz="4000" b="1" dirty="0">
              <a:solidFill>
                <a:schemeClr val="accent1">
                  <a:lumMod val="75000"/>
                </a:schemeClr>
              </a:solidFill>
            </a:endParaRPr>
          </a:p>
        </p:txBody>
      </p:sp>
      <p:sp>
        <p:nvSpPr>
          <p:cNvPr id="5" name="Content Placeholder 4"/>
          <p:cNvSpPr>
            <a:spLocks noGrp="1"/>
          </p:cNvSpPr>
          <p:nvPr>
            <p:ph sz="half" idx="1"/>
          </p:nvPr>
        </p:nvSpPr>
        <p:spPr>
          <a:xfrm>
            <a:off x="1250590" y="1749245"/>
            <a:ext cx="3474115" cy="4130779"/>
          </a:xfrm>
        </p:spPr>
        <p:txBody>
          <a:bodyPr>
            <a:normAutofit fontScale="70000" lnSpcReduction="20000"/>
          </a:bodyPr>
          <a:lstStyle/>
          <a:p>
            <a:r>
              <a:rPr lang="en-US" altLang="en-US" b="1" dirty="0">
                <a:solidFill>
                  <a:schemeClr val="tx2"/>
                </a:solidFill>
              </a:rPr>
              <a:t>EndNote — Your Complete Reference Solution!</a:t>
            </a:r>
            <a:endParaRPr lang="en-US" altLang="en-US" dirty="0">
              <a:solidFill>
                <a:schemeClr val="tx2"/>
              </a:solidFill>
            </a:endParaRPr>
          </a:p>
          <a:p>
            <a:endParaRPr lang="en-US" altLang="en-US" sz="1100" b="1" i="1" dirty="0">
              <a:solidFill>
                <a:schemeClr val="tx2"/>
              </a:solidFill>
            </a:endParaRPr>
          </a:p>
          <a:p>
            <a:r>
              <a:rPr lang="en-US" altLang="en-US" b="1" i="1" dirty="0">
                <a:solidFill>
                  <a:schemeClr val="tx2"/>
                </a:solidFill>
              </a:rPr>
              <a:t>EndNote </a:t>
            </a:r>
            <a:r>
              <a:rPr lang="en-US" altLang="en-US" b="1" dirty="0">
                <a:solidFill>
                  <a:schemeClr val="tx2"/>
                </a:solidFill>
              </a:rPr>
              <a:t>enables you to move seamlessly through your research process with flexible tools for searching, organizing and sharing your research, creating your bibliography and writing your paper.</a:t>
            </a:r>
            <a:endParaRPr lang="en-US" altLang="en-US" dirty="0">
              <a:solidFill>
                <a:schemeClr val="tx2"/>
              </a:solidFill>
            </a:endParaRPr>
          </a:p>
          <a:p>
            <a:endParaRPr lang="en-US" altLang="en-US" dirty="0"/>
          </a:p>
          <a:p>
            <a:endParaRPr lang="en-US" dirty="0"/>
          </a:p>
        </p:txBody>
      </p:sp>
      <p:sp>
        <p:nvSpPr>
          <p:cNvPr id="2" name="Text Placeholder 1"/>
          <p:cNvSpPr>
            <a:spLocks noGrp="1"/>
          </p:cNvSpPr>
          <p:nvPr>
            <p:ph type="body" sz="half" idx="2"/>
          </p:nvPr>
        </p:nvSpPr>
        <p:spPr>
          <a:xfrm>
            <a:off x="4877410" y="1749245"/>
            <a:ext cx="3580790" cy="4194355"/>
          </a:xfrm>
        </p:spPr>
        <p:txBody>
          <a:bodyPr>
            <a:normAutofit/>
          </a:bodyPr>
          <a:lstStyle/>
          <a:p>
            <a:pPr marL="0" lvl="0" indent="0" fontAlgn="base">
              <a:spcAft>
                <a:spcPct val="0"/>
              </a:spcAft>
              <a:buClr>
                <a:srgbClr val="B4CCE2"/>
              </a:buClr>
              <a:buNone/>
              <a:defRPr/>
            </a:pPr>
            <a:r>
              <a:rPr lang="en-US" sz="2800" b="1" kern="0" dirty="0" err="1">
                <a:solidFill>
                  <a:srgbClr val="183883"/>
                </a:solidFill>
                <a:latin typeface="Arial"/>
              </a:rPr>
              <a:t>Turnitin</a:t>
            </a:r>
            <a:endParaRPr lang="en-US" sz="2800" b="1" kern="0" dirty="0">
              <a:solidFill>
                <a:srgbClr val="183883"/>
              </a:solidFill>
              <a:latin typeface="Arial"/>
            </a:endParaRPr>
          </a:p>
          <a:p>
            <a:r>
              <a:rPr lang="en-ZA" sz="2400" dirty="0">
                <a:solidFill>
                  <a:schemeClr val="tx2"/>
                </a:solidFill>
              </a:rPr>
              <a:t>Originality Reports</a:t>
            </a:r>
          </a:p>
          <a:p>
            <a:endParaRPr lang="en-ZA" sz="2400" dirty="0">
              <a:solidFill>
                <a:schemeClr val="tx2"/>
              </a:solidFill>
            </a:endParaRPr>
          </a:p>
          <a:p>
            <a:endParaRPr lang="en-ZA" sz="2400" dirty="0">
              <a:solidFill>
                <a:schemeClr val="tx2"/>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325" y="5539365"/>
            <a:ext cx="2673100" cy="76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2039" y="3123590"/>
            <a:ext cx="2555248" cy="1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a:spLocks noChangeArrowheads="1"/>
          </p:cNvSpPr>
          <p:nvPr/>
        </p:nvSpPr>
        <p:spPr bwMode="auto">
          <a:xfrm>
            <a:off x="4724705" y="5536331"/>
            <a:ext cx="361217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err="1">
                <a:ln>
                  <a:noFill/>
                </a:ln>
                <a:solidFill>
                  <a:srgbClr val="FF0000"/>
                </a:solidFill>
                <a:effectLst/>
                <a:uLnTx/>
                <a:uFillTx/>
                <a:latin typeface="Arial" charset="0"/>
              </a:rPr>
              <a:t>Mendeley</a:t>
            </a:r>
            <a:endParaRPr kumimoji="0" lang="en-US" altLang="en-US" sz="4000" b="1" i="0" u="none" strike="noStrike" kern="0" cap="none" spc="0" normalizeH="0" baseline="0" noProof="0" dirty="0">
              <a:ln>
                <a:noFill/>
              </a:ln>
              <a:solidFill>
                <a:srgbClr val="FF0000"/>
              </a:solidFill>
              <a:effectLst/>
              <a:uLnTx/>
              <a:uFillTx/>
              <a:latin typeface="Arial" charset="0"/>
            </a:endParaRPr>
          </a:p>
        </p:txBody>
      </p:sp>
    </p:spTree>
    <p:extLst>
      <p:ext uri="{BB962C8B-B14F-4D97-AF65-F5344CB8AC3E}">
        <p14:creationId xmlns:p14="http://schemas.microsoft.com/office/powerpoint/2010/main" val="4207782221"/>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30275" y="0"/>
            <a:ext cx="7481888" cy="1279525"/>
          </a:xfrm>
        </p:spPr>
        <p:txBody>
          <a:bodyPr>
            <a:normAutofit/>
          </a:bodyPr>
          <a:lstStyle/>
          <a:p>
            <a:pPr algn="ctr" eaLnBrk="1" hangingPunct="1"/>
            <a:br>
              <a:rPr lang="en-ZA" altLang="en-US" sz="1000" b="1" dirty="0"/>
            </a:br>
            <a:endParaRPr lang="en-ZA" altLang="en-US" dirty="0"/>
          </a:p>
        </p:txBody>
      </p:sp>
      <p:sp>
        <p:nvSpPr>
          <p:cNvPr id="3" name="Content Placeholder 2"/>
          <p:cNvSpPr>
            <a:spLocks noGrp="1"/>
          </p:cNvSpPr>
          <p:nvPr>
            <p:ph idx="1"/>
          </p:nvPr>
        </p:nvSpPr>
        <p:spPr>
          <a:xfrm>
            <a:off x="1036638" y="1417638"/>
            <a:ext cx="7802562" cy="5287962"/>
          </a:xfrm>
        </p:spPr>
        <p:txBody>
          <a:bodyPr>
            <a:noAutofit/>
          </a:bodyPr>
          <a:lstStyle/>
          <a:p>
            <a:pPr marL="0" indent="0" algn="ctr" eaLnBrk="1" hangingPunct="1">
              <a:buFontTx/>
              <a:buNone/>
              <a:defRPr/>
            </a:pPr>
            <a:endParaRPr lang="en-ZA" sz="6600" b="1" dirty="0">
              <a:latin typeface="Book Antiqua" panose="02040602050305030304" pitchFamily="18" charset="0"/>
            </a:endParaRPr>
          </a:p>
          <a:p>
            <a:pPr marL="0" indent="0" algn="ctr" eaLnBrk="1" hangingPunct="1">
              <a:buFontTx/>
              <a:buNone/>
              <a:defRPr/>
            </a:pPr>
            <a:r>
              <a:rPr lang="en-ZA" sz="6600" i="1" dirty="0">
                <a:latin typeface="Book Antiqua" panose="02040602050305030304" pitchFamily="18" charset="0"/>
              </a:rPr>
              <a:t>Thank you!</a:t>
            </a:r>
          </a:p>
        </p:txBody>
      </p:sp>
    </p:spTree>
    <p:extLst>
      <p:ext uri="{BB962C8B-B14F-4D97-AF65-F5344CB8AC3E}">
        <p14:creationId xmlns:p14="http://schemas.microsoft.com/office/powerpoint/2010/main" val="42458544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AutoShape 6"/>
          <p:cNvSpPr>
            <a:spLocks noChangeArrowheads="1"/>
          </p:cNvSpPr>
          <p:nvPr/>
        </p:nvSpPr>
        <p:spPr bwMode="auto">
          <a:xfrm>
            <a:off x="2743200" y="3581400"/>
            <a:ext cx="1600200" cy="1524000"/>
          </a:xfrm>
          <a:prstGeom prst="wedgeRoundRectCallout">
            <a:avLst>
              <a:gd name="adj1" fmla="val 68653"/>
              <a:gd name="adj2" fmla="val 37708"/>
              <a:gd name="adj3" fmla="val 16667"/>
            </a:avLst>
          </a:prstGeom>
          <a:solidFill>
            <a:srgbClr val="FF66FF"/>
          </a:solidFill>
          <a:ln w="9525">
            <a:solidFill>
              <a:srgbClr val="D60093"/>
            </a:solidFill>
            <a:miter lim="800000"/>
            <a:headEnd/>
            <a:tailEnd/>
          </a:ln>
        </p:spPr>
        <p:txBody>
          <a:bodyPr wrap="none" anchor="ct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ctr" eaLnBrk="1" hangingPunct="1">
              <a:spcBef>
                <a:spcPct val="0"/>
              </a:spcBef>
              <a:buClrTx/>
              <a:buFontTx/>
              <a:buNone/>
            </a:pPr>
            <a:r>
              <a:rPr lang="en-US" altLang="en-US" sz="1600" dirty="0">
                <a:solidFill>
                  <a:prstClr val="black"/>
                </a:solidFill>
                <a:latin typeface="Comic Sans MS" pitchFamily="66" charset="0"/>
              </a:rPr>
              <a:t>I’ve got to get </a:t>
            </a:r>
          </a:p>
          <a:p>
            <a:pPr algn="ctr" eaLnBrk="1" hangingPunct="1">
              <a:spcBef>
                <a:spcPct val="0"/>
              </a:spcBef>
              <a:buClrTx/>
              <a:buFontTx/>
              <a:buNone/>
            </a:pPr>
            <a:r>
              <a:rPr lang="en-US" altLang="en-US" sz="1600" dirty="0">
                <a:solidFill>
                  <a:prstClr val="black"/>
                </a:solidFill>
                <a:latin typeface="Comic Sans MS" pitchFamily="66" charset="0"/>
              </a:rPr>
              <a:t>into</a:t>
            </a:r>
          </a:p>
          <a:p>
            <a:pPr algn="ctr" eaLnBrk="1" hangingPunct="1">
              <a:spcBef>
                <a:spcPct val="0"/>
              </a:spcBef>
              <a:buClrTx/>
              <a:buFontTx/>
              <a:buNone/>
            </a:pPr>
            <a:r>
              <a:rPr lang="en-US" altLang="en-US" sz="1600" dirty="0">
                <a:solidFill>
                  <a:prstClr val="black"/>
                </a:solidFill>
                <a:latin typeface="Comic Sans MS" pitchFamily="66" charset="0"/>
              </a:rPr>
              <a:t>  ??? U.!</a:t>
            </a:r>
          </a:p>
        </p:txBody>
      </p:sp>
      <p:sp>
        <p:nvSpPr>
          <p:cNvPr id="24579" name="Rectangle 2"/>
          <p:cNvSpPr>
            <a:spLocks noGrp="1" noChangeArrowheads="1"/>
          </p:cNvSpPr>
          <p:nvPr>
            <p:ph type="title"/>
          </p:nvPr>
        </p:nvSpPr>
        <p:spPr>
          <a:xfrm>
            <a:off x="1212490" y="222196"/>
            <a:ext cx="7024430" cy="1068934"/>
          </a:xfrm>
          <a:solidFill>
            <a:schemeClr val="accent1">
              <a:lumMod val="50000"/>
            </a:schemeClr>
          </a:solidFill>
          <a:effectLst>
            <a:glow rad="266700">
              <a:schemeClr val="accent1">
                <a:lumMod val="50000"/>
              </a:schemeClr>
            </a:glow>
          </a:effectLst>
        </p:spPr>
        <p:txBody>
          <a:bodyPr>
            <a:normAutofit/>
          </a:bodyPr>
          <a:lstStyle/>
          <a:p>
            <a:pPr algn="ctr" eaLnBrk="1" hangingPunct="1"/>
            <a:r>
              <a:rPr lang="en-US" altLang="en-US" b="1" dirty="0">
                <a:solidFill>
                  <a:srgbClr val="FFC000"/>
                </a:solidFill>
              </a:rPr>
              <a:t>Plagiarism Excuses</a:t>
            </a:r>
          </a:p>
        </p:txBody>
      </p:sp>
      <p:sp>
        <p:nvSpPr>
          <p:cNvPr id="35843" name="AutoShape 3"/>
          <p:cNvSpPr>
            <a:spLocks noChangeArrowheads="1"/>
          </p:cNvSpPr>
          <p:nvPr/>
        </p:nvSpPr>
        <p:spPr bwMode="auto">
          <a:xfrm>
            <a:off x="1524000" y="1524000"/>
            <a:ext cx="2895600" cy="1447800"/>
          </a:xfrm>
          <a:prstGeom prst="wedgeEllipseCallout">
            <a:avLst>
              <a:gd name="adj1" fmla="val 61130"/>
              <a:gd name="adj2" fmla="val 140681"/>
            </a:avLst>
          </a:prstGeom>
          <a:solidFill>
            <a:srgbClr val="FFFF99"/>
          </a:solidFill>
          <a:ln w="9525">
            <a:solidFill>
              <a:schemeClr val="accent3">
                <a:lumMod val="75000"/>
              </a:schemeClr>
            </a:solidFill>
            <a:miter lim="800000"/>
            <a:headEnd/>
            <a:tailEnd/>
          </a:ln>
          <a:effec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600" dirty="0">
                <a:solidFill>
                  <a:prstClr val="black"/>
                </a:solidFill>
                <a:latin typeface="Comic Sans MS" pitchFamily="66" charset="0"/>
              </a:rPr>
              <a:t>It’s okay if </a:t>
            </a:r>
          </a:p>
          <a:p>
            <a:pPr algn="ctr">
              <a:defRPr/>
            </a:pPr>
            <a:r>
              <a:rPr lang="en-US" altLang="en-US" sz="1600" dirty="0">
                <a:solidFill>
                  <a:prstClr val="black"/>
                </a:solidFill>
                <a:latin typeface="Comic Sans MS" pitchFamily="66" charset="0"/>
              </a:rPr>
              <a:t>I don’t get caught!</a:t>
            </a:r>
          </a:p>
        </p:txBody>
      </p:sp>
      <p:sp>
        <p:nvSpPr>
          <p:cNvPr id="35844" name="AutoShape 4"/>
          <p:cNvSpPr>
            <a:spLocks noChangeArrowheads="1"/>
          </p:cNvSpPr>
          <p:nvPr/>
        </p:nvSpPr>
        <p:spPr bwMode="auto">
          <a:xfrm>
            <a:off x="3962400" y="2590800"/>
            <a:ext cx="4724400" cy="1676400"/>
          </a:xfrm>
          <a:prstGeom prst="wedgeEllipseCallout">
            <a:avLst>
              <a:gd name="adj1" fmla="val -20565"/>
              <a:gd name="adj2" fmla="val 77273"/>
            </a:avLst>
          </a:prstGeom>
          <a:solidFill>
            <a:srgbClr val="61FD23"/>
          </a:solidFill>
          <a:ln w="9525">
            <a:solidFill>
              <a:schemeClr val="tx1"/>
            </a:solidFill>
            <a:miter lim="800000"/>
            <a:headEnd/>
            <a:tailEnd/>
          </a:ln>
        </p:spPr>
        <p:txBody>
          <a:bodyPr wrap="none" anchor="ct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ctr" eaLnBrk="1" hangingPunct="1">
              <a:spcBef>
                <a:spcPct val="0"/>
              </a:spcBef>
              <a:buClrTx/>
              <a:buFontTx/>
              <a:buNone/>
            </a:pPr>
            <a:r>
              <a:rPr lang="en-US" altLang="en-US" sz="1600">
                <a:solidFill>
                  <a:prstClr val="black"/>
                </a:solidFill>
                <a:latin typeface="Comic Sans MS" pitchFamily="66" charset="0"/>
              </a:rPr>
              <a:t>I was too busy to </a:t>
            </a:r>
          </a:p>
          <a:p>
            <a:pPr algn="ctr" eaLnBrk="1" hangingPunct="1">
              <a:spcBef>
                <a:spcPct val="0"/>
              </a:spcBef>
              <a:buClrTx/>
              <a:buFontTx/>
              <a:buNone/>
            </a:pPr>
            <a:r>
              <a:rPr lang="en-US" altLang="en-US" sz="1600">
                <a:solidFill>
                  <a:prstClr val="black"/>
                </a:solidFill>
                <a:latin typeface="Comic Sans MS" pitchFamily="66" charset="0"/>
              </a:rPr>
              <a:t>write that paper!</a:t>
            </a:r>
          </a:p>
          <a:p>
            <a:pPr algn="ctr" eaLnBrk="1" hangingPunct="1">
              <a:spcBef>
                <a:spcPct val="0"/>
              </a:spcBef>
              <a:buClrTx/>
              <a:buFontTx/>
              <a:buNone/>
            </a:pPr>
            <a:r>
              <a:rPr lang="en-US" altLang="en-US" sz="1600">
                <a:solidFill>
                  <a:prstClr val="black"/>
                </a:solidFill>
                <a:latin typeface="Comic Sans MS" pitchFamily="66" charset="0"/>
              </a:rPr>
              <a:t>(Job, big game, too much homework!)</a:t>
            </a:r>
            <a:endParaRPr lang="en-US" altLang="en-US" sz="1600">
              <a:solidFill>
                <a:prstClr val="black"/>
              </a:solidFill>
              <a:latin typeface="Times" pitchFamily="18" charset="0"/>
            </a:endParaRPr>
          </a:p>
        </p:txBody>
      </p:sp>
      <p:sp>
        <p:nvSpPr>
          <p:cNvPr id="35845" name="AutoShape 5"/>
          <p:cNvSpPr>
            <a:spLocks noChangeArrowheads="1"/>
          </p:cNvSpPr>
          <p:nvPr/>
        </p:nvSpPr>
        <p:spPr bwMode="auto">
          <a:xfrm>
            <a:off x="1371600" y="4267200"/>
            <a:ext cx="2057400" cy="1371600"/>
          </a:xfrm>
          <a:prstGeom prst="wedgeEllipseCallout">
            <a:avLst>
              <a:gd name="adj1" fmla="val 133181"/>
              <a:gd name="adj2" fmla="val 47222"/>
            </a:avLst>
          </a:prstGeom>
          <a:solidFill>
            <a:schemeClr val="accent6">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1600" dirty="0">
                <a:solidFill>
                  <a:prstClr val="black"/>
                </a:solidFill>
                <a:latin typeface="Comic Sans MS" pitchFamily="66" charset="0"/>
              </a:rPr>
              <a:t>My teachers </a:t>
            </a:r>
          </a:p>
          <a:p>
            <a:pPr algn="ctr">
              <a:defRPr/>
            </a:pPr>
            <a:r>
              <a:rPr lang="en-US" altLang="en-US" sz="1600" dirty="0">
                <a:solidFill>
                  <a:prstClr val="black"/>
                </a:solidFill>
                <a:latin typeface="Comic Sans MS" pitchFamily="66" charset="0"/>
              </a:rPr>
              <a:t>expect</a:t>
            </a:r>
          </a:p>
          <a:p>
            <a:pPr algn="ctr">
              <a:defRPr/>
            </a:pPr>
            <a:r>
              <a:rPr lang="en-US" altLang="en-US" sz="1600" dirty="0">
                <a:solidFill>
                  <a:prstClr val="black"/>
                </a:solidFill>
                <a:latin typeface="Comic Sans MS" pitchFamily="66" charset="0"/>
              </a:rPr>
              <a:t> too much!</a:t>
            </a:r>
            <a:endParaRPr lang="en-US" altLang="en-US" sz="1600" dirty="0">
              <a:solidFill>
                <a:prstClr val="black"/>
              </a:solidFill>
              <a:latin typeface="Times"/>
            </a:endParaRPr>
          </a:p>
        </p:txBody>
      </p:sp>
      <p:sp>
        <p:nvSpPr>
          <p:cNvPr id="35847" name="AutoShape 7"/>
          <p:cNvSpPr>
            <a:spLocks noChangeArrowheads="1"/>
          </p:cNvSpPr>
          <p:nvPr/>
        </p:nvSpPr>
        <p:spPr bwMode="auto">
          <a:xfrm>
            <a:off x="6477000" y="4495800"/>
            <a:ext cx="1676400" cy="1295400"/>
          </a:xfrm>
          <a:prstGeom prst="wedgeRoundRectCallout">
            <a:avLst>
              <a:gd name="adj1" fmla="val -85699"/>
              <a:gd name="adj2" fmla="val 22551"/>
              <a:gd name="adj3" fmla="val 16667"/>
            </a:avLst>
          </a:prstGeom>
          <a:solidFill>
            <a:srgbClr val="FFFF00"/>
          </a:solidFill>
          <a:ln w="9525">
            <a:solidFill>
              <a:schemeClr val="tx1"/>
            </a:solidFill>
            <a:miter lim="800000"/>
            <a:headEnd/>
            <a:tailEnd/>
          </a:ln>
        </p:spPr>
        <p:txBody>
          <a:bodyPr wrap="none" anchor="ct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ctr" eaLnBrk="1" hangingPunct="1">
              <a:spcBef>
                <a:spcPct val="0"/>
              </a:spcBef>
              <a:buClrTx/>
              <a:buFontTx/>
              <a:buNone/>
            </a:pPr>
            <a:r>
              <a:rPr lang="en-US" altLang="en-US" sz="1600">
                <a:solidFill>
                  <a:prstClr val="black"/>
                </a:solidFill>
                <a:latin typeface="Comic Sans MS" pitchFamily="66" charset="0"/>
              </a:rPr>
              <a:t>My parents</a:t>
            </a:r>
          </a:p>
          <a:p>
            <a:pPr algn="ctr" eaLnBrk="1" hangingPunct="1">
              <a:spcBef>
                <a:spcPct val="0"/>
              </a:spcBef>
              <a:buClrTx/>
              <a:buFontTx/>
              <a:buNone/>
            </a:pPr>
            <a:r>
              <a:rPr lang="en-US" altLang="en-US" sz="1600">
                <a:solidFill>
                  <a:prstClr val="black"/>
                </a:solidFill>
                <a:latin typeface="Comic Sans MS" pitchFamily="66" charset="0"/>
              </a:rPr>
              <a:t> expect “A”s!</a:t>
            </a:r>
          </a:p>
        </p:txBody>
      </p:sp>
      <p:sp>
        <p:nvSpPr>
          <p:cNvPr id="24584" name="AutoShape 8"/>
          <p:cNvSpPr>
            <a:spLocks noChangeArrowheads="1"/>
          </p:cNvSpPr>
          <p:nvPr/>
        </p:nvSpPr>
        <p:spPr bwMode="auto">
          <a:xfrm>
            <a:off x="762000" y="2590800"/>
            <a:ext cx="2286000" cy="1219200"/>
          </a:xfrm>
          <a:prstGeom prst="wedgeEllipseCallout">
            <a:avLst>
              <a:gd name="adj1" fmla="val 88125"/>
              <a:gd name="adj2" fmla="val 26431"/>
            </a:avLst>
          </a:prstGeom>
          <a:solidFill>
            <a:schemeClr val="accent1">
              <a:lumMod val="40000"/>
              <a:lumOff val="60000"/>
            </a:schemeClr>
          </a:solidFill>
          <a:ln w="9525">
            <a:solidFill>
              <a:schemeClr val="tx1"/>
            </a:solidFill>
            <a:miter lim="800000"/>
            <a:headEnd/>
            <a:tailEnd/>
          </a:ln>
          <a:effectLst/>
        </p:spPr>
        <p:txBody>
          <a:bodyPr wrap="none" anchor="ct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ctr" eaLnBrk="1" hangingPunct="1">
              <a:spcBef>
                <a:spcPct val="0"/>
              </a:spcBef>
              <a:buClrTx/>
              <a:buFontTx/>
              <a:buNone/>
            </a:pPr>
            <a:endParaRPr lang="en-US" altLang="en-US">
              <a:solidFill>
                <a:prstClr val="black"/>
              </a:solidFill>
              <a:latin typeface="Times" pitchFamily="18" charset="0"/>
            </a:endParaRPr>
          </a:p>
        </p:txBody>
      </p:sp>
      <p:sp>
        <p:nvSpPr>
          <p:cNvPr id="24585" name="Text Box 9"/>
          <p:cNvSpPr txBox="1">
            <a:spLocks noChangeArrowheads="1"/>
          </p:cNvSpPr>
          <p:nvPr/>
        </p:nvSpPr>
        <p:spPr bwMode="auto">
          <a:xfrm>
            <a:off x="942975" y="2819400"/>
            <a:ext cx="20510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ctr" eaLnBrk="1" hangingPunct="1">
              <a:spcBef>
                <a:spcPct val="0"/>
              </a:spcBef>
              <a:buClrTx/>
              <a:buFontTx/>
              <a:buNone/>
            </a:pPr>
            <a:r>
              <a:rPr lang="en-US" altLang="en-US" sz="1800" dirty="0">
                <a:solidFill>
                  <a:prstClr val="black"/>
                </a:solidFill>
                <a:latin typeface="Comic Sans MS" pitchFamily="66" charset="0"/>
              </a:rPr>
              <a:t>This assignment </a:t>
            </a:r>
          </a:p>
          <a:p>
            <a:pPr algn="ctr" eaLnBrk="1" hangingPunct="1">
              <a:spcBef>
                <a:spcPct val="0"/>
              </a:spcBef>
              <a:buClrTx/>
              <a:buFontTx/>
              <a:buNone/>
            </a:pPr>
            <a:r>
              <a:rPr lang="en-US" altLang="en-US" sz="1800" dirty="0">
                <a:solidFill>
                  <a:prstClr val="black"/>
                </a:solidFill>
                <a:latin typeface="Comic Sans MS" pitchFamily="66" charset="0"/>
              </a:rPr>
              <a:t>was BORING!</a:t>
            </a:r>
            <a:endParaRPr lang="en-US" altLang="en-US" sz="1800" dirty="0">
              <a:solidFill>
                <a:prstClr val="black"/>
              </a:solidFill>
              <a:latin typeface="Times" pitchFamily="18" charset="0"/>
            </a:endParaRPr>
          </a:p>
        </p:txBody>
      </p:sp>
      <p:pic>
        <p:nvPicPr>
          <p:cNvPr id="24586" name="Picture 10" descr="bd0504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876800"/>
            <a:ext cx="12461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AutoShape 11"/>
          <p:cNvSpPr>
            <a:spLocks noChangeArrowheads="1"/>
          </p:cNvSpPr>
          <p:nvPr/>
        </p:nvSpPr>
        <p:spPr bwMode="auto">
          <a:xfrm>
            <a:off x="4114800" y="1447800"/>
            <a:ext cx="3352800" cy="990600"/>
          </a:xfrm>
          <a:prstGeom prst="wedgeRoundRectCallout">
            <a:avLst>
              <a:gd name="adj1" fmla="val -30116"/>
              <a:gd name="adj2" fmla="val 88782"/>
              <a:gd name="adj3" fmla="val 16667"/>
            </a:avLst>
          </a:prstGeom>
          <a:solidFill>
            <a:srgbClr val="FF9999"/>
          </a:solidFill>
          <a:ln w="9525">
            <a:solidFill>
              <a:schemeClr val="tx1"/>
            </a:solidFill>
            <a:miter lim="800000"/>
            <a:headEnd/>
            <a:tailEnd/>
          </a:ln>
        </p:spPr>
        <p:txBody>
          <a:bodyPr/>
          <a:lstStyle>
            <a:lvl1pPr algn="l" eaLnBrk="0" hangingPunct="0">
              <a:spcBef>
                <a:spcPct val="20000"/>
              </a:spcBef>
              <a:buClr>
                <a:srgbClr val="B4CCE2"/>
              </a:buClr>
              <a:buChar char="•"/>
              <a:defRPr sz="2400">
                <a:solidFill>
                  <a:schemeClr val="tx1"/>
                </a:solidFill>
                <a:latin typeface="Arial" charset="0"/>
              </a:defRPr>
            </a:lvl1pPr>
            <a:lvl2pPr marL="742950" indent="-285750" algn="l" eaLnBrk="0" hangingPunct="0">
              <a:spcBef>
                <a:spcPct val="20000"/>
              </a:spcBef>
              <a:buClr>
                <a:srgbClr val="B4CCE2"/>
              </a:buClr>
              <a:buChar char="–"/>
              <a:defRPr sz="2000">
                <a:solidFill>
                  <a:schemeClr val="tx1"/>
                </a:solidFill>
                <a:latin typeface="Arial" charset="0"/>
              </a:defRPr>
            </a:lvl2pPr>
            <a:lvl3pPr marL="1143000" indent="-228600" algn="l" eaLnBrk="0" hangingPunct="0">
              <a:spcBef>
                <a:spcPct val="20000"/>
              </a:spcBef>
              <a:buClr>
                <a:srgbClr val="B4CCE2"/>
              </a:buClr>
              <a:buChar char="•"/>
              <a:defRPr>
                <a:solidFill>
                  <a:schemeClr val="tx1"/>
                </a:solidFill>
                <a:latin typeface="Arial" charset="0"/>
              </a:defRPr>
            </a:lvl3pPr>
            <a:lvl4pPr marL="1600200" indent="-228600" algn="l" eaLnBrk="0" hangingPunct="0">
              <a:spcBef>
                <a:spcPct val="20000"/>
              </a:spcBef>
              <a:buClr>
                <a:srgbClr val="B4CCE2"/>
              </a:buClr>
              <a:buChar char="–"/>
              <a:defRPr sz="1600">
                <a:solidFill>
                  <a:schemeClr val="tx1"/>
                </a:solidFill>
                <a:latin typeface="Arial" charset="0"/>
              </a:defRPr>
            </a:lvl4pPr>
            <a:lvl5pPr marL="2057400" indent="-228600" algn="l" eaLnBrk="0" hangingPunct="0">
              <a:spcBef>
                <a:spcPct val="20000"/>
              </a:spcBef>
              <a:buClr>
                <a:srgbClr val="B4CCE2"/>
              </a:buClr>
              <a:buChar char="»"/>
              <a:defRPr sz="1600">
                <a:solidFill>
                  <a:schemeClr val="tx1"/>
                </a:solidFill>
                <a:latin typeface="Arial"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charset="0"/>
              </a:defRPr>
            </a:lvl9pPr>
          </a:lstStyle>
          <a:p>
            <a:pPr algn="ctr" eaLnBrk="1" hangingPunct="1">
              <a:spcBef>
                <a:spcPct val="0"/>
              </a:spcBef>
              <a:buClrTx/>
              <a:buFontTx/>
              <a:buNone/>
            </a:pPr>
            <a:endParaRPr lang="en-US" altLang="en-US" sz="1000">
              <a:solidFill>
                <a:prstClr val="black"/>
              </a:solidFill>
              <a:latin typeface="Comic Sans MS" pitchFamily="66" charset="0"/>
            </a:endParaRPr>
          </a:p>
          <a:p>
            <a:pPr algn="ctr" eaLnBrk="1" hangingPunct="1">
              <a:spcBef>
                <a:spcPct val="0"/>
              </a:spcBef>
              <a:buClrTx/>
              <a:buFontTx/>
              <a:buNone/>
            </a:pPr>
            <a:r>
              <a:rPr lang="en-US" altLang="en-US" sz="2000">
                <a:solidFill>
                  <a:prstClr val="black"/>
                </a:solidFill>
                <a:latin typeface="Comic Sans MS" pitchFamily="66" charset="0"/>
              </a:rPr>
              <a:t>Everyone does it!</a:t>
            </a:r>
          </a:p>
        </p:txBody>
      </p:sp>
    </p:spTree>
    <p:extLst>
      <p:ext uri="{BB962C8B-B14F-4D97-AF65-F5344CB8AC3E}">
        <p14:creationId xmlns:p14="http://schemas.microsoft.com/office/powerpoint/2010/main" val="29118959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0-#ppt_w/2"/>
                                          </p:val>
                                        </p:tav>
                                        <p:tav tm="100000">
                                          <p:val>
                                            <p:strVal val="#ppt_x"/>
                                          </p:val>
                                        </p:tav>
                                      </p:tavLst>
                                    </p:anim>
                                    <p:anim calcmode="lin" valueType="num">
                                      <p:cBhvr additive="base">
                                        <p:cTn id="8"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additive="base">
                                        <p:cTn id="13" dur="500" fill="hold"/>
                                        <p:tgtEl>
                                          <p:spTgt spid="35844"/>
                                        </p:tgtEl>
                                        <p:attrNameLst>
                                          <p:attrName>ppt_x</p:attrName>
                                        </p:attrNameLst>
                                      </p:cBhvr>
                                      <p:tavLst>
                                        <p:tav tm="0">
                                          <p:val>
                                            <p:strVal val="0-#ppt_w/2"/>
                                          </p:val>
                                        </p:tav>
                                        <p:tav tm="100000">
                                          <p:val>
                                            <p:strVal val="#ppt_x"/>
                                          </p:val>
                                        </p:tav>
                                      </p:tavLst>
                                    </p:anim>
                                    <p:anim calcmode="lin" valueType="num">
                                      <p:cBhvr additive="base">
                                        <p:cTn id="14"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additive="base">
                                        <p:cTn id="19" dur="500" fill="hold"/>
                                        <p:tgtEl>
                                          <p:spTgt spid="35845"/>
                                        </p:tgtEl>
                                        <p:attrNameLst>
                                          <p:attrName>ppt_x</p:attrName>
                                        </p:attrNameLst>
                                      </p:cBhvr>
                                      <p:tavLst>
                                        <p:tav tm="0">
                                          <p:val>
                                            <p:strVal val="1+#ppt_w/2"/>
                                          </p:val>
                                        </p:tav>
                                        <p:tav tm="100000">
                                          <p:val>
                                            <p:strVal val="#ppt_x"/>
                                          </p:val>
                                        </p:tav>
                                      </p:tavLst>
                                    </p:anim>
                                    <p:anim calcmode="lin" valueType="num">
                                      <p:cBhvr additive="base">
                                        <p:cTn id="20"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5846"/>
                                        </p:tgtEl>
                                        <p:attrNameLst>
                                          <p:attrName>style.visibility</p:attrName>
                                        </p:attrNameLst>
                                      </p:cBhvr>
                                      <p:to>
                                        <p:strVal val="visible"/>
                                      </p:to>
                                    </p:set>
                                    <p:anim calcmode="lin" valueType="num">
                                      <p:cBhvr additive="base">
                                        <p:cTn id="25" dur="500" fill="hold"/>
                                        <p:tgtEl>
                                          <p:spTgt spid="35846"/>
                                        </p:tgtEl>
                                        <p:attrNameLst>
                                          <p:attrName>ppt_x</p:attrName>
                                        </p:attrNameLst>
                                      </p:cBhvr>
                                      <p:tavLst>
                                        <p:tav tm="0">
                                          <p:val>
                                            <p:strVal val="1+#ppt_w/2"/>
                                          </p:val>
                                        </p:tav>
                                        <p:tav tm="100000">
                                          <p:val>
                                            <p:strVal val="#ppt_x"/>
                                          </p:val>
                                        </p:tav>
                                      </p:tavLst>
                                    </p:anim>
                                    <p:anim calcmode="lin" valueType="num">
                                      <p:cBhvr additive="base">
                                        <p:cTn id="26"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51"/>
                                        </p:tgtEl>
                                        <p:attrNameLst>
                                          <p:attrName>style.visibility</p:attrName>
                                        </p:attrNameLst>
                                      </p:cBhvr>
                                      <p:to>
                                        <p:strVal val="visible"/>
                                      </p:to>
                                    </p:set>
                                    <p:anim calcmode="lin" valueType="num">
                                      <p:cBhvr additive="base">
                                        <p:cTn id="31" dur="500" fill="hold"/>
                                        <p:tgtEl>
                                          <p:spTgt spid="35851"/>
                                        </p:tgtEl>
                                        <p:attrNameLst>
                                          <p:attrName>ppt_x</p:attrName>
                                        </p:attrNameLst>
                                      </p:cBhvr>
                                      <p:tavLst>
                                        <p:tav tm="0">
                                          <p:val>
                                            <p:strVal val="#ppt_x"/>
                                          </p:val>
                                        </p:tav>
                                        <p:tav tm="100000">
                                          <p:val>
                                            <p:strVal val="#ppt_x"/>
                                          </p:val>
                                        </p:tav>
                                      </p:tavLst>
                                    </p:anim>
                                    <p:anim calcmode="lin" valueType="num">
                                      <p:cBhvr additive="base">
                                        <p:cTn id="32" dur="500" fill="hold"/>
                                        <p:tgtEl>
                                          <p:spTgt spid="3585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7"/>
                                        </p:tgtEl>
                                        <p:attrNameLst>
                                          <p:attrName>style.visibility</p:attrName>
                                        </p:attrNameLst>
                                      </p:cBhvr>
                                      <p:to>
                                        <p:strVal val="visible"/>
                                      </p:to>
                                    </p:set>
                                    <p:anim calcmode="lin" valueType="num">
                                      <p:cBhvr additive="base">
                                        <p:cTn id="37" dur="500" fill="hold"/>
                                        <p:tgtEl>
                                          <p:spTgt spid="35847"/>
                                        </p:tgtEl>
                                        <p:attrNameLst>
                                          <p:attrName>ppt_x</p:attrName>
                                        </p:attrNameLst>
                                      </p:cBhvr>
                                      <p:tavLst>
                                        <p:tav tm="0">
                                          <p:val>
                                            <p:strVal val="#ppt_x"/>
                                          </p:val>
                                        </p:tav>
                                        <p:tav tm="100000">
                                          <p:val>
                                            <p:strVal val="#ppt_x"/>
                                          </p:val>
                                        </p:tav>
                                      </p:tavLst>
                                    </p:anim>
                                    <p:anim calcmode="lin" valueType="num">
                                      <p:cBhvr additive="base">
                                        <p:cTn id="38"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autoUpdateAnimBg="0"/>
      <p:bldP spid="35843" grpId="0" animBg="1" autoUpdateAnimBg="0"/>
      <p:bldP spid="35844" grpId="0" animBg="1" autoUpdateAnimBg="0"/>
      <p:bldP spid="35845" grpId="0" animBg="1" autoUpdateAnimBg="0"/>
      <p:bldP spid="35847" grpId="0" animBg="1" autoUpdateAnimBg="0"/>
      <p:bldP spid="3585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950" y="304800"/>
            <a:ext cx="4819650" cy="6096000"/>
          </a:xfrm>
          <a:prstGeom prst="rect">
            <a:avLst/>
          </a:prstGeom>
          <a:noFill/>
          <a:ln>
            <a:noFill/>
          </a:ln>
          <a:effectLst>
            <a:glow rad="304800">
              <a:srgbClr val="FFC000"/>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90800" y="3352800"/>
            <a:ext cx="41148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2" name="Rectangle 1"/>
          <p:cNvSpPr/>
          <p:nvPr/>
        </p:nvSpPr>
        <p:spPr>
          <a:xfrm>
            <a:off x="1393617" y="1111719"/>
            <a:ext cx="6566315" cy="369332"/>
          </a:xfrm>
          <a:prstGeom prst="rect">
            <a:avLst/>
          </a:prstGeom>
          <a:solidFill>
            <a:schemeClr val="bg1"/>
          </a:solidFill>
          <a:ln>
            <a:solidFill>
              <a:schemeClr val="tx1">
                <a:alpha val="98000"/>
              </a:schemeClr>
            </a:solidFill>
          </a:ln>
        </p:spPr>
        <p:txBody>
          <a:bodyPr wrap="square">
            <a:spAutoFit/>
          </a:bodyPr>
          <a:lstStyle/>
          <a:p>
            <a:r>
              <a:rPr lang="en-ZA" dirty="0">
                <a:solidFill>
                  <a:srgbClr val="C00000"/>
                </a:solidFill>
              </a:rPr>
              <a:t>http://www.unizulu.ac.za/wp-content/uploads/2017/08/RI-P5.pdf</a:t>
            </a:r>
          </a:p>
        </p:txBody>
      </p:sp>
    </p:spTree>
    <p:extLst>
      <p:ext uri="{BB962C8B-B14F-4D97-AF65-F5344CB8AC3E}">
        <p14:creationId xmlns:p14="http://schemas.microsoft.com/office/powerpoint/2010/main" val="302580400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50" y="304800"/>
            <a:ext cx="5665788" cy="6248400"/>
          </a:xfrm>
          <a:prstGeom prst="rect">
            <a:avLst/>
          </a:prstGeom>
          <a:noFill/>
          <a:ln>
            <a:noFill/>
          </a:ln>
          <a:effectLst>
            <a:glow rad="228600">
              <a:srgbClr val="FFC000"/>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5382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875" y="481013"/>
            <a:ext cx="5810250" cy="5895975"/>
          </a:xfrm>
          <a:prstGeom prst="rect">
            <a:avLst/>
          </a:prstGeom>
          <a:noFill/>
          <a:ln>
            <a:noFill/>
          </a:ln>
          <a:effectLst>
            <a:glow rad="165100">
              <a:srgbClr val="FFC000"/>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05000" y="1828800"/>
            <a:ext cx="533400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Tree>
    <p:extLst>
      <p:ext uri="{BB962C8B-B14F-4D97-AF65-F5344CB8AC3E}">
        <p14:creationId xmlns:p14="http://schemas.microsoft.com/office/powerpoint/2010/main" val="335953623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65196" y="374900"/>
            <a:ext cx="7482544" cy="763525"/>
          </a:xfrm>
          <a:solidFill>
            <a:schemeClr val="accent1">
              <a:lumMod val="50000"/>
            </a:schemeClr>
          </a:solidFill>
          <a:effectLst>
            <a:glow rad="368300">
              <a:schemeClr val="accent1">
                <a:lumMod val="50000"/>
              </a:schemeClr>
            </a:glow>
          </a:effectLst>
        </p:spPr>
        <p:txBody>
          <a:bodyPr>
            <a:noAutofit/>
          </a:bodyPr>
          <a:lstStyle/>
          <a:p>
            <a:br>
              <a:rPr lang="en-US" sz="1000" b="1" dirty="0"/>
            </a:br>
            <a:br>
              <a:rPr lang="en-US" sz="1000" b="1" dirty="0"/>
            </a:br>
            <a:br>
              <a:rPr lang="en-US" sz="1000" b="1" dirty="0"/>
            </a:br>
            <a:r>
              <a:rPr lang="en-US" sz="4000" b="1" dirty="0">
                <a:solidFill>
                  <a:srgbClr val="FFC000"/>
                </a:solidFill>
              </a:rPr>
              <a:t>From UNIZULU Plagiarism Policy:</a:t>
            </a:r>
            <a:br>
              <a:rPr lang="en-US" sz="4000" b="1" dirty="0">
                <a:solidFill>
                  <a:srgbClr val="FFC000"/>
                </a:solidFill>
              </a:rPr>
            </a:br>
            <a:endParaRPr lang="en-US" sz="4000" b="1" dirty="0">
              <a:solidFill>
                <a:srgbClr val="FFC000"/>
              </a:solidFill>
            </a:endParaRPr>
          </a:p>
        </p:txBody>
      </p:sp>
      <p:sp>
        <p:nvSpPr>
          <p:cNvPr id="5" name="Content Placeholder 4"/>
          <p:cNvSpPr>
            <a:spLocks noGrp="1"/>
          </p:cNvSpPr>
          <p:nvPr>
            <p:ph idx="1"/>
          </p:nvPr>
        </p:nvSpPr>
        <p:spPr>
          <a:xfrm>
            <a:off x="1517900" y="1291131"/>
            <a:ext cx="7329840" cy="5344674"/>
          </a:xfrm>
          <a:solidFill>
            <a:schemeClr val="bg1"/>
          </a:solidFill>
          <a:effectLst>
            <a:glow rad="406400">
              <a:schemeClr val="bg1"/>
            </a:glow>
          </a:effectLst>
        </p:spPr>
        <p:txBody>
          <a:bodyPr>
            <a:normAutofit lnSpcReduction="10000"/>
          </a:bodyPr>
          <a:lstStyle/>
          <a:p>
            <a:pPr marL="0" lvl="0" indent="0">
              <a:spcBef>
                <a:spcPct val="0"/>
              </a:spcBef>
              <a:buNone/>
            </a:pPr>
            <a:r>
              <a:rPr lang="en-ZA" altLang="en-US" sz="1600" dirty="0">
                <a:solidFill>
                  <a:srgbClr val="FF0000"/>
                </a:solidFill>
              </a:rPr>
              <a:t>…(o) In matters involving students, the Tribunal may: </a:t>
            </a:r>
          </a:p>
          <a:p>
            <a:pPr marL="0" lvl="0" indent="0">
              <a:spcBef>
                <a:spcPct val="0"/>
              </a:spcBef>
              <a:buNone/>
            </a:pPr>
            <a:r>
              <a:rPr lang="en-ZA" altLang="en-US" sz="1600" dirty="0">
                <a:solidFill>
                  <a:prstClr val="black"/>
                </a:solidFill>
              </a:rPr>
              <a:t>(i) Exclude a student from UNIZULU, either permanently or for a specific period; provided that if permanent exclusion is considered to be the appropriate sanction, the matter must be referred to the Vice-Chancellor for confirmation. </a:t>
            </a:r>
          </a:p>
          <a:p>
            <a:pPr marL="0" lvl="0" indent="0">
              <a:spcBef>
                <a:spcPct val="0"/>
              </a:spcBef>
              <a:buNone/>
            </a:pPr>
            <a:r>
              <a:rPr lang="en-ZA" altLang="en-US" sz="1600" dirty="0">
                <a:solidFill>
                  <a:prstClr val="black"/>
                </a:solidFill>
              </a:rPr>
              <a:t>(ii) Withdraw a student’s Duly Performed certificate </a:t>
            </a:r>
          </a:p>
          <a:p>
            <a:pPr marL="0" lvl="0" indent="0">
              <a:spcBef>
                <a:spcPct val="0"/>
              </a:spcBef>
              <a:buNone/>
            </a:pPr>
            <a:r>
              <a:rPr lang="en-ZA" altLang="en-US" sz="1600" dirty="0">
                <a:solidFill>
                  <a:prstClr val="black"/>
                </a:solidFill>
              </a:rPr>
              <a:t>(iii) Reduce the mark awarded to a student, or award a mark of zero </a:t>
            </a:r>
          </a:p>
          <a:p>
            <a:pPr marL="0" lvl="0" indent="0">
              <a:spcBef>
                <a:spcPct val="0"/>
              </a:spcBef>
              <a:buNone/>
            </a:pPr>
            <a:r>
              <a:rPr lang="en-ZA" altLang="en-US" sz="1600" dirty="0">
                <a:solidFill>
                  <a:prstClr val="black"/>
                </a:solidFill>
              </a:rPr>
              <a:t>(iv) Order that a student should redo the work to the satisfaction of the Head of Department and/or lecturer </a:t>
            </a:r>
          </a:p>
          <a:p>
            <a:pPr marL="0" lvl="0" indent="0">
              <a:spcBef>
                <a:spcPct val="0"/>
              </a:spcBef>
              <a:buNone/>
            </a:pPr>
            <a:r>
              <a:rPr lang="en-ZA" altLang="en-US" sz="1600" dirty="0">
                <a:solidFill>
                  <a:prstClr val="black"/>
                </a:solidFill>
              </a:rPr>
              <a:t>(v) Issue a written warning to a student </a:t>
            </a:r>
          </a:p>
          <a:p>
            <a:pPr marL="0" lvl="0" indent="0">
              <a:spcBef>
                <a:spcPct val="0"/>
              </a:spcBef>
              <a:buNone/>
            </a:pPr>
            <a:r>
              <a:rPr lang="en-ZA" altLang="en-US" sz="1600" dirty="0">
                <a:solidFill>
                  <a:prstClr val="black"/>
                </a:solidFill>
              </a:rPr>
              <a:t>(vi) </a:t>
            </a:r>
            <a:r>
              <a:rPr lang="en-ZA" altLang="en-US" sz="1600" dirty="0">
                <a:solidFill>
                  <a:srgbClr val="FF0000"/>
                </a:solidFill>
              </a:rPr>
              <a:t>Impose any other appropriate sanction or a combination of the above sanctions </a:t>
            </a:r>
          </a:p>
          <a:p>
            <a:pPr marL="0" lvl="0" indent="0">
              <a:spcBef>
                <a:spcPct val="0"/>
              </a:spcBef>
              <a:buNone/>
            </a:pPr>
            <a:r>
              <a:rPr lang="en-ZA" altLang="en-US" sz="1600" dirty="0">
                <a:solidFill>
                  <a:srgbClr val="FF0000"/>
                </a:solidFill>
              </a:rPr>
              <a:t>(p) In matters involving graduates, diplomats or awardees of other qualifications, the Tribunal may conclude that the qualification that had been awarded be revoked, in which event the matter must be referred to Senate and Council for confirmation. </a:t>
            </a:r>
          </a:p>
          <a:p>
            <a:pPr marL="0" lvl="0" indent="0">
              <a:spcBef>
                <a:spcPct val="0"/>
              </a:spcBef>
              <a:buNone/>
            </a:pPr>
            <a:r>
              <a:rPr lang="en-ZA" altLang="en-US" sz="1600" dirty="0">
                <a:solidFill>
                  <a:prstClr val="black"/>
                </a:solidFill>
              </a:rPr>
              <a:t>(q) In matters involving staff and/or researchers, the Tribunal may: </a:t>
            </a:r>
          </a:p>
          <a:p>
            <a:pPr marL="0" lvl="0" indent="0">
              <a:spcBef>
                <a:spcPct val="0"/>
              </a:spcBef>
              <a:buNone/>
            </a:pPr>
            <a:r>
              <a:rPr lang="en-ZA" altLang="en-US" sz="1600" dirty="0">
                <a:solidFill>
                  <a:prstClr val="black"/>
                </a:solidFill>
              </a:rPr>
              <a:t>(i) Refer the matter to the Executive Director, Human Resources for possible disciplinary action </a:t>
            </a:r>
          </a:p>
          <a:p>
            <a:pPr marL="0" lvl="0" indent="0">
              <a:spcBef>
                <a:spcPct val="0"/>
              </a:spcBef>
              <a:buNone/>
            </a:pPr>
            <a:r>
              <a:rPr lang="en-ZA" altLang="en-US" sz="1600" dirty="0">
                <a:solidFill>
                  <a:prstClr val="black"/>
                </a:solidFill>
              </a:rPr>
              <a:t>(ii) Direct that offending teaching material be revised to the satisfaction of the relevant Head of Department and Dean of Faculty </a:t>
            </a:r>
          </a:p>
          <a:p>
            <a:pPr marL="0" lvl="0" indent="0">
              <a:spcBef>
                <a:spcPct val="0"/>
              </a:spcBef>
              <a:buNone/>
            </a:pPr>
            <a:r>
              <a:rPr lang="en-ZA" altLang="en-US" sz="1600" dirty="0">
                <a:solidFill>
                  <a:prstClr val="black"/>
                </a:solidFill>
              </a:rPr>
              <a:t>(iii) Direct that the transgression be acknowledged and that the research output and scholarly record be corrected, and it may indicate the specific corrective steps that need to be undertaken </a:t>
            </a:r>
          </a:p>
          <a:p>
            <a:pPr marL="0" lvl="0" indent="0">
              <a:spcBef>
                <a:spcPct val="0"/>
              </a:spcBef>
              <a:buNone/>
            </a:pPr>
            <a:r>
              <a:rPr lang="en-ZA" altLang="en-US" sz="1600" dirty="0">
                <a:solidFill>
                  <a:prstClr val="black"/>
                </a:solidFill>
              </a:rPr>
              <a:t>(iv) Impose any other appropriate sanction, or a combination of the above sanctions    </a:t>
            </a:r>
            <a:r>
              <a:rPr lang="en-ZA" altLang="en-US" sz="1500" dirty="0">
                <a:solidFill>
                  <a:prstClr val="black"/>
                </a:solidFill>
              </a:rPr>
              <a:t>                                                                           </a:t>
            </a:r>
          </a:p>
          <a:p>
            <a:pPr marL="0" lvl="0" indent="0">
              <a:spcBef>
                <a:spcPct val="0"/>
              </a:spcBef>
              <a:buNone/>
            </a:pPr>
            <a:r>
              <a:rPr lang="en-ZA" altLang="en-US" sz="1500" dirty="0">
                <a:solidFill>
                  <a:prstClr val="black"/>
                </a:solidFill>
              </a:rPr>
              <a:t>                                                                                                                </a:t>
            </a:r>
          </a:p>
          <a:p>
            <a:pPr marL="0" indent="0">
              <a:buNone/>
            </a:pPr>
            <a:endParaRPr lang="en-US" dirty="0"/>
          </a:p>
        </p:txBody>
      </p:sp>
    </p:spTree>
    <p:extLst>
      <p:ext uri="{BB962C8B-B14F-4D97-AF65-F5344CB8AC3E}">
        <p14:creationId xmlns:p14="http://schemas.microsoft.com/office/powerpoint/2010/main" val="159669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Slide Title</a:t>
            </a:r>
          </a:p>
        </p:txBody>
      </p:sp>
      <p:sp>
        <p:nvSpPr>
          <p:cNvPr id="5" name="Content Placeholder 4"/>
          <p:cNvSpPr>
            <a:spLocks noGrp="1"/>
          </p:cNvSpPr>
          <p:nvPr>
            <p:ph idx="1"/>
          </p:nvPr>
        </p:nvSpPr>
        <p:spPr>
          <a:xfrm>
            <a:off x="1831545" y="1544097"/>
            <a:ext cx="7016195" cy="5091708"/>
          </a:xfrm>
          <a:solidFill>
            <a:schemeClr val="bg1"/>
          </a:solidFill>
          <a:effectLst>
            <a:glow rad="228600">
              <a:schemeClr val="bg1"/>
            </a:glow>
          </a:effectLst>
        </p:spPr>
        <p:txBody>
          <a:bodyPr>
            <a:normAutofit/>
          </a:bodyPr>
          <a:lstStyle/>
          <a:p>
            <a:pPr lvl="0">
              <a:defRPr/>
            </a:pPr>
            <a:r>
              <a:rPr lang="en-US" sz="2200" b="1" dirty="0" err="1">
                <a:solidFill>
                  <a:prstClr val="black"/>
                </a:solidFill>
              </a:rPr>
              <a:t>Diederik</a:t>
            </a:r>
            <a:r>
              <a:rPr lang="en-US" sz="2200" b="1" dirty="0">
                <a:solidFill>
                  <a:prstClr val="black"/>
                </a:solidFill>
              </a:rPr>
              <a:t> </a:t>
            </a:r>
            <a:r>
              <a:rPr lang="en-US" sz="2200" b="1" dirty="0" err="1">
                <a:solidFill>
                  <a:prstClr val="black"/>
                </a:solidFill>
              </a:rPr>
              <a:t>Stapel</a:t>
            </a:r>
            <a:r>
              <a:rPr lang="en-US" sz="2200" dirty="0">
                <a:solidFill>
                  <a:prstClr val="black"/>
                </a:solidFill>
              </a:rPr>
              <a:t> is the subject of the most recent high-profile academic plagiarism case. </a:t>
            </a:r>
            <a:r>
              <a:rPr lang="en-US" sz="2200" dirty="0" err="1">
                <a:solidFill>
                  <a:prstClr val="black"/>
                </a:solidFill>
              </a:rPr>
              <a:t>Wagenmakers</a:t>
            </a:r>
            <a:r>
              <a:rPr lang="en-US" sz="2200" dirty="0">
                <a:solidFill>
                  <a:prstClr val="black"/>
                </a:solidFill>
              </a:rPr>
              <a:t> writes:</a:t>
            </a:r>
          </a:p>
          <a:p>
            <a:pPr lvl="0">
              <a:defRPr/>
            </a:pPr>
            <a:r>
              <a:rPr lang="en-US" sz="2200" dirty="0">
                <a:solidFill>
                  <a:prstClr val="black"/>
                </a:solidFill>
              </a:rPr>
              <a:t>He published about 100 articles, and in high ranking journals too (Science being one of them). Turns out he was simply making up his data. </a:t>
            </a:r>
          </a:p>
          <a:p>
            <a:pPr lvl="0">
              <a:defRPr/>
            </a:pPr>
            <a:r>
              <a:rPr lang="en-US" sz="2200" dirty="0">
                <a:solidFill>
                  <a:prstClr val="black"/>
                </a:solidFill>
              </a:rPr>
              <a:t>He was caught because his graduate students discovered that part of the data he gave them contained evidence of a copy-paste job. </a:t>
            </a:r>
          </a:p>
          <a:p>
            <a:pPr lvl="0">
              <a:defRPr/>
            </a:pPr>
            <a:r>
              <a:rPr lang="en-US" sz="2200" dirty="0">
                <a:solidFill>
                  <a:prstClr val="black"/>
                </a:solidFill>
              </a:rPr>
              <a:t>The extent to which all his work is contaminated (including that of his many PhD students, who he often “gave” experimental results) is as yet unknown. Tilburg university has basically fired him.</a:t>
            </a:r>
          </a:p>
          <a:p>
            <a:pPr lvl="0">
              <a:defRPr/>
            </a:pPr>
            <a:r>
              <a:rPr lang="en-US" sz="2600" dirty="0">
                <a:solidFill>
                  <a:prstClr val="black"/>
                </a:solidFill>
              </a:rPr>
              <a:t>(</a:t>
            </a:r>
            <a:r>
              <a:rPr lang="en-US" sz="1800" dirty="0">
                <a:solidFill>
                  <a:prstClr val="black"/>
                </a:solidFill>
              </a:rPr>
              <a:t>http://andrewgelman.com/2011/09/some-thoughts-on-academic)</a:t>
            </a:r>
          </a:p>
          <a:p>
            <a:endParaRPr lang="en-US" dirty="0"/>
          </a:p>
        </p:txBody>
      </p:sp>
      <p:sp>
        <p:nvSpPr>
          <p:cNvPr id="6" name="Title 1"/>
          <p:cNvSpPr txBox="1">
            <a:spLocks/>
          </p:cNvSpPr>
          <p:nvPr/>
        </p:nvSpPr>
        <p:spPr>
          <a:xfrm>
            <a:off x="1365196" y="222196"/>
            <a:ext cx="7329839" cy="916230"/>
          </a:xfrm>
          <a:prstGeom prst="rect">
            <a:avLst/>
          </a:prstGeom>
          <a:solidFill>
            <a:schemeClr val="accent1">
              <a:lumMod val="50000"/>
            </a:schemeClr>
          </a:solidFill>
          <a:effectLst>
            <a:glow rad="228600">
              <a:schemeClr val="accent1">
                <a:lumMod val="50000"/>
              </a:schemeClr>
            </a:glow>
          </a:effectLst>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FF9E1D"/>
                </a:solidFill>
                <a:latin typeface="+mj-lt"/>
                <a:ea typeface="+mj-ea"/>
                <a:cs typeface="+mj-cs"/>
              </a:defRPr>
            </a:lvl1pPr>
          </a:lstStyle>
          <a:p>
            <a:pPr algn="ctr">
              <a:spcBef>
                <a:spcPct val="50000"/>
              </a:spcBef>
            </a:pPr>
            <a:r>
              <a:rPr lang="en-US" altLang="en-US" sz="4500" b="1" dirty="0">
                <a:solidFill>
                  <a:srgbClr val="FFC000"/>
                </a:solidFill>
              </a:rPr>
              <a:t>Real Life Consequences</a:t>
            </a:r>
          </a:p>
          <a:p>
            <a:pPr algn="ctr">
              <a:spcBef>
                <a:spcPct val="50000"/>
              </a:spcBef>
            </a:pPr>
            <a:endParaRPr lang="en-US" altLang="en-US" sz="1000" b="1" dirty="0">
              <a:solidFill>
                <a:srgbClr val="FFC000"/>
              </a:solidFill>
            </a:endParaRPr>
          </a:p>
        </p:txBody>
      </p:sp>
    </p:spTree>
    <p:extLst>
      <p:ext uri="{BB962C8B-B14F-4D97-AF65-F5344CB8AC3E}">
        <p14:creationId xmlns:p14="http://schemas.microsoft.com/office/powerpoint/2010/main" val="133254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10607</TotalTime>
  <Words>3313</Words>
  <Application>Microsoft Office PowerPoint</Application>
  <PresentationFormat>On-screen Show (4:3)</PresentationFormat>
  <Paragraphs>251</Paragraphs>
  <Slides>37</Slides>
  <Notes>1</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37</vt:i4>
      </vt:variant>
    </vt:vector>
  </HeadingPairs>
  <TitlesOfParts>
    <vt:vector size="55" baseType="lpstr">
      <vt:lpstr>Arial</vt:lpstr>
      <vt:lpstr>Arial Black</vt:lpstr>
      <vt:lpstr>Book Antiqua</vt:lpstr>
      <vt:lpstr>Calibri</vt:lpstr>
      <vt:lpstr>Comic Sans MS</vt:lpstr>
      <vt:lpstr>Times</vt:lpstr>
      <vt:lpstr>Wingdings</vt:lpstr>
      <vt:lpstr>Office Theme</vt:lpstr>
      <vt:lpstr>1_Office Theme</vt:lpstr>
      <vt:lpstr>2_Office Theme</vt:lpstr>
      <vt:lpstr>3_Office Theme</vt:lpstr>
      <vt:lpstr>4_Office Theme</vt:lpstr>
      <vt:lpstr>7_Office Theme</vt:lpstr>
      <vt:lpstr>8_Office Theme</vt:lpstr>
      <vt:lpstr>11_Office Theme</vt:lpstr>
      <vt:lpstr>13_Office Theme</vt:lpstr>
      <vt:lpstr>15_Office Theme</vt:lpstr>
      <vt:lpstr>16_Office Theme</vt:lpstr>
      <vt:lpstr>Aim</vt:lpstr>
      <vt:lpstr>PowerPoint Presentation</vt:lpstr>
      <vt:lpstr>    But can words and ideas really be stolen? </vt:lpstr>
      <vt:lpstr>Plagiarism Excuses</vt:lpstr>
      <vt:lpstr>PowerPoint Presentation</vt:lpstr>
      <vt:lpstr>PowerPoint Presentation</vt:lpstr>
      <vt:lpstr>PowerPoint Presentation</vt:lpstr>
      <vt:lpstr>   From UNIZULU Plagiarism Policy: </vt:lpstr>
      <vt:lpstr>Slide Title</vt:lpstr>
      <vt:lpstr>PowerPoint Presentation</vt:lpstr>
      <vt:lpstr>PowerPoint Presentation</vt:lpstr>
      <vt:lpstr>Real life consequences:</vt:lpstr>
      <vt:lpstr>     Two types of plagiarism  </vt:lpstr>
      <vt:lpstr>Plagiarism Quick Test</vt:lpstr>
      <vt:lpstr>Preventing plagiarism when writing</vt:lpstr>
      <vt:lpstr>Preventing plagiarism when writing</vt:lpstr>
      <vt:lpstr>Preventing plagiarism when writing</vt:lpstr>
      <vt:lpstr>Preventing plagiarism when writing</vt:lpstr>
      <vt:lpstr>Preventing plagiarism when writing</vt:lpstr>
      <vt:lpstr>    Some of the things that you think you know about plagiarism may be wrong… </vt:lpstr>
      <vt:lpstr>Preventing plagiarism when writing:  how to cite sources</vt:lpstr>
      <vt:lpstr>Preventing plagiarism when writing: how to cite sources </vt:lpstr>
      <vt:lpstr>Preventing plagiarism when writing: how to cite sources</vt:lpstr>
      <vt:lpstr>Preventing plagiarism when writing:  how to cite sources</vt:lpstr>
      <vt:lpstr>Preventing plagiarism when writing: how to cite sources</vt:lpstr>
      <vt:lpstr>Preventing plagiarism when writing: how to cite sources</vt:lpstr>
      <vt:lpstr>Preventing plagiarism when writing: how to cite sources</vt:lpstr>
      <vt:lpstr>Preventing plagiarism when writing</vt:lpstr>
      <vt:lpstr>Six steps to effectively paraphrasing </vt:lpstr>
      <vt:lpstr>Listing References</vt:lpstr>
      <vt:lpstr>Listing References</vt:lpstr>
      <vt:lpstr>Listing References</vt:lpstr>
      <vt:lpstr>Listing References</vt:lpstr>
      <vt:lpstr>Conclusion: Avoiding Plagiarism</vt:lpstr>
      <vt:lpstr>Is this important?</vt:lpstr>
      <vt:lpstr>Useful Tools</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Faith Lucia Nsele</cp:lastModifiedBy>
  <cp:revision>65</cp:revision>
  <dcterms:created xsi:type="dcterms:W3CDTF">2013-08-21T19:17:07Z</dcterms:created>
  <dcterms:modified xsi:type="dcterms:W3CDTF">2023-06-22T06:05:04Z</dcterms:modified>
</cp:coreProperties>
</file>