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06" r:id="rId2"/>
    <p:sldId id="294" r:id="rId3"/>
    <p:sldId id="295" r:id="rId4"/>
    <p:sldId id="303" r:id="rId5"/>
    <p:sldId id="304" r:id="rId6"/>
    <p:sldId id="297" r:id="rId7"/>
    <p:sldId id="298" r:id="rId8"/>
    <p:sldId id="307" r:id="rId9"/>
    <p:sldId id="299" r:id="rId10"/>
    <p:sldId id="300" r:id="rId11"/>
    <p:sldId id="301" r:id="rId12"/>
    <p:sldId id="302" r:id="rId13"/>
    <p:sldId id="305" r:id="rId1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9" autoAdjust="0"/>
    <p:restoredTop sz="82759" autoAdjust="0"/>
  </p:normalViewPr>
  <p:slideViewPr>
    <p:cSldViewPr snapToGrid="0" snapToObjects="1">
      <p:cViewPr>
        <p:scale>
          <a:sx n="84" d="100"/>
          <a:sy n="84" d="100"/>
        </p:scale>
        <p:origin x="1044" y="-500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D0602-C241-4024-AF10-06F8CA36968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405F94-DF31-45A4-BCEE-EF3A490BD7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culture? </a:t>
          </a:r>
        </a:p>
      </dgm:t>
    </dgm:pt>
    <dgm:pt modelId="{6ED85EB5-255E-4F66-A907-F8E28BF8523C}" type="parTrans" cxnId="{E255BB82-4973-44FB-890B-F49D08A6864F}">
      <dgm:prSet/>
      <dgm:spPr/>
      <dgm:t>
        <a:bodyPr/>
        <a:lstStyle/>
        <a:p>
          <a:endParaRPr lang="en-US"/>
        </a:p>
      </dgm:t>
    </dgm:pt>
    <dgm:pt modelId="{409A55D2-3581-4268-BF79-CF2500D33847}" type="sibTrans" cxnId="{E255BB82-4973-44FB-890B-F49D08A6864F}">
      <dgm:prSet/>
      <dgm:spPr/>
      <dgm:t>
        <a:bodyPr/>
        <a:lstStyle/>
        <a:p>
          <a:endParaRPr lang="en-US"/>
        </a:p>
      </dgm:t>
    </dgm:pt>
    <dgm:pt modelId="{9CBF3257-3CE9-47E0-8BA5-C7699501A5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tradition ? </a:t>
          </a:r>
        </a:p>
      </dgm:t>
    </dgm:pt>
    <dgm:pt modelId="{62BB7FD1-C673-4406-9E44-A80CC48F6257}" type="parTrans" cxnId="{BC92C08B-E927-4975-9CD2-99D9BFFD1E37}">
      <dgm:prSet/>
      <dgm:spPr/>
      <dgm:t>
        <a:bodyPr/>
        <a:lstStyle/>
        <a:p>
          <a:endParaRPr lang="en-US"/>
        </a:p>
      </dgm:t>
    </dgm:pt>
    <dgm:pt modelId="{E9B65F7B-8D3A-443C-A4B8-694E72A3CE94}" type="sibTrans" cxnId="{BC92C08B-E927-4975-9CD2-99D9BFFD1E37}">
      <dgm:prSet/>
      <dgm:spPr/>
      <dgm:t>
        <a:bodyPr/>
        <a:lstStyle/>
        <a:p>
          <a:endParaRPr lang="en-US"/>
        </a:p>
      </dgm:t>
    </dgm:pt>
    <dgm:pt modelId="{77F79C7B-8E9C-4CA3-9E3B-C6A4CD0F69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Forms of culture</a:t>
          </a:r>
        </a:p>
      </dgm:t>
    </dgm:pt>
    <dgm:pt modelId="{200A5775-D1FA-447F-B491-1F591AB80DE3}" type="parTrans" cxnId="{CC019F6C-386E-41A3-BA23-1A668176636A}">
      <dgm:prSet/>
      <dgm:spPr/>
      <dgm:t>
        <a:bodyPr/>
        <a:lstStyle/>
        <a:p>
          <a:endParaRPr lang="en-US"/>
        </a:p>
      </dgm:t>
    </dgm:pt>
    <dgm:pt modelId="{D7B6C435-D654-4583-A604-5903ECFA5DDE}" type="sibTrans" cxnId="{CC019F6C-386E-41A3-BA23-1A668176636A}">
      <dgm:prSet/>
      <dgm:spPr/>
      <dgm:t>
        <a:bodyPr/>
        <a:lstStyle/>
        <a:p>
          <a:endParaRPr lang="en-US"/>
        </a:p>
      </dgm:t>
    </dgm:pt>
    <dgm:pt modelId="{900726AF-96B6-4A72-9477-9CD7575144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Characteristics of culture</a:t>
          </a:r>
        </a:p>
      </dgm:t>
    </dgm:pt>
    <dgm:pt modelId="{2E5157F3-2669-4D62-8C66-9C95B15A0259}" type="parTrans" cxnId="{54DB8C8E-6390-47AB-B719-9F22006F9693}">
      <dgm:prSet/>
      <dgm:spPr/>
      <dgm:t>
        <a:bodyPr/>
        <a:lstStyle/>
        <a:p>
          <a:endParaRPr lang="en-US"/>
        </a:p>
      </dgm:t>
    </dgm:pt>
    <dgm:pt modelId="{48EBCA65-3806-4E66-9116-4024BD5D78C2}" type="sibTrans" cxnId="{54DB8C8E-6390-47AB-B719-9F22006F9693}">
      <dgm:prSet/>
      <dgm:spPr/>
      <dgm:t>
        <a:bodyPr/>
        <a:lstStyle/>
        <a:p>
          <a:endParaRPr lang="en-US"/>
        </a:p>
      </dgm:t>
    </dgm:pt>
    <dgm:pt modelId="{8B53FAD9-A45E-4AA9-9254-0E74919DB7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Ethnocentrism and Culture relativism  </a:t>
          </a:r>
        </a:p>
      </dgm:t>
    </dgm:pt>
    <dgm:pt modelId="{9A1CF633-ECB3-42B5-A20A-C5960600D348}" type="parTrans" cxnId="{BE966394-F3EE-44DD-B343-CCACD8309610}">
      <dgm:prSet/>
      <dgm:spPr/>
      <dgm:t>
        <a:bodyPr/>
        <a:lstStyle/>
        <a:p>
          <a:endParaRPr lang="en-US"/>
        </a:p>
      </dgm:t>
    </dgm:pt>
    <dgm:pt modelId="{96F141B7-6EFB-42E4-ADB8-01F72801D09A}" type="sibTrans" cxnId="{BE966394-F3EE-44DD-B343-CCACD8309610}">
      <dgm:prSet/>
      <dgm:spPr/>
      <dgm:t>
        <a:bodyPr/>
        <a:lstStyle/>
        <a:p>
          <a:endParaRPr lang="en-US"/>
        </a:p>
      </dgm:t>
    </dgm:pt>
    <dgm:pt modelId="{9838DB7A-C2F1-43DA-AC5E-3BFED85AF8F5}" type="pres">
      <dgm:prSet presAssocID="{7CED0602-C241-4024-AF10-06F8CA369687}" presName="root" presStyleCnt="0">
        <dgm:presLayoutVars>
          <dgm:dir/>
          <dgm:resizeHandles val="exact"/>
        </dgm:presLayoutVars>
      </dgm:prSet>
      <dgm:spPr/>
    </dgm:pt>
    <dgm:pt modelId="{DB7257ED-881E-4361-81B2-04281BE73C0C}" type="pres">
      <dgm:prSet presAssocID="{44405F94-DF31-45A4-BCEE-EF3A490BD742}" presName="compNode" presStyleCnt="0"/>
      <dgm:spPr/>
    </dgm:pt>
    <dgm:pt modelId="{4BEEFE77-B4E2-4507-AF6C-6123CBC31035}" type="pres">
      <dgm:prSet presAssocID="{44405F94-DF31-45A4-BCEE-EF3A490BD742}" presName="bgRect" presStyleLbl="bgShp" presStyleIdx="0" presStyleCnt="5"/>
      <dgm:spPr/>
    </dgm:pt>
    <dgm:pt modelId="{EF8D4507-B823-45F4-A815-82F5846C0206}" type="pres">
      <dgm:prSet presAssocID="{44405F94-DF31-45A4-BCEE-EF3A490BD74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91CB45F3-5A43-40E3-B543-DB6AD71F9FC7}" type="pres">
      <dgm:prSet presAssocID="{44405F94-DF31-45A4-BCEE-EF3A490BD742}" presName="spaceRect" presStyleCnt="0"/>
      <dgm:spPr/>
    </dgm:pt>
    <dgm:pt modelId="{A7187B74-4B90-4AD1-B1B4-B750BD6D2A4B}" type="pres">
      <dgm:prSet presAssocID="{44405F94-DF31-45A4-BCEE-EF3A490BD742}" presName="parTx" presStyleLbl="revTx" presStyleIdx="0" presStyleCnt="5">
        <dgm:presLayoutVars>
          <dgm:chMax val="0"/>
          <dgm:chPref val="0"/>
        </dgm:presLayoutVars>
      </dgm:prSet>
      <dgm:spPr/>
    </dgm:pt>
    <dgm:pt modelId="{EE697BA0-8C82-4CCC-8EC7-0B6E55704091}" type="pres">
      <dgm:prSet presAssocID="{409A55D2-3581-4268-BF79-CF2500D33847}" presName="sibTrans" presStyleCnt="0"/>
      <dgm:spPr/>
    </dgm:pt>
    <dgm:pt modelId="{07C68796-2AFA-468E-B077-11B78DC0D7C4}" type="pres">
      <dgm:prSet presAssocID="{9CBF3257-3CE9-47E0-8BA5-C7699501A5E1}" presName="compNode" presStyleCnt="0"/>
      <dgm:spPr/>
    </dgm:pt>
    <dgm:pt modelId="{3D6CECD4-4A77-4728-802A-B2A93177D0EC}" type="pres">
      <dgm:prSet presAssocID="{9CBF3257-3CE9-47E0-8BA5-C7699501A5E1}" presName="bgRect" presStyleLbl="bgShp" presStyleIdx="1" presStyleCnt="5"/>
      <dgm:spPr/>
    </dgm:pt>
    <dgm:pt modelId="{B6CD810A-9F21-4E3B-ACD5-EA4D685A7115}" type="pres">
      <dgm:prSet presAssocID="{9CBF3257-3CE9-47E0-8BA5-C7699501A5E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0D624F7A-9C6C-4627-A790-CF8798F0ED55}" type="pres">
      <dgm:prSet presAssocID="{9CBF3257-3CE9-47E0-8BA5-C7699501A5E1}" presName="spaceRect" presStyleCnt="0"/>
      <dgm:spPr/>
    </dgm:pt>
    <dgm:pt modelId="{B946B494-F292-4E19-BF3C-7079B2D3B37F}" type="pres">
      <dgm:prSet presAssocID="{9CBF3257-3CE9-47E0-8BA5-C7699501A5E1}" presName="parTx" presStyleLbl="revTx" presStyleIdx="1" presStyleCnt="5">
        <dgm:presLayoutVars>
          <dgm:chMax val="0"/>
          <dgm:chPref val="0"/>
        </dgm:presLayoutVars>
      </dgm:prSet>
      <dgm:spPr/>
    </dgm:pt>
    <dgm:pt modelId="{58AFA0F2-5014-4831-B90E-5A3D6D8D2CB0}" type="pres">
      <dgm:prSet presAssocID="{E9B65F7B-8D3A-443C-A4B8-694E72A3CE94}" presName="sibTrans" presStyleCnt="0"/>
      <dgm:spPr/>
    </dgm:pt>
    <dgm:pt modelId="{018E57B9-B90F-454F-AD34-25700350D82E}" type="pres">
      <dgm:prSet presAssocID="{77F79C7B-8E9C-4CA3-9E3B-C6A4CD0F690E}" presName="compNode" presStyleCnt="0"/>
      <dgm:spPr/>
    </dgm:pt>
    <dgm:pt modelId="{C3795EC7-4999-4945-98F5-DE2BF3658ADC}" type="pres">
      <dgm:prSet presAssocID="{77F79C7B-8E9C-4CA3-9E3B-C6A4CD0F690E}" presName="bgRect" presStyleLbl="bgShp" presStyleIdx="2" presStyleCnt="5"/>
      <dgm:spPr/>
    </dgm:pt>
    <dgm:pt modelId="{6197C63F-673F-45A3-9800-371F426AB587}" type="pres">
      <dgm:prSet presAssocID="{77F79C7B-8E9C-4CA3-9E3B-C6A4CD0F690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DFA14146-21E5-479B-A097-82576F9EC1B3}" type="pres">
      <dgm:prSet presAssocID="{77F79C7B-8E9C-4CA3-9E3B-C6A4CD0F690E}" presName="spaceRect" presStyleCnt="0"/>
      <dgm:spPr/>
    </dgm:pt>
    <dgm:pt modelId="{5DF7A74B-B0AF-40A9-93DC-A2500CC77446}" type="pres">
      <dgm:prSet presAssocID="{77F79C7B-8E9C-4CA3-9E3B-C6A4CD0F690E}" presName="parTx" presStyleLbl="revTx" presStyleIdx="2" presStyleCnt="5">
        <dgm:presLayoutVars>
          <dgm:chMax val="0"/>
          <dgm:chPref val="0"/>
        </dgm:presLayoutVars>
      </dgm:prSet>
      <dgm:spPr/>
    </dgm:pt>
    <dgm:pt modelId="{3D042CBB-8651-4297-92B4-4643344D8141}" type="pres">
      <dgm:prSet presAssocID="{D7B6C435-D654-4583-A604-5903ECFA5DDE}" presName="sibTrans" presStyleCnt="0"/>
      <dgm:spPr/>
    </dgm:pt>
    <dgm:pt modelId="{1E57632C-13F3-4965-8B5C-675504035FE1}" type="pres">
      <dgm:prSet presAssocID="{900726AF-96B6-4A72-9477-9CD7575144CC}" presName="compNode" presStyleCnt="0"/>
      <dgm:spPr/>
    </dgm:pt>
    <dgm:pt modelId="{34B4E77D-04A4-4F83-9E3E-31BF5186870C}" type="pres">
      <dgm:prSet presAssocID="{900726AF-96B6-4A72-9477-9CD7575144CC}" presName="bgRect" presStyleLbl="bgShp" presStyleIdx="3" presStyleCnt="5"/>
      <dgm:spPr/>
    </dgm:pt>
    <dgm:pt modelId="{6ECDE84E-2D3D-4464-845C-1268636F5026}" type="pres">
      <dgm:prSet presAssocID="{900726AF-96B6-4A72-9477-9CD7575144C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53F3B68-A34C-4DBA-9798-710F7C7D4DEC}" type="pres">
      <dgm:prSet presAssocID="{900726AF-96B6-4A72-9477-9CD7575144CC}" presName="spaceRect" presStyleCnt="0"/>
      <dgm:spPr/>
    </dgm:pt>
    <dgm:pt modelId="{0CCC22C1-A2D7-4B46-BA6A-2076F185000C}" type="pres">
      <dgm:prSet presAssocID="{900726AF-96B6-4A72-9477-9CD7575144CC}" presName="parTx" presStyleLbl="revTx" presStyleIdx="3" presStyleCnt="5">
        <dgm:presLayoutVars>
          <dgm:chMax val="0"/>
          <dgm:chPref val="0"/>
        </dgm:presLayoutVars>
      </dgm:prSet>
      <dgm:spPr/>
    </dgm:pt>
    <dgm:pt modelId="{8535C914-735A-4D7D-B5BA-F5A34437E257}" type="pres">
      <dgm:prSet presAssocID="{48EBCA65-3806-4E66-9116-4024BD5D78C2}" presName="sibTrans" presStyleCnt="0"/>
      <dgm:spPr/>
    </dgm:pt>
    <dgm:pt modelId="{6E020E46-3EF0-48A6-99C3-44FC2AE597E6}" type="pres">
      <dgm:prSet presAssocID="{8B53FAD9-A45E-4AA9-9254-0E74919DB781}" presName="compNode" presStyleCnt="0"/>
      <dgm:spPr/>
    </dgm:pt>
    <dgm:pt modelId="{EAF2FA34-5AC6-49DA-ABDB-7C9A549D1E29}" type="pres">
      <dgm:prSet presAssocID="{8B53FAD9-A45E-4AA9-9254-0E74919DB781}" presName="bgRect" presStyleLbl="bgShp" presStyleIdx="4" presStyleCnt="5"/>
      <dgm:spPr/>
    </dgm:pt>
    <dgm:pt modelId="{E3BD6CE4-9FD2-4DAB-A382-8EF32E3987DE}" type="pres">
      <dgm:prSet presAssocID="{8B53FAD9-A45E-4AA9-9254-0E74919DB78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BCE801CF-B330-412B-8762-C6EC2DD3E3B3}" type="pres">
      <dgm:prSet presAssocID="{8B53FAD9-A45E-4AA9-9254-0E74919DB781}" presName="spaceRect" presStyleCnt="0"/>
      <dgm:spPr/>
    </dgm:pt>
    <dgm:pt modelId="{E9955C4E-D9DE-4CEA-A810-CEF9DBA73F12}" type="pres">
      <dgm:prSet presAssocID="{8B53FAD9-A45E-4AA9-9254-0E74919DB78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9B3F05D-65EB-4066-B799-A2A28DB8C861}" type="presOf" srcId="{7CED0602-C241-4024-AF10-06F8CA369687}" destId="{9838DB7A-C2F1-43DA-AC5E-3BFED85AF8F5}" srcOrd="0" destOrd="0" presId="urn:microsoft.com/office/officeart/2018/2/layout/IconVerticalSolidList"/>
    <dgm:cxn modelId="{CC019F6C-386E-41A3-BA23-1A668176636A}" srcId="{7CED0602-C241-4024-AF10-06F8CA369687}" destId="{77F79C7B-8E9C-4CA3-9E3B-C6A4CD0F690E}" srcOrd="2" destOrd="0" parTransId="{200A5775-D1FA-447F-B491-1F591AB80DE3}" sibTransId="{D7B6C435-D654-4583-A604-5903ECFA5DDE}"/>
    <dgm:cxn modelId="{43019B78-4E45-46E2-B53F-BEC7F65E1A83}" type="presOf" srcId="{8B53FAD9-A45E-4AA9-9254-0E74919DB781}" destId="{E9955C4E-D9DE-4CEA-A810-CEF9DBA73F12}" srcOrd="0" destOrd="0" presId="urn:microsoft.com/office/officeart/2018/2/layout/IconVerticalSolidList"/>
    <dgm:cxn modelId="{E255BB82-4973-44FB-890B-F49D08A6864F}" srcId="{7CED0602-C241-4024-AF10-06F8CA369687}" destId="{44405F94-DF31-45A4-BCEE-EF3A490BD742}" srcOrd="0" destOrd="0" parTransId="{6ED85EB5-255E-4F66-A907-F8E28BF8523C}" sibTransId="{409A55D2-3581-4268-BF79-CF2500D33847}"/>
    <dgm:cxn modelId="{9B2E1B86-D197-4919-ADB5-B6772AD82BAB}" type="presOf" srcId="{44405F94-DF31-45A4-BCEE-EF3A490BD742}" destId="{A7187B74-4B90-4AD1-B1B4-B750BD6D2A4B}" srcOrd="0" destOrd="0" presId="urn:microsoft.com/office/officeart/2018/2/layout/IconVerticalSolidList"/>
    <dgm:cxn modelId="{BC92C08B-E927-4975-9CD2-99D9BFFD1E37}" srcId="{7CED0602-C241-4024-AF10-06F8CA369687}" destId="{9CBF3257-3CE9-47E0-8BA5-C7699501A5E1}" srcOrd="1" destOrd="0" parTransId="{62BB7FD1-C673-4406-9E44-A80CC48F6257}" sibTransId="{E9B65F7B-8D3A-443C-A4B8-694E72A3CE94}"/>
    <dgm:cxn modelId="{54DB8C8E-6390-47AB-B719-9F22006F9693}" srcId="{7CED0602-C241-4024-AF10-06F8CA369687}" destId="{900726AF-96B6-4A72-9477-9CD7575144CC}" srcOrd="3" destOrd="0" parTransId="{2E5157F3-2669-4D62-8C66-9C95B15A0259}" sibTransId="{48EBCA65-3806-4E66-9116-4024BD5D78C2}"/>
    <dgm:cxn modelId="{BE966394-F3EE-44DD-B343-CCACD8309610}" srcId="{7CED0602-C241-4024-AF10-06F8CA369687}" destId="{8B53FAD9-A45E-4AA9-9254-0E74919DB781}" srcOrd="4" destOrd="0" parTransId="{9A1CF633-ECB3-42B5-A20A-C5960600D348}" sibTransId="{96F141B7-6EFB-42E4-ADB8-01F72801D09A}"/>
    <dgm:cxn modelId="{35A878A5-D69F-43D1-81F7-83765B87B318}" type="presOf" srcId="{77F79C7B-8E9C-4CA3-9E3B-C6A4CD0F690E}" destId="{5DF7A74B-B0AF-40A9-93DC-A2500CC77446}" srcOrd="0" destOrd="0" presId="urn:microsoft.com/office/officeart/2018/2/layout/IconVerticalSolidList"/>
    <dgm:cxn modelId="{C5F6B7BA-AD1B-4342-8B00-276EBD77F815}" type="presOf" srcId="{9CBF3257-3CE9-47E0-8BA5-C7699501A5E1}" destId="{B946B494-F292-4E19-BF3C-7079B2D3B37F}" srcOrd="0" destOrd="0" presId="urn:microsoft.com/office/officeart/2018/2/layout/IconVerticalSolidList"/>
    <dgm:cxn modelId="{EBBD13CA-AC2E-470A-BCDA-187414CEF725}" type="presOf" srcId="{900726AF-96B6-4A72-9477-9CD7575144CC}" destId="{0CCC22C1-A2D7-4B46-BA6A-2076F185000C}" srcOrd="0" destOrd="0" presId="urn:microsoft.com/office/officeart/2018/2/layout/IconVerticalSolidList"/>
    <dgm:cxn modelId="{873F4929-7CC3-4FC9-ACA5-C02872D755DE}" type="presParOf" srcId="{9838DB7A-C2F1-43DA-AC5E-3BFED85AF8F5}" destId="{DB7257ED-881E-4361-81B2-04281BE73C0C}" srcOrd="0" destOrd="0" presId="urn:microsoft.com/office/officeart/2018/2/layout/IconVerticalSolidList"/>
    <dgm:cxn modelId="{57A78BAD-F881-463E-A87D-FEB55918A699}" type="presParOf" srcId="{DB7257ED-881E-4361-81B2-04281BE73C0C}" destId="{4BEEFE77-B4E2-4507-AF6C-6123CBC31035}" srcOrd="0" destOrd="0" presId="urn:microsoft.com/office/officeart/2018/2/layout/IconVerticalSolidList"/>
    <dgm:cxn modelId="{43EF3A7C-D306-44CD-A5A3-41D466ABB852}" type="presParOf" srcId="{DB7257ED-881E-4361-81B2-04281BE73C0C}" destId="{EF8D4507-B823-45F4-A815-82F5846C0206}" srcOrd="1" destOrd="0" presId="urn:microsoft.com/office/officeart/2018/2/layout/IconVerticalSolidList"/>
    <dgm:cxn modelId="{7A6A7384-83E9-4A9B-91F8-CD5AC6C9D8D7}" type="presParOf" srcId="{DB7257ED-881E-4361-81B2-04281BE73C0C}" destId="{91CB45F3-5A43-40E3-B543-DB6AD71F9FC7}" srcOrd="2" destOrd="0" presId="urn:microsoft.com/office/officeart/2018/2/layout/IconVerticalSolidList"/>
    <dgm:cxn modelId="{2F40D368-3B08-4A51-99E1-C25E9A3297D7}" type="presParOf" srcId="{DB7257ED-881E-4361-81B2-04281BE73C0C}" destId="{A7187B74-4B90-4AD1-B1B4-B750BD6D2A4B}" srcOrd="3" destOrd="0" presId="urn:microsoft.com/office/officeart/2018/2/layout/IconVerticalSolidList"/>
    <dgm:cxn modelId="{33C41CFA-BAB7-4E6B-8C50-914B469955F9}" type="presParOf" srcId="{9838DB7A-C2F1-43DA-AC5E-3BFED85AF8F5}" destId="{EE697BA0-8C82-4CCC-8EC7-0B6E55704091}" srcOrd="1" destOrd="0" presId="urn:microsoft.com/office/officeart/2018/2/layout/IconVerticalSolidList"/>
    <dgm:cxn modelId="{1EDBBBD2-A461-4CC3-B864-FF8498522415}" type="presParOf" srcId="{9838DB7A-C2F1-43DA-AC5E-3BFED85AF8F5}" destId="{07C68796-2AFA-468E-B077-11B78DC0D7C4}" srcOrd="2" destOrd="0" presId="urn:microsoft.com/office/officeart/2018/2/layout/IconVerticalSolidList"/>
    <dgm:cxn modelId="{6AAA70A9-76C7-4891-9357-FDCA40E6864A}" type="presParOf" srcId="{07C68796-2AFA-468E-B077-11B78DC0D7C4}" destId="{3D6CECD4-4A77-4728-802A-B2A93177D0EC}" srcOrd="0" destOrd="0" presId="urn:microsoft.com/office/officeart/2018/2/layout/IconVerticalSolidList"/>
    <dgm:cxn modelId="{1A82D613-E47F-418C-BA51-5710B46F8399}" type="presParOf" srcId="{07C68796-2AFA-468E-B077-11B78DC0D7C4}" destId="{B6CD810A-9F21-4E3B-ACD5-EA4D685A7115}" srcOrd="1" destOrd="0" presId="urn:microsoft.com/office/officeart/2018/2/layout/IconVerticalSolidList"/>
    <dgm:cxn modelId="{FB9A0E2C-EFE4-4756-908F-52B1434EC106}" type="presParOf" srcId="{07C68796-2AFA-468E-B077-11B78DC0D7C4}" destId="{0D624F7A-9C6C-4627-A790-CF8798F0ED55}" srcOrd="2" destOrd="0" presId="urn:microsoft.com/office/officeart/2018/2/layout/IconVerticalSolidList"/>
    <dgm:cxn modelId="{A1229884-C4BE-4DC7-B344-77E12BE61425}" type="presParOf" srcId="{07C68796-2AFA-468E-B077-11B78DC0D7C4}" destId="{B946B494-F292-4E19-BF3C-7079B2D3B37F}" srcOrd="3" destOrd="0" presId="urn:microsoft.com/office/officeart/2018/2/layout/IconVerticalSolidList"/>
    <dgm:cxn modelId="{51101978-0750-414B-B328-3F28F60178AE}" type="presParOf" srcId="{9838DB7A-C2F1-43DA-AC5E-3BFED85AF8F5}" destId="{58AFA0F2-5014-4831-B90E-5A3D6D8D2CB0}" srcOrd="3" destOrd="0" presId="urn:microsoft.com/office/officeart/2018/2/layout/IconVerticalSolidList"/>
    <dgm:cxn modelId="{4F030451-7C92-4312-88C8-AE2E2C52A087}" type="presParOf" srcId="{9838DB7A-C2F1-43DA-AC5E-3BFED85AF8F5}" destId="{018E57B9-B90F-454F-AD34-25700350D82E}" srcOrd="4" destOrd="0" presId="urn:microsoft.com/office/officeart/2018/2/layout/IconVerticalSolidList"/>
    <dgm:cxn modelId="{2651748A-9A2D-45E1-9C80-317B4F0F1FD9}" type="presParOf" srcId="{018E57B9-B90F-454F-AD34-25700350D82E}" destId="{C3795EC7-4999-4945-98F5-DE2BF3658ADC}" srcOrd="0" destOrd="0" presId="urn:microsoft.com/office/officeart/2018/2/layout/IconVerticalSolidList"/>
    <dgm:cxn modelId="{E40E5A2B-A207-4868-98AB-F52168344A70}" type="presParOf" srcId="{018E57B9-B90F-454F-AD34-25700350D82E}" destId="{6197C63F-673F-45A3-9800-371F426AB587}" srcOrd="1" destOrd="0" presId="urn:microsoft.com/office/officeart/2018/2/layout/IconVerticalSolidList"/>
    <dgm:cxn modelId="{1EEFCC8B-6C4D-43C0-A771-3E3EE9EFED47}" type="presParOf" srcId="{018E57B9-B90F-454F-AD34-25700350D82E}" destId="{DFA14146-21E5-479B-A097-82576F9EC1B3}" srcOrd="2" destOrd="0" presId="urn:microsoft.com/office/officeart/2018/2/layout/IconVerticalSolidList"/>
    <dgm:cxn modelId="{7F1C14D0-018E-45D2-96A5-ACBFA5032D47}" type="presParOf" srcId="{018E57B9-B90F-454F-AD34-25700350D82E}" destId="{5DF7A74B-B0AF-40A9-93DC-A2500CC77446}" srcOrd="3" destOrd="0" presId="urn:microsoft.com/office/officeart/2018/2/layout/IconVerticalSolidList"/>
    <dgm:cxn modelId="{FC22DD2B-115F-4313-9A6F-8CAFC13A15BC}" type="presParOf" srcId="{9838DB7A-C2F1-43DA-AC5E-3BFED85AF8F5}" destId="{3D042CBB-8651-4297-92B4-4643344D8141}" srcOrd="5" destOrd="0" presId="urn:microsoft.com/office/officeart/2018/2/layout/IconVerticalSolidList"/>
    <dgm:cxn modelId="{4A33C688-3A9A-4713-A0F3-AE3C33C449C3}" type="presParOf" srcId="{9838DB7A-C2F1-43DA-AC5E-3BFED85AF8F5}" destId="{1E57632C-13F3-4965-8B5C-675504035FE1}" srcOrd="6" destOrd="0" presId="urn:microsoft.com/office/officeart/2018/2/layout/IconVerticalSolidList"/>
    <dgm:cxn modelId="{356568A8-64E4-4F40-96DC-4B4721CCABA9}" type="presParOf" srcId="{1E57632C-13F3-4965-8B5C-675504035FE1}" destId="{34B4E77D-04A4-4F83-9E3E-31BF5186870C}" srcOrd="0" destOrd="0" presId="urn:microsoft.com/office/officeart/2018/2/layout/IconVerticalSolidList"/>
    <dgm:cxn modelId="{B30F9803-335E-49F7-98D6-1C7322BDCF66}" type="presParOf" srcId="{1E57632C-13F3-4965-8B5C-675504035FE1}" destId="{6ECDE84E-2D3D-4464-845C-1268636F5026}" srcOrd="1" destOrd="0" presId="urn:microsoft.com/office/officeart/2018/2/layout/IconVerticalSolidList"/>
    <dgm:cxn modelId="{9C8A936F-9333-4A0C-9294-B95D189F0A5D}" type="presParOf" srcId="{1E57632C-13F3-4965-8B5C-675504035FE1}" destId="{E53F3B68-A34C-4DBA-9798-710F7C7D4DEC}" srcOrd="2" destOrd="0" presId="urn:microsoft.com/office/officeart/2018/2/layout/IconVerticalSolidList"/>
    <dgm:cxn modelId="{EF996DED-9E24-498E-89BC-1F76A86C9D1E}" type="presParOf" srcId="{1E57632C-13F3-4965-8B5C-675504035FE1}" destId="{0CCC22C1-A2D7-4B46-BA6A-2076F185000C}" srcOrd="3" destOrd="0" presId="urn:microsoft.com/office/officeart/2018/2/layout/IconVerticalSolidList"/>
    <dgm:cxn modelId="{F6B3D552-F1DF-4B5B-B90B-0EA08F72136A}" type="presParOf" srcId="{9838DB7A-C2F1-43DA-AC5E-3BFED85AF8F5}" destId="{8535C914-735A-4D7D-B5BA-F5A34437E257}" srcOrd="7" destOrd="0" presId="urn:microsoft.com/office/officeart/2018/2/layout/IconVerticalSolidList"/>
    <dgm:cxn modelId="{3B3E83FA-A197-4379-B4A2-C3714D86C1A3}" type="presParOf" srcId="{9838DB7A-C2F1-43DA-AC5E-3BFED85AF8F5}" destId="{6E020E46-3EF0-48A6-99C3-44FC2AE597E6}" srcOrd="8" destOrd="0" presId="urn:microsoft.com/office/officeart/2018/2/layout/IconVerticalSolidList"/>
    <dgm:cxn modelId="{315E27C5-7107-482F-9127-903422DF860A}" type="presParOf" srcId="{6E020E46-3EF0-48A6-99C3-44FC2AE597E6}" destId="{EAF2FA34-5AC6-49DA-ABDB-7C9A549D1E29}" srcOrd="0" destOrd="0" presId="urn:microsoft.com/office/officeart/2018/2/layout/IconVerticalSolidList"/>
    <dgm:cxn modelId="{34F38F51-B554-42C5-9FA6-7C5030BBAC5D}" type="presParOf" srcId="{6E020E46-3EF0-48A6-99C3-44FC2AE597E6}" destId="{E3BD6CE4-9FD2-4DAB-A382-8EF32E3987DE}" srcOrd="1" destOrd="0" presId="urn:microsoft.com/office/officeart/2018/2/layout/IconVerticalSolidList"/>
    <dgm:cxn modelId="{195759C7-FB58-467B-AB10-5B111CCAEAB8}" type="presParOf" srcId="{6E020E46-3EF0-48A6-99C3-44FC2AE597E6}" destId="{BCE801CF-B330-412B-8762-C6EC2DD3E3B3}" srcOrd="2" destOrd="0" presId="urn:microsoft.com/office/officeart/2018/2/layout/IconVerticalSolidList"/>
    <dgm:cxn modelId="{B6EC6013-6C0B-4427-BD6E-E1A416D60B5E}" type="presParOf" srcId="{6E020E46-3EF0-48A6-99C3-44FC2AE597E6}" destId="{E9955C4E-D9DE-4CEA-A810-CEF9DBA73F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EFE77-B4E2-4507-AF6C-6123CBC31035}">
      <dsp:nvSpPr>
        <dsp:cNvPr id="0" name=""/>
        <dsp:cNvSpPr/>
      </dsp:nvSpPr>
      <dsp:spPr>
        <a:xfrm>
          <a:off x="0" y="3320"/>
          <a:ext cx="6347714" cy="7073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D4507-B823-45F4-A815-82F5846C0206}">
      <dsp:nvSpPr>
        <dsp:cNvPr id="0" name=""/>
        <dsp:cNvSpPr/>
      </dsp:nvSpPr>
      <dsp:spPr>
        <a:xfrm>
          <a:off x="213969" y="162471"/>
          <a:ext cx="389035" cy="3890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87B74-4B90-4AD1-B1B4-B750BD6D2A4B}">
      <dsp:nvSpPr>
        <dsp:cNvPr id="0" name=""/>
        <dsp:cNvSpPr/>
      </dsp:nvSpPr>
      <dsp:spPr>
        <a:xfrm>
          <a:off x="816974" y="3320"/>
          <a:ext cx="5530739" cy="70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60" tIns="74860" rIns="74860" bIns="7486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is culture? </a:t>
          </a:r>
        </a:p>
      </dsp:txBody>
      <dsp:txXfrm>
        <a:off x="816974" y="3320"/>
        <a:ext cx="5530739" cy="707336"/>
      </dsp:txXfrm>
    </dsp:sp>
    <dsp:sp modelId="{3D6CECD4-4A77-4728-802A-B2A93177D0EC}">
      <dsp:nvSpPr>
        <dsp:cNvPr id="0" name=""/>
        <dsp:cNvSpPr/>
      </dsp:nvSpPr>
      <dsp:spPr>
        <a:xfrm>
          <a:off x="0" y="887491"/>
          <a:ext cx="6347714" cy="7073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D810A-9F21-4E3B-ACD5-EA4D685A7115}">
      <dsp:nvSpPr>
        <dsp:cNvPr id="0" name=""/>
        <dsp:cNvSpPr/>
      </dsp:nvSpPr>
      <dsp:spPr>
        <a:xfrm>
          <a:off x="213969" y="1046642"/>
          <a:ext cx="389035" cy="3890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6B494-F292-4E19-BF3C-7079B2D3B37F}">
      <dsp:nvSpPr>
        <dsp:cNvPr id="0" name=""/>
        <dsp:cNvSpPr/>
      </dsp:nvSpPr>
      <dsp:spPr>
        <a:xfrm>
          <a:off x="816974" y="887491"/>
          <a:ext cx="5530739" cy="70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60" tIns="74860" rIns="74860" bIns="7486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is tradition ? </a:t>
          </a:r>
        </a:p>
      </dsp:txBody>
      <dsp:txXfrm>
        <a:off x="816974" y="887491"/>
        <a:ext cx="5530739" cy="707336"/>
      </dsp:txXfrm>
    </dsp:sp>
    <dsp:sp modelId="{C3795EC7-4999-4945-98F5-DE2BF3658ADC}">
      <dsp:nvSpPr>
        <dsp:cNvPr id="0" name=""/>
        <dsp:cNvSpPr/>
      </dsp:nvSpPr>
      <dsp:spPr>
        <a:xfrm>
          <a:off x="0" y="1771663"/>
          <a:ext cx="6347714" cy="7073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7C63F-673F-45A3-9800-371F426AB587}">
      <dsp:nvSpPr>
        <dsp:cNvPr id="0" name=""/>
        <dsp:cNvSpPr/>
      </dsp:nvSpPr>
      <dsp:spPr>
        <a:xfrm>
          <a:off x="213969" y="1930813"/>
          <a:ext cx="389035" cy="3890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7A74B-B0AF-40A9-93DC-A2500CC77446}">
      <dsp:nvSpPr>
        <dsp:cNvPr id="0" name=""/>
        <dsp:cNvSpPr/>
      </dsp:nvSpPr>
      <dsp:spPr>
        <a:xfrm>
          <a:off x="816974" y="1771663"/>
          <a:ext cx="5530739" cy="70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60" tIns="74860" rIns="74860" bIns="7486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Forms of culture</a:t>
          </a:r>
        </a:p>
      </dsp:txBody>
      <dsp:txXfrm>
        <a:off x="816974" y="1771663"/>
        <a:ext cx="5530739" cy="707336"/>
      </dsp:txXfrm>
    </dsp:sp>
    <dsp:sp modelId="{34B4E77D-04A4-4F83-9E3E-31BF5186870C}">
      <dsp:nvSpPr>
        <dsp:cNvPr id="0" name=""/>
        <dsp:cNvSpPr/>
      </dsp:nvSpPr>
      <dsp:spPr>
        <a:xfrm>
          <a:off x="0" y="2655834"/>
          <a:ext cx="6347714" cy="7073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DE84E-2D3D-4464-845C-1268636F5026}">
      <dsp:nvSpPr>
        <dsp:cNvPr id="0" name=""/>
        <dsp:cNvSpPr/>
      </dsp:nvSpPr>
      <dsp:spPr>
        <a:xfrm>
          <a:off x="213969" y="2814984"/>
          <a:ext cx="389035" cy="3890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C22C1-A2D7-4B46-BA6A-2076F185000C}">
      <dsp:nvSpPr>
        <dsp:cNvPr id="0" name=""/>
        <dsp:cNvSpPr/>
      </dsp:nvSpPr>
      <dsp:spPr>
        <a:xfrm>
          <a:off x="816974" y="2655834"/>
          <a:ext cx="5530739" cy="70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60" tIns="74860" rIns="74860" bIns="7486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Characteristics of culture</a:t>
          </a:r>
        </a:p>
      </dsp:txBody>
      <dsp:txXfrm>
        <a:off x="816974" y="2655834"/>
        <a:ext cx="5530739" cy="707336"/>
      </dsp:txXfrm>
    </dsp:sp>
    <dsp:sp modelId="{EAF2FA34-5AC6-49DA-ABDB-7C9A549D1E29}">
      <dsp:nvSpPr>
        <dsp:cNvPr id="0" name=""/>
        <dsp:cNvSpPr/>
      </dsp:nvSpPr>
      <dsp:spPr>
        <a:xfrm>
          <a:off x="0" y="3540005"/>
          <a:ext cx="6347714" cy="7073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D6CE4-9FD2-4DAB-A382-8EF32E3987DE}">
      <dsp:nvSpPr>
        <dsp:cNvPr id="0" name=""/>
        <dsp:cNvSpPr/>
      </dsp:nvSpPr>
      <dsp:spPr>
        <a:xfrm>
          <a:off x="213969" y="3699156"/>
          <a:ext cx="389035" cy="3890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55C4E-D9DE-4CEA-A810-CEF9DBA73F12}">
      <dsp:nvSpPr>
        <dsp:cNvPr id="0" name=""/>
        <dsp:cNvSpPr/>
      </dsp:nvSpPr>
      <dsp:spPr>
        <a:xfrm>
          <a:off x="816974" y="3540005"/>
          <a:ext cx="5530739" cy="70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60" tIns="74860" rIns="74860" bIns="7486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Ethnocentrism and Culture relativism  </a:t>
          </a:r>
        </a:p>
      </dsp:txBody>
      <dsp:txXfrm>
        <a:off x="816974" y="3540005"/>
        <a:ext cx="5530739" cy="707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538D508-87BC-4213-9E97-8E05E3D32441}" type="datetimeFigureOut">
              <a:rPr lang="en-ZA" smtClean="0"/>
              <a:t>2024/07/24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1227C0-CEF6-4BBA-8236-053E6946F35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62121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1760FD1-4E1C-412D-A8C7-D64FC6B6399C}" type="datetimeFigureOut">
              <a:rPr lang="en-ZA" smtClean="0"/>
              <a:t>2024/07/24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A419451-D36D-4547-92FF-4DF969E44EB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8159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19451-D36D-4547-92FF-4DF969E44EBE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784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19451-D36D-4547-92FF-4DF969E44EBE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806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5C-AACD-414C-B90B-21B33A521C7F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804D-096D-DB43-9847-B9DB7988A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1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5C-AACD-414C-B90B-21B33A521C7F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804D-096D-DB43-9847-B9DB7988A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5C-AACD-414C-B90B-21B33A521C7F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804D-096D-DB43-9847-B9DB7988A8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746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5C-AACD-414C-B90B-21B33A521C7F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804D-096D-DB43-9847-B9DB7988A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26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5C-AACD-414C-B90B-21B33A521C7F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804D-096D-DB43-9847-B9DB7988A8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7424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5C-AACD-414C-B90B-21B33A521C7F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804D-096D-DB43-9847-B9DB7988A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08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5C-AACD-414C-B90B-21B33A521C7F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804D-096D-DB43-9847-B9DB7988A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72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5C-AACD-414C-B90B-21B33A521C7F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804D-096D-DB43-9847-B9DB7988A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5C-AACD-414C-B90B-21B33A521C7F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804D-096D-DB43-9847-B9DB7988A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7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5C-AACD-414C-B90B-21B33A521C7F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804D-096D-DB43-9847-B9DB7988A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7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5C-AACD-414C-B90B-21B33A521C7F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804D-096D-DB43-9847-B9DB7988A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3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5C-AACD-414C-B90B-21B33A521C7F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804D-096D-DB43-9847-B9DB7988A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7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5C-AACD-414C-B90B-21B33A521C7F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804D-096D-DB43-9847-B9DB7988A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2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5C-AACD-414C-B90B-21B33A521C7F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804D-096D-DB43-9847-B9DB7988A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7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5C-AACD-414C-B90B-21B33A521C7F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804D-096D-DB43-9847-B9DB7988A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7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5C-AACD-414C-B90B-21B33A521C7F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804D-096D-DB43-9847-B9DB7988A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4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0FA5C-AACD-414C-B90B-21B33A521C7F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BC804D-096D-DB43-9847-B9DB7988A8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6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876C-5E9C-DF66-7D50-9D85164FE6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KEY CONCEPTS: CULTURE AND TRADITION     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ZA" sz="32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43B26-8370-81D9-6906-9CE11E4CF2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CULTURE AND SOCIETY </a:t>
            </a:r>
            <a:endParaRPr lang="en-ZA" dirty="0"/>
          </a:p>
          <a:p>
            <a:r>
              <a:rPr lang="en-ZA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353518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C5E6-BF6C-D368-4487-C1B3DFB3F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CHARACTERISTICS OF CULTURE 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E2FA7-A31D-B4E2-9BFD-C82EB655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Culture is learnt</a:t>
            </a:r>
            <a:r>
              <a:rPr lang="en-US" dirty="0"/>
              <a:t> Culture is learnt from other people and it not inherited. </a:t>
            </a:r>
          </a:p>
          <a:p>
            <a:r>
              <a:rPr lang="en-US" b="1" dirty="0"/>
              <a:t>Culture is shared</a:t>
            </a:r>
            <a:r>
              <a:rPr lang="en-US" dirty="0"/>
              <a:t>: Culture is always being transferred by sharing.</a:t>
            </a:r>
          </a:p>
          <a:p>
            <a:r>
              <a:rPr lang="en-US" dirty="0"/>
              <a:t>Examples: Group discussions and social communications. </a:t>
            </a:r>
          </a:p>
        </p:txBody>
      </p:sp>
    </p:spTree>
    <p:extLst>
      <p:ext uri="{BB962C8B-B14F-4D97-AF65-F5344CB8AC3E}">
        <p14:creationId xmlns:p14="http://schemas.microsoft.com/office/powerpoint/2010/main" val="4256689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2039-453D-D558-D556-8D45FFAD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CONT..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AFB45-3471-2CF8-EC49-21968CBEF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Culture is social</a:t>
            </a:r>
            <a:r>
              <a:rPr lang="en-US" dirty="0"/>
              <a:t>: Culture is not a personal phenomena but a product of a society which grows through social interaction. </a:t>
            </a:r>
          </a:p>
          <a:p>
            <a:r>
              <a:rPr lang="en-US" b="1" dirty="0"/>
              <a:t>Culture is continuous</a:t>
            </a:r>
            <a:r>
              <a:rPr lang="en-US" dirty="0"/>
              <a:t>: Culture is a continuous process and adapt changes in the environment. </a:t>
            </a:r>
          </a:p>
          <a:p>
            <a:r>
              <a:rPr lang="en-US" dirty="0"/>
              <a:t>It is a results of past and present experiences. </a:t>
            </a:r>
          </a:p>
          <a:p>
            <a:r>
              <a:rPr lang="en-US" dirty="0"/>
              <a:t>Culture is integrated: The components of culture are connected to one another. 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337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15FC-2645-C6E4-ADE3-E29F5DC4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>
                <a:solidFill>
                  <a:schemeClr val="tx1"/>
                </a:solidFill>
              </a:rPr>
              <a:t>ETHNOCENTRISM 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29C44-45E7-6095-F85D-80BCE6368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0" i="0" u="none" strike="noStrike" baseline="0" dirty="0">
                <a:latin typeface="LiberationSerif"/>
              </a:rPr>
              <a:t>Ethnocentrism refer to group self-esteem or a generalized positive evaluation of one’s own culture. </a:t>
            </a:r>
          </a:p>
          <a:p>
            <a:pPr algn="just"/>
            <a:r>
              <a:rPr lang="en-US" sz="2400" dirty="0"/>
              <a:t>The belief that the people, customs, and traditions of your own race or country are better than those of other races or countries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49814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0A306-6475-EE91-531B-498123A3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</a:rPr>
              <a:t>CULTURAL RELATIVISM</a:t>
            </a:r>
            <a:endParaRPr lang="en-ZA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AA214-F44F-D5CC-20C8-40ED61D18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badi" panose="020B0604020104020204" pitchFamily="34" charset="0"/>
              </a:rPr>
              <a:t>Cultural relativism suggests that ethics, morals, values, norms, beliefs, and behaviors must be understood within the context of the culture from which they arise. </a:t>
            </a:r>
            <a:endParaRPr lang="en-ZA" sz="2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1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E42C-C986-8414-176E-49A717DCB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INTRODUCTION</a:t>
            </a:r>
            <a:r>
              <a:rPr lang="en-US" b="1" dirty="0"/>
              <a:t> </a:t>
            </a:r>
            <a:endParaRPr lang="en-ZA" b="1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ED62294-88A7-4961-3CE0-85C4A4260C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358602"/>
              </p:ext>
            </p:extLst>
          </p:nvPr>
        </p:nvGraphicFramePr>
        <p:xfrm>
          <a:off x="609599" y="1790700"/>
          <a:ext cx="6347714" cy="425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689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70536-8535-22F0-81C0-45DE34FE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CULTURE</a:t>
            </a:r>
            <a:r>
              <a:rPr lang="en-US" b="1" dirty="0"/>
              <a:t>  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944A-ABBF-5A50-3E22-018B765DF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42392"/>
            <a:ext cx="6347714" cy="4798972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Culture is the characteristics of a particular group of people in the society. </a:t>
            </a:r>
          </a:p>
          <a:p>
            <a:pPr algn="just"/>
            <a:r>
              <a:rPr lang="en-US" sz="2400" dirty="0"/>
              <a:t>It customs, values, arts, practices and social behavior which represent a certain society. </a:t>
            </a:r>
          </a:p>
          <a:p>
            <a:pPr algn="just"/>
            <a:r>
              <a:rPr lang="en-US" sz="2400" b="0" i="0" u="none" strike="noStrike" baseline="0" dirty="0">
                <a:latin typeface="Arial" panose="020B0604020202020204" pitchFamily="34" charset="0"/>
              </a:rPr>
              <a:t>Some cultural practices and beliefs are beneficial to all members, while others have become harmful to a specific group,</a:t>
            </a:r>
            <a:r>
              <a:rPr lang="en-ZA" sz="2400" b="0" i="0" u="none" strike="noStrike" baseline="0" dirty="0">
                <a:latin typeface="Arial" panose="020B0604020202020204" pitchFamily="34" charset="0"/>
              </a:rPr>
              <a:t>such as women.</a:t>
            </a:r>
            <a:endParaRPr lang="en-ZA" sz="2400" dirty="0"/>
          </a:p>
          <a:p>
            <a:pPr algn="just"/>
            <a:r>
              <a:rPr lang="en-ZA" sz="2400" dirty="0"/>
              <a:t>We have different cultures around the world such as  Ndebele, Xhosa and Indians</a:t>
            </a:r>
          </a:p>
        </p:txBody>
      </p:sp>
    </p:spTree>
    <p:extLst>
      <p:ext uri="{BB962C8B-B14F-4D97-AF65-F5344CB8AC3E}">
        <p14:creationId xmlns:p14="http://schemas.microsoft.com/office/powerpoint/2010/main" val="348064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3DF7-A323-4C68-22CC-4D1895886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</a:rPr>
              <a:t>INITIATION PROCESS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endParaRPr lang="en-ZA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2D997D9-D489-F7AE-7857-5D11145A2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604" y="2143331"/>
            <a:ext cx="3743326" cy="2886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000E0-FE22-8978-E421-F6DFB528C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38580"/>
            <a:ext cx="37433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0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6039A-E25F-041A-2C67-F9E4F4A6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13" y="-149086"/>
            <a:ext cx="8317705" cy="1215886"/>
          </a:xfrm>
        </p:spPr>
        <p:txBody>
          <a:bodyPr vert="horz" wrap="square" lIns="91440" tIns="45720" rIns="91440" bIns="45720" rtlCol="0" anchor="t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br>
              <a:rPr lang="en-US" sz="900" dirty="0"/>
            </a:br>
            <a:br>
              <a:rPr lang="en-US" sz="900" dirty="0"/>
            </a:br>
            <a:br>
              <a:rPr lang="en-US" sz="2200" dirty="0"/>
            </a:br>
            <a:r>
              <a:rPr lang="en-US" sz="2200" dirty="0"/>
              <a:t>         </a:t>
            </a:r>
            <a:r>
              <a:rPr lang="en-US" sz="2700" dirty="0">
                <a:solidFill>
                  <a:schemeClr val="tx1"/>
                </a:solidFill>
                <a:latin typeface="Abadi" panose="020B0604020104020204" pitchFamily="34" charset="0"/>
              </a:rPr>
              <a:t>TRADITIONAL ATTIRE AND DANCE </a:t>
            </a:r>
            <a:br>
              <a:rPr lang="en-US" sz="2200" dirty="0">
                <a:solidFill>
                  <a:schemeClr val="tx1"/>
                </a:solidFill>
              </a:rPr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r>
              <a:rPr lang="en-US" sz="900" dirty="0"/>
              <a:t>               </a:t>
            </a:r>
          </a:p>
        </p:txBody>
      </p:sp>
      <p:pic>
        <p:nvPicPr>
          <p:cNvPr id="4" name="Content Placeholder 3" descr="A group of women in traditional attire playing drums&#10;&#10;Description automatically generated">
            <a:extLst>
              <a:ext uri="{FF2B5EF4-FFF2-40B4-BE49-F238E27FC236}">
                <a16:creationId xmlns:a16="http://schemas.microsoft.com/office/drawing/2014/main" id="{0589A753-F047-EBA6-7162-A037A6649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4982" y="1173480"/>
            <a:ext cx="3874041" cy="41736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5" name="Picture 4" descr="A group of women dancing&#10;&#10;Description automatically generated">
            <a:extLst>
              <a:ext uri="{FF2B5EF4-FFF2-40B4-BE49-F238E27FC236}">
                <a16:creationId xmlns:a16="http://schemas.microsoft.com/office/drawing/2014/main" id="{2BF77BAF-4C2D-65A6-7714-300DF1055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165" y="1257301"/>
            <a:ext cx="3882203" cy="41736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9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2A343-CC0E-0B16-0DAF-44C84270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TRADITION 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5E01D-7AD2-691B-45B3-E411B98A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/>
          </a:p>
          <a:p>
            <a:pPr algn="just"/>
            <a:r>
              <a:rPr lang="en-US" dirty="0"/>
              <a:t>Tradition is defined as ideas and beliefs passed down from one generation to the next. </a:t>
            </a:r>
          </a:p>
          <a:p>
            <a:pPr algn="just"/>
            <a:r>
              <a:rPr lang="en-US" dirty="0"/>
              <a:t>Tradition is an individual event or practices. </a:t>
            </a:r>
          </a:p>
          <a:p>
            <a:pPr algn="just"/>
            <a:r>
              <a:rPr lang="en-US" dirty="0"/>
              <a:t>Each family within a culture can have their unique traditions. </a:t>
            </a:r>
          </a:p>
          <a:p>
            <a:pPr algn="just"/>
            <a:r>
              <a:rPr lang="en-US" dirty="0"/>
              <a:t>Examples: Placing a child in a kraal to identify if he/she belong to that  family.</a:t>
            </a:r>
          </a:p>
        </p:txBody>
      </p:sp>
    </p:spTree>
    <p:extLst>
      <p:ext uri="{BB962C8B-B14F-4D97-AF65-F5344CB8AC3E}">
        <p14:creationId xmlns:p14="http://schemas.microsoft.com/office/powerpoint/2010/main" val="322394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82772-BBF4-37B7-6D04-D7D3CD42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FORMS OF CULTURE 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43ED5-9D41-5BAA-3248-9C584DB89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There are two forms of culture</a:t>
            </a:r>
          </a:p>
          <a:p>
            <a:r>
              <a:rPr lang="en-US" dirty="0"/>
              <a:t>Material culture</a:t>
            </a:r>
          </a:p>
          <a:p>
            <a:r>
              <a:rPr lang="en-US" dirty="0"/>
              <a:t>Non-material culture</a:t>
            </a:r>
          </a:p>
          <a:p>
            <a:pPr algn="just"/>
            <a:r>
              <a:rPr lang="en-US" b="1" dirty="0"/>
              <a:t>Material culture </a:t>
            </a:r>
            <a:r>
              <a:rPr lang="en-US" dirty="0"/>
              <a:t>are physical objects/ tangible objects which represent a particular culture. </a:t>
            </a:r>
          </a:p>
          <a:p>
            <a:pPr algn="just"/>
            <a:r>
              <a:rPr lang="en-US" dirty="0"/>
              <a:t>These physical objects tends to be unique representations of each culture. </a:t>
            </a:r>
          </a:p>
          <a:p>
            <a:pPr algn="just"/>
            <a:r>
              <a:rPr lang="en-US" dirty="0"/>
              <a:t>Examples: Buildings, artifacts and clothing</a:t>
            </a:r>
          </a:p>
        </p:txBody>
      </p:sp>
    </p:spTree>
    <p:extLst>
      <p:ext uri="{BB962C8B-B14F-4D97-AF65-F5344CB8AC3E}">
        <p14:creationId xmlns:p14="http://schemas.microsoft.com/office/powerpoint/2010/main" val="22197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5761-EA4C-83B5-EAB2-8B0E1D2B4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endParaRPr lang="en-ZA" dirty="0"/>
          </a:p>
        </p:txBody>
      </p:sp>
      <p:pic>
        <p:nvPicPr>
          <p:cNvPr id="1026" name="Picture 2" descr="Shaka Zulu Weapons">
            <a:extLst>
              <a:ext uri="{FF2B5EF4-FFF2-40B4-BE49-F238E27FC236}">
                <a16:creationId xmlns:a16="http://schemas.microsoft.com/office/drawing/2014/main" id="{6CF95BF3-2AAC-0E7E-FD80-72DC4FC924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1" y="2064861"/>
            <a:ext cx="3497580" cy="224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design blog of lawrence kasparowitz: The Ndebele wall designs">
            <a:extLst>
              <a:ext uri="{FF2B5EF4-FFF2-40B4-BE49-F238E27FC236}">
                <a16:creationId xmlns:a16="http://schemas.microsoft.com/office/drawing/2014/main" id="{D3FE1A48-22E6-71ED-A9EC-EE5C5C900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59" y="2004061"/>
            <a:ext cx="3352801" cy="224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24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0F8BC-80E4-2CCE-BC66-BF05C08D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NON-MATERIAL CULTURE 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FA042-FD63-20C6-6B09-ABA17CB4D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Non-material culture </a:t>
            </a:r>
            <a:r>
              <a:rPr lang="en-US" dirty="0"/>
              <a:t>is defined as intangible aspects of a culture. </a:t>
            </a:r>
          </a:p>
          <a:p>
            <a:r>
              <a:rPr lang="en-US" dirty="0"/>
              <a:t>It is elements of culture that are not physical.  </a:t>
            </a:r>
          </a:p>
          <a:p>
            <a:r>
              <a:rPr lang="en-US" dirty="0"/>
              <a:t>Various cultures may share similar elements of non-material culture such as beliefs or religion. </a:t>
            </a:r>
          </a:p>
          <a:p>
            <a:r>
              <a:rPr lang="en-US" dirty="0"/>
              <a:t>Examples: Language, traditions and beliefs</a:t>
            </a:r>
          </a:p>
        </p:txBody>
      </p:sp>
    </p:spTree>
    <p:extLst>
      <p:ext uri="{BB962C8B-B14F-4D97-AF65-F5344CB8AC3E}">
        <p14:creationId xmlns:p14="http://schemas.microsoft.com/office/powerpoint/2010/main" val="15070359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91220</TotalTime>
  <Words>455</Words>
  <Application>Microsoft Office PowerPoint</Application>
  <PresentationFormat>On-screen Show (4:3)</PresentationFormat>
  <Paragraphs>54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Abadi</vt:lpstr>
      <vt:lpstr>Arial</vt:lpstr>
      <vt:lpstr>Calibri</vt:lpstr>
      <vt:lpstr>LiberationSerif</vt:lpstr>
      <vt:lpstr>Trebuchet MS</vt:lpstr>
      <vt:lpstr>Wingdings 3</vt:lpstr>
      <vt:lpstr>Facet</vt:lpstr>
      <vt:lpstr>KEY CONCEPTS: CULTURE AND TRADITION      </vt:lpstr>
      <vt:lpstr>INTRODUCTION </vt:lpstr>
      <vt:lpstr>CULTURE  </vt:lpstr>
      <vt:lpstr> INITIATION PROCESS   </vt:lpstr>
      <vt:lpstr>            TRADITIONAL ATTIRE AND DANCE                        </vt:lpstr>
      <vt:lpstr>TRADITION </vt:lpstr>
      <vt:lpstr>FORMS OF CULTURE </vt:lpstr>
      <vt:lpstr>       </vt:lpstr>
      <vt:lpstr>NON-MATERIAL CULTURE </vt:lpstr>
      <vt:lpstr>CHARACTERISTICS OF CULTURE </vt:lpstr>
      <vt:lpstr>CONT..</vt:lpstr>
      <vt:lpstr> ETHNOCENTRISM </vt:lpstr>
      <vt:lpstr> CULTURAL RELATIVISM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Nolizwe E. Madinga</dc:creator>
  <cp:lastModifiedBy>Cecilia Z. Simelane</cp:lastModifiedBy>
  <cp:revision>493</cp:revision>
  <cp:lastPrinted>2019-07-16T06:52:54Z</cp:lastPrinted>
  <dcterms:created xsi:type="dcterms:W3CDTF">2014-02-12T15:55:42Z</dcterms:created>
  <dcterms:modified xsi:type="dcterms:W3CDTF">2024-07-24T11:37:12Z</dcterms:modified>
</cp:coreProperties>
</file>