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44"/>
  </p:notesMasterIdLst>
  <p:sldIdLst>
    <p:sldId id="333" r:id="rId2"/>
    <p:sldId id="343" r:id="rId3"/>
    <p:sldId id="344" r:id="rId4"/>
    <p:sldId id="345" r:id="rId5"/>
    <p:sldId id="346" r:id="rId6"/>
    <p:sldId id="347" r:id="rId7"/>
    <p:sldId id="348" r:id="rId8"/>
    <p:sldId id="349" r:id="rId9"/>
    <p:sldId id="350" r:id="rId10"/>
    <p:sldId id="351" r:id="rId11"/>
    <p:sldId id="352" r:id="rId12"/>
    <p:sldId id="353" r:id="rId13"/>
    <p:sldId id="354" r:id="rId14"/>
    <p:sldId id="355" r:id="rId15"/>
    <p:sldId id="356" r:id="rId16"/>
    <p:sldId id="357" r:id="rId17"/>
    <p:sldId id="358" r:id="rId18"/>
    <p:sldId id="359" r:id="rId19"/>
    <p:sldId id="360" r:id="rId20"/>
    <p:sldId id="361" r:id="rId21"/>
    <p:sldId id="362" r:id="rId22"/>
    <p:sldId id="363" r:id="rId23"/>
    <p:sldId id="364" r:id="rId24"/>
    <p:sldId id="365" r:id="rId25"/>
    <p:sldId id="366" r:id="rId26"/>
    <p:sldId id="367" r:id="rId27"/>
    <p:sldId id="368" r:id="rId28"/>
    <p:sldId id="369" r:id="rId29"/>
    <p:sldId id="370" r:id="rId30"/>
    <p:sldId id="371" r:id="rId31"/>
    <p:sldId id="372" r:id="rId32"/>
    <p:sldId id="373" r:id="rId33"/>
    <p:sldId id="374" r:id="rId34"/>
    <p:sldId id="375" r:id="rId35"/>
    <p:sldId id="376" r:id="rId36"/>
    <p:sldId id="377" r:id="rId37"/>
    <p:sldId id="378" r:id="rId38"/>
    <p:sldId id="379" r:id="rId39"/>
    <p:sldId id="380" r:id="rId40"/>
    <p:sldId id="381" r:id="rId41"/>
    <p:sldId id="382" r:id="rId42"/>
    <p:sldId id="383" r:id="rId43"/>
  </p:sldIdLst>
  <p:sldSz cx="9144000" cy="6858000" type="screen4x3"/>
  <p:notesSz cx="6858000" cy="9144000"/>
  <p:custDataLst>
    <p:tags r:id="rId4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BChien" initials="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84" autoAdjust="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41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ABCD516-B9F2-4C78-8B72-BC50C902C5B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70F07D-521B-4C95-87BF-CB9D19926E8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A5D35AC-C77B-4815-836E-9D74A9BA7FA3}" type="datetime1">
              <a:rPr lang="en-US" altLang="en-US"/>
              <a:pPr>
                <a:defRPr/>
              </a:pPr>
              <a:t>3/30/2021</a:t>
            </a:fld>
            <a:endParaRPr lang="en-US" alt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C33E9EA-5C2C-4951-81B4-F6119A49126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960172E-06B2-43C7-9986-7FBECFBED2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06AA93-734C-4B46-9720-F93F8E416CA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ADCE24-2C34-4504-9ED0-A0C13A42D4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E3770A9-4409-44E8-B281-3A59BAA70F5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37809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2133600" y="6324600"/>
            <a:ext cx="5181600" cy="457200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916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2044" y="63674"/>
            <a:ext cx="7215756" cy="105436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1507812" y="6491231"/>
            <a:ext cx="64931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© 2019 Cengage. All rights reserved.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716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2600" y="228600"/>
            <a:ext cx="69342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029222"/>
            <a:ext cx="7467600" cy="320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147915"/>
            <a:ext cx="1581150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4229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 noChangeArrowheads="1"/>
          </p:cNvSpPr>
          <p:nvPr>
            <p:ph type="ctrTitle"/>
          </p:nvPr>
        </p:nvSpPr>
        <p:spPr>
          <a:xfrm>
            <a:off x="685800" y="2366504"/>
            <a:ext cx="7772400" cy="1214896"/>
          </a:xfrm>
        </p:spPr>
        <p:txBody>
          <a:bodyPr>
            <a:normAutofit/>
          </a:bodyPr>
          <a:lstStyle/>
          <a:p>
            <a:r>
              <a:rPr lang="en-US" altLang="en-US" sz="4000" b="1" dirty="0"/>
              <a:t>Chapter Three</a:t>
            </a:r>
            <a:endParaRPr lang="en-US" altLang="en-US" sz="4000" b="1" dirty="0" smtClean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EBCC0B-BE0B-4CFE-9DC0-54116B15BD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793652"/>
            <a:ext cx="7744968" cy="11970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Tools for Exploring the World: </a:t>
            </a:r>
            <a:r>
              <a:rPr lang="en-US" dirty="0" smtClean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Physical, Perceptual</a:t>
            </a:r>
            <a:r>
              <a:rPr lang="en-US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, and Motor Development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 anchor="ctr"/>
          <a:lstStyle/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en-US" dirty="0" smtClean="0"/>
              <a:t>© 2019 </a:t>
            </a:r>
            <a:r>
              <a:rPr lang="en-US" dirty="0"/>
              <a:t>Cengage. All rights reserved.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037" y="97497"/>
            <a:ext cx="7185563" cy="1054368"/>
          </a:xfrm>
        </p:spPr>
        <p:txBody>
          <a:bodyPr>
            <a:noAutofit/>
          </a:bodyPr>
          <a:lstStyle/>
          <a:p>
            <a:r>
              <a:rPr lang="en-US" altLang="en-US" dirty="0"/>
              <a:t>Co-sleeping </a:t>
            </a:r>
            <a:r>
              <a:rPr lang="en-US" altLang="en-US" dirty="0" smtClean="0"/>
              <a:t>(2 </a:t>
            </a:r>
            <a:r>
              <a:rPr lang="en-US" altLang="en-US" dirty="0"/>
              <a:t>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r>
              <a:rPr lang="en-US" altLang="en-US" dirty="0"/>
              <a:t>By the toddler and preschool years, sleep routines are well established.</a:t>
            </a:r>
          </a:p>
          <a:p>
            <a:r>
              <a:rPr lang="en-US" altLang="en-US" dirty="0"/>
              <a:t>Some preschoolers will have difficulty sleeping.</a:t>
            </a:r>
          </a:p>
          <a:p>
            <a:pPr lvl="1"/>
            <a:r>
              <a:rPr lang="en-US" altLang="en-US" dirty="0"/>
              <a:t>Usually the result of an inconsistent bedtime routine. </a:t>
            </a:r>
          </a:p>
          <a:p>
            <a:pPr lvl="1"/>
            <a:r>
              <a:rPr lang="en-US" altLang="en-US" dirty="0"/>
              <a:t>Establish a nighttime routine that helps children “wind down” from busy activities.</a:t>
            </a:r>
          </a:p>
          <a:p>
            <a:pPr lvl="1"/>
            <a:r>
              <a:rPr lang="en-US" altLang="en-US" dirty="0"/>
              <a:t>Research does not support the idea that this makes children less self-reliant. </a:t>
            </a:r>
          </a:p>
        </p:txBody>
      </p:sp>
    </p:spTree>
    <p:extLst>
      <p:ext uri="{BB962C8B-B14F-4D97-AF65-F5344CB8AC3E}">
        <p14:creationId xmlns:p14="http://schemas.microsoft.com/office/powerpoint/2010/main" val="2985684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037" y="97497"/>
            <a:ext cx="7185563" cy="1054368"/>
          </a:xfrm>
        </p:spPr>
        <p:txBody>
          <a:bodyPr>
            <a:noAutofit/>
          </a:bodyPr>
          <a:lstStyle/>
          <a:p>
            <a:r>
              <a:rPr lang="en-US" altLang="en-US" dirty="0"/>
              <a:t>Sudden Infant Death 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r>
              <a:rPr lang="en-US" altLang="en-US" b="1" dirty="0"/>
              <a:t>Sudden Infant Death Syndrome (SIDS): </a:t>
            </a:r>
            <a:r>
              <a:rPr lang="en-US" altLang="en-US" dirty="0"/>
              <a:t>sudden, inexplicable death of a healthy baby</a:t>
            </a:r>
          </a:p>
          <a:p>
            <a:r>
              <a:rPr lang="en-US" altLang="en-US" dirty="0"/>
              <a:t>Risk factors</a:t>
            </a:r>
          </a:p>
          <a:p>
            <a:pPr lvl="1"/>
            <a:r>
              <a:rPr lang="en-US" altLang="en-US" dirty="0"/>
              <a:t>Premature birth and low birth weight</a:t>
            </a:r>
          </a:p>
          <a:p>
            <a:pPr lvl="1"/>
            <a:r>
              <a:rPr lang="en-US" altLang="en-US" dirty="0"/>
              <a:t>Parental smoking</a:t>
            </a:r>
          </a:p>
          <a:p>
            <a:pPr lvl="1"/>
            <a:r>
              <a:rPr lang="en-US" altLang="en-US" dirty="0"/>
              <a:t>Child overheating and sleeping on stomach</a:t>
            </a:r>
          </a:p>
          <a:p>
            <a:pPr lvl="1"/>
            <a:r>
              <a:rPr lang="en-US" altLang="en-US" dirty="0"/>
              <a:t>African American and Native American infants (often sleep on stomach)</a:t>
            </a:r>
          </a:p>
          <a:p>
            <a:r>
              <a:rPr lang="en-US" altLang="en-US" dirty="0"/>
              <a:t>To reduce risk, babies should sleep on back or sides.</a:t>
            </a:r>
          </a:p>
        </p:txBody>
      </p:sp>
    </p:spTree>
    <p:extLst>
      <p:ext uri="{BB962C8B-B14F-4D97-AF65-F5344CB8AC3E}">
        <p14:creationId xmlns:p14="http://schemas.microsoft.com/office/powerpoint/2010/main" val="3673138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037" y="97497"/>
            <a:ext cx="7185563" cy="1054368"/>
          </a:xfrm>
        </p:spPr>
        <p:txBody>
          <a:bodyPr>
            <a:noAutofit/>
          </a:bodyPr>
          <a:lstStyle/>
          <a:p>
            <a:r>
              <a:rPr lang="en-US" altLang="en-US" dirty="0"/>
              <a:t>Temperament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r>
              <a:rPr lang="en-US" altLang="en-US" b="1" dirty="0"/>
              <a:t>Temperament:</a:t>
            </a:r>
            <a:r>
              <a:rPr lang="en-US" altLang="en-US" dirty="0"/>
              <a:t> consistent styles or patterns of infant behavior (temperamental dimensions may range from 2 to 9)</a:t>
            </a:r>
          </a:p>
          <a:p>
            <a:r>
              <a:rPr lang="en-US" altLang="en-US" dirty="0"/>
              <a:t>Rothbart</a:t>
            </a:r>
            <a:r>
              <a:rPr lang="fr-FR" altLang="ja-JP" dirty="0"/>
              <a:t>’</a:t>
            </a:r>
            <a:r>
              <a:rPr lang="en-US" altLang="ja-JP" dirty="0"/>
              <a:t>s (2007) three dimensions:</a:t>
            </a:r>
          </a:p>
          <a:p>
            <a:pPr lvl="1"/>
            <a:r>
              <a:rPr lang="en-US" altLang="en-US" dirty="0"/>
              <a:t>Generally happy, active, vocal, and seeks stimulation (surgency/extroversion)</a:t>
            </a:r>
          </a:p>
          <a:p>
            <a:pPr lvl="1"/>
            <a:r>
              <a:rPr lang="en-US" altLang="en-US" dirty="0"/>
              <a:t>Angry, fearful, frustrated, shy, and not easily soothed (negative affect)</a:t>
            </a:r>
          </a:p>
          <a:p>
            <a:pPr lvl="1"/>
            <a:r>
              <a:rPr lang="en-US" altLang="en-US" dirty="0"/>
              <a:t>Focuses attention, is not easily distracted, and can inhibit impulses (effortful control)</a:t>
            </a:r>
          </a:p>
        </p:txBody>
      </p:sp>
    </p:spTree>
    <p:extLst>
      <p:ext uri="{BB962C8B-B14F-4D97-AF65-F5344CB8AC3E}">
        <p14:creationId xmlns:p14="http://schemas.microsoft.com/office/powerpoint/2010/main" val="2935302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037" y="97497"/>
            <a:ext cx="7185563" cy="1054368"/>
          </a:xfrm>
        </p:spPr>
        <p:txBody>
          <a:bodyPr>
            <a:noAutofit/>
          </a:bodyPr>
          <a:lstStyle/>
          <a:p>
            <a:r>
              <a:rPr lang="en-US" altLang="en-US" dirty="0"/>
              <a:t>Hereditary and </a:t>
            </a:r>
            <a:r>
              <a:rPr lang="en-US" altLang="en-US" dirty="0" smtClean="0"/>
              <a:t>Environmental Contributions </a:t>
            </a:r>
            <a:r>
              <a:rPr lang="en-US" altLang="en-US" dirty="0"/>
              <a:t>to Temperament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pPr>
              <a:defRPr/>
            </a:pPr>
            <a:r>
              <a:rPr lang="en-US" altLang="en-US" kern="0" dirty="0"/>
              <a:t>Environment</a:t>
            </a:r>
          </a:p>
          <a:p>
            <a:pPr lvl="1">
              <a:defRPr/>
            </a:pPr>
            <a:r>
              <a:rPr lang="en-US" altLang="en-US" kern="0" dirty="0"/>
              <a:t>Cultural and ethnic factors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altLang="en-US" kern="0" dirty="0"/>
              <a:t>Toddlers in Asia often have greater effortful control but lower levels of positive emotion than European children.</a:t>
            </a:r>
          </a:p>
          <a:p>
            <a:pPr>
              <a:defRPr/>
            </a:pPr>
            <a:r>
              <a:rPr lang="en-US" altLang="en-US" kern="0" dirty="0"/>
              <a:t>Parental characteristics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altLang="en-US" kern="0" dirty="0"/>
              <a:t>Responsiveness reduces infant emotionality.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altLang="en-US" kern="0" dirty="0"/>
              <a:t>Depressed mothers may encourage more fearfulness in infants</a:t>
            </a:r>
            <a:r>
              <a:rPr lang="en-US" altLang="en-US" kern="0" dirty="0" smtClean="0"/>
              <a:t>.</a:t>
            </a:r>
            <a:endParaRPr lang="en-US" altLang="en-US" kern="0" dirty="0"/>
          </a:p>
        </p:txBody>
      </p:sp>
    </p:spTree>
    <p:extLst>
      <p:ext uri="{BB962C8B-B14F-4D97-AF65-F5344CB8AC3E}">
        <p14:creationId xmlns:p14="http://schemas.microsoft.com/office/powerpoint/2010/main" val="35281115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037" y="97497"/>
            <a:ext cx="7185563" cy="1054368"/>
          </a:xfrm>
        </p:spPr>
        <p:txBody>
          <a:bodyPr>
            <a:noAutofit/>
          </a:bodyPr>
          <a:lstStyle/>
          <a:p>
            <a:r>
              <a:rPr lang="en-US" altLang="en-US" dirty="0"/>
              <a:t>Stability of Temperament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r>
              <a:rPr lang="en-US" altLang="en-US" dirty="0"/>
              <a:t>Studies suggest that temperament tends to be somewhat stable from infancy through adulthood.</a:t>
            </a:r>
          </a:p>
          <a:p>
            <a:r>
              <a:rPr lang="en-US" altLang="en-US" dirty="0"/>
              <a:t>Temperament predisposes but does not always guarantee later personality characteristics.</a:t>
            </a:r>
          </a:p>
          <a:p>
            <a:r>
              <a:rPr lang="en-US" altLang="en-US" dirty="0"/>
              <a:t>Parents can nurture children to behave in ways somewhat different from their temperaments.</a:t>
            </a:r>
          </a:p>
        </p:txBody>
      </p:sp>
    </p:spTree>
    <p:extLst>
      <p:ext uri="{BB962C8B-B14F-4D97-AF65-F5344CB8AC3E}">
        <p14:creationId xmlns:p14="http://schemas.microsoft.com/office/powerpoint/2010/main" val="1704741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037" y="97497"/>
            <a:ext cx="7185563" cy="1054368"/>
          </a:xfrm>
        </p:spPr>
        <p:txBody>
          <a:bodyPr>
            <a:noAutofit/>
          </a:bodyPr>
          <a:lstStyle/>
          <a:p>
            <a:r>
              <a:rPr lang="en-US" altLang="en-US" dirty="0"/>
              <a:t>3.2 Physical </a:t>
            </a:r>
            <a:r>
              <a:rPr lang="en-US" altLang="en-US" dirty="0" smtClean="0"/>
              <a:t>Development: Learning </a:t>
            </a:r>
            <a:r>
              <a:rPr lang="en-US" altLang="en-US" dirty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r>
              <a:rPr lang="en-US" altLang="en-US" dirty="0"/>
              <a:t>How do height and weight change from birth to two years of age?</a:t>
            </a:r>
          </a:p>
          <a:p>
            <a:r>
              <a:rPr lang="en-US" altLang="en-US" dirty="0"/>
              <a:t>What nutrients do young children need? How are they best provided?</a:t>
            </a:r>
          </a:p>
          <a:p>
            <a:r>
              <a:rPr lang="en-US" altLang="en-US" dirty="0"/>
              <a:t>What are the consequences of malnutrition?  How can it be treated?</a:t>
            </a:r>
          </a:p>
          <a:p>
            <a:r>
              <a:rPr lang="en-US" altLang="en-US" dirty="0"/>
              <a:t>What are nerve cells and how are they organized in the brain?</a:t>
            </a:r>
          </a:p>
          <a:p>
            <a:r>
              <a:rPr lang="en-US" altLang="en-US" dirty="0"/>
              <a:t>How does the brain develop? When does it begin to function</a:t>
            </a:r>
            <a:r>
              <a:rPr lang="en-US" altLang="en-US" dirty="0" smtClean="0"/>
              <a:t>?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366690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037" y="97497"/>
            <a:ext cx="7185563" cy="1054368"/>
          </a:xfrm>
        </p:spPr>
        <p:txBody>
          <a:bodyPr>
            <a:noAutofit/>
          </a:bodyPr>
          <a:lstStyle/>
          <a:p>
            <a:r>
              <a:rPr lang="en-US" altLang="en-US" dirty="0"/>
              <a:t>Growth of the Body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r>
              <a:rPr lang="en-US" altLang="en-US" dirty="0"/>
              <a:t>Growth is more rapid in infancy than during any other period after birth.</a:t>
            </a:r>
          </a:p>
          <a:p>
            <a:r>
              <a:rPr lang="en-US" altLang="en-US" dirty="0"/>
              <a:t>Infants double their weight by 3 months.</a:t>
            </a:r>
          </a:p>
          <a:p>
            <a:r>
              <a:rPr lang="en-US" altLang="en-US" dirty="0"/>
              <a:t>Infants triple their weight by 1 year.</a:t>
            </a:r>
          </a:p>
          <a:p>
            <a:r>
              <a:rPr lang="en-US" altLang="en-US" dirty="0"/>
              <a:t>Average is not the same as normal.</a:t>
            </a:r>
          </a:p>
          <a:p>
            <a:pPr lvl="1"/>
            <a:r>
              <a:rPr lang="en-US" altLang="en-US" dirty="0"/>
              <a:t>Children of the same age can vary greatly in their heights and weights.</a:t>
            </a:r>
          </a:p>
          <a:p>
            <a:r>
              <a:rPr lang="en-US" altLang="en-US" dirty="0"/>
              <a:t>Height depends largely on heredity.</a:t>
            </a:r>
          </a:p>
        </p:txBody>
      </p:sp>
    </p:spTree>
    <p:extLst>
      <p:ext uri="{BB962C8B-B14F-4D97-AF65-F5344CB8AC3E}">
        <p14:creationId xmlns:p14="http://schemas.microsoft.com/office/powerpoint/2010/main" val="20614357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037" y="97497"/>
            <a:ext cx="7185563" cy="1054368"/>
          </a:xfrm>
        </p:spPr>
        <p:txBody>
          <a:bodyPr>
            <a:noAutofit/>
          </a:bodyPr>
          <a:lstStyle/>
          <a:p>
            <a:r>
              <a:rPr lang="en-US" altLang="en-US" dirty="0"/>
              <a:t>“You Are What you Eat</a:t>
            </a:r>
            <a:r>
              <a:rPr lang="en-US" altLang="en-US" dirty="0" smtClean="0"/>
              <a:t>”: Nutrition </a:t>
            </a:r>
            <a:r>
              <a:rPr lang="en-US" altLang="en-US" dirty="0"/>
              <a:t>and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r>
              <a:rPr lang="en-US" altLang="en-US" dirty="0"/>
              <a:t>Rapid growth requires young babies to consume large amounts of calories relative to body weight.</a:t>
            </a:r>
          </a:p>
          <a:p>
            <a:r>
              <a:rPr lang="en-US" altLang="en-US" dirty="0"/>
              <a:t>Breastfeeding is the best way to ensure proper nourishment.</a:t>
            </a:r>
          </a:p>
          <a:p>
            <a:r>
              <a:rPr lang="en-US" altLang="en-US" dirty="0"/>
              <a:t>Bottle-feeding has advantages and disadvantages.</a:t>
            </a:r>
          </a:p>
          <a:p>
            <a:pPr lvl="1"/>
            <a:r>
              <a:rPr lang="en-US" altLang="en-US" dirty="0"/>
              <a:t>In developing nations, bottle-feeding is potentially disastrous because of contaminated water and higher dilution of formula</a:t>
            </a:r>
            <a:r>
              <a:rPr lang="en-US" altLang="en-US" dirty="0" smtClean="0"/>
              <a:t>.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7658552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037" y="97497"/>
            <a:ext cx="7185563" cy="1054368"/>
          </a:xfrm>
        </p:spPr>
        <p:txBody>
          <a:bodyPr>
            <a:noAutofit/>
          </a:bodyPr>
          <a:lstStyle/>
          <a:p>
            <a:r>
              <a:rPr lang="en-US" altLang="en-US" dirty="0"/>
              <a:t>Malnutrition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r>
              <a:rPr lang="en-US" altLang="en-US" dirty="0"/>
              <a:t>Worldwide, about one in four children under age 5 are malnourished (UNICEF, 2006).</a:t>
            </a:r>
          </a:p>
          <a:p>
            <a:r>
              <a:rPr lang="en-US" altLang="en-US" b="1" dirty="0"/>
              <a:t>Malnourished</a:t>
            </a:r>
            <a:r>
              <a:rPr lang="en-US" altLang="en-US" dirty="0"/>
              <a:t> children tend to be small for their age. </a:t>
            </a:r>
          </a:p>
          <a:p>
            <a:r>
              <a:rPr lang="en-US" altLang="en-US" dirty="0"/>
              <a:t>Malnutrition can cause substantial and potentially irreversible brain damage. </a:t>
            </a:r>
          </a:p>
          <a:p>
            <a:r>
              <a:rPr lang="en-US" altLang="en-US" dirty="0"/>
              <a:t>Malnourished children are listless, quiet, and inactive.</a:t>
            </a:r>
          </a:p>
          <a:p>
            <a:pPr lvl="1"/>
            <a:r>
              <a:rPr lang="en-US" altLang="en-US" dirty="0"/>
              <a:t>These characteristics call less urgent attention to the children</a:t>
            </a:r>
            <a:r>
              <a:rPr lang="fr-FR" altLang="ja-JP" dirty="0"/>
              <a:t>’</a:t>
            </a:r>
            <a:r>
              <a:rPr lang="en-US" altLang="ja-JP" dirty="0"/>
              <a:t>s needs</a:t>
            </a:r>
            <a:r>
              <a:rPr lang="en-US" altLang="ja-JP" dirty="0" smtClean="0"/>
              <a:t>.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061540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037" y="97497"/>
            <a:ext cx="7185563" cy="1054368"/>
          </a:xfrm>
        </p:spPr>
        <p:txBody>
          <a:bodyPr>
            <a:noAutofit/>
          </a:bodyPr>
          <a:lstStyle/>
          <a:p>
            <a:r>
              <a:rPr lang="en-US" altLang="en-US" dirty="0"/>
              <a:t>The Emerging Nervous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r>
              <a:rPr lang="en-US" altLang="en-US" dirty="0"/>
              <a:t>The brain and the rest of the nervous system consist of cells known as </a:t>
            </a:r>
            <a:r>
              <a:rPr lang="en-US" altLang="en-US" b="1" dirty="0"/>
              <a:t>neurons</a:t>
            </a:r>
            <a:r>
              <a:rPr lang="en-US" altLang="en-US" dirty="0"/>
              <a:t>.</a:t>
            </a:r>
            <a:endParaRPr lang="en-US" altLang="en-US" b="1" dirty="0"/>
          </a:p>
          <a:p>
            <a:pPr lvl="1"/>
            <a:r>
              <a:rPr lang="en-US" altLang="en-US" dirty="0"/>
              <a:t>Consist of </a:t>
            </a:r>
            <a:r>
              <a:rPr lang="en-US" altLang="en-US" b="1" dirty="0"/>
              <a:t>cell body</a:t>
            </a:r>
            <a:r>
              <a:rPr lang="en-US" altLang="en-US" dirty="0"/>
              <a:t>, </a:t>
            </a:r>
            <a:r>
              <a:rPr lang="en-US" altLang="en-US" b="1" dirty="0"/>
              <a:t>dendrites</a:t>
            </a:r>
            <a:r>
              <a:rPr lang="en-US" altLang="en-US" dirty="0"/>
              <a:t>, the </a:t>
            </a:r>
            <a:r>
              <a:rPr lang="en-US" altLang="en-US" b="1" dirty="0"/>
              <a:t>axon</a:t>
            </a:r>
            <a:r>
              <a:rPr lang="en-US" altLang="en-US" dirty="0"/>
              <a:t>, and </a:t>
            </a:r>
            <a:r>
              <a:rPr lang="en-US" altLang="en-US" b="1" dirty="0"/>
              <a:t>terminal buttons</a:t>
            </a:r>
          </a:p>
          <a:p>
            <a:pPr lvl="1"/>
            <a:r>
              <a:rPr lang="en-US" altLang="en-US" dirty="0"/>
              <a:t>Terminal buttons release chemicals called </a:t>
            </a:r>
            <a:r>
              <a:rPr lang="en-US" altLang="en-US" b="1" dirty="0"/>
              <a:t>neurotransmitters</a:t>
            </a:r>
            <a:r>
              <a:rPr lang="en-US" altLang="en-US" dirty="0"/>
              <a:t>.</a:t>
            </a:r>
            <a:endParaRPr lang="en-US" altLang="en-US" b="1" dirty="0"/>
          </a:p>
          <a:p>
            <a:r>
              <a:rPr lang="en-US" altLang="en-US" b="1" dirty="0"/>
              <a:t>Cerebral cortex:</a:t>
            </a:r>
            <a:r>
              <a:rPr lang="en-US" altLang="en-US" dirty="0"/>
              <a:t> the surface of the brain</a:t>
            </a:r>
          </a:p>
          <a:p>
            <a:r>
              <a:rPr lang="en-US" altLang="en-US" b="1" dirty="0"/>
              <a:t>Hemispheres:</a:t>
            </a:r>
            <a:r>
              <a:rPr lang="en-US" altLang="en-US" dirty="0"/>
              <a:t> the two halves of the brain</a:t>
            </a:r>
          </a:p>
          <a:p>
            <a:r>
              <a:rPr lang="en-US" altLang="en-US" b="1" dirty="0"/>
              <a:t>Corpus callosum:</a:t>
            </a:r>
            <a:r>
              <a:rPr lang="en-US" altLang="en-US" dirty="0"/>
              <a:t> the thick band of fibers connecting the two </a:t>
            </a:r>
            <a:r>
              <a:rPr lang="en-US" altLang="en-US" dirty="0" smtClean="0"/>
              <a:t>hemispheres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83378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037" y="97497"/>
            <a:ext cx="7185563" cy="1054368"/>
          </a:xfrm>
        </p:spPr>
        <p:txBody>
          <a:bodyPr>
            <a:noAutofit/>
          </a:bodyPr>
          <a:lstStyle/>
          <a:p>
            <a:r>
              <a:rPr lang="en-US" altLang="en-US" dirty="0"/>
              <a:t>3.1 The </a:t>
            </a:r>
            <a:r>
              <a:rPr lang="en-US" altLang="en-US" dirty="0" smtClean="0"/>
              <a:t>Newborn: Learning </a:t>
            </a:r>
            <a:r>
              <a:rPr lang="en-US" altLang="en-US" dirty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How do reflexes help newborns interact with the world?</a:t>
            </a:r>
          </a:p>
          <a:p>
            <a:r>
              <a:rPr lang="en-US" altLang="en-US" dirty="0"/>
              <a:t>How do we determine whether a baby is healthy and adjusting to life outside the uterus?</a:t>
            </a:r>
          </a:p>
          <a:p>
            <a:r>
              <a:rPr lang="en-US" altLang="en-US" dirty="0"/>
              <a:t>What behavioral states are common among newborns?</a:t>
            </a:r>
          </a:p>
          <a:p>
            <a:r>
              <a:rPr lang="en-US" altLang="en-US" dirty="0"/>
              <a:t>What are the different features of temperament? Do they change as children grow?</a:t>
            </a:r>
          </a:p>
        </p:txBody>
      </p:sp>
    </p:spTree>
    <p:extLst>
      <p:ext uri="{BB962C8B-B14F-4D97-AF65-F5344CB8AC3E}">
        <p14:creationId xmlns:p14="http://schemas.microsoft.com/office/powerpoint/2010/main" val="35564162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037" y="97497"/>
            <a:ext cx="7185563" cy="1054368"/>
          </a:xfrm>
        </p:spPr>
        <p:txBody>
          <a:bodyPr>
            <a:noAutofit/>
          </a:bodyPr>
          <a:lstStyle/>
          <a:p>
            <a:r>
              <a:rPr lang="en-US" altLang="en-US" dirty="0"/>
              <a:t>Emerging Brain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r>
              <a:rPr lang="en-US" altLang="en-US" dirty="0"/>
              <a:t>At three weeks after conception, the </a:t>
            </a:r>
            <a:r>
              <a:rPr lang="en-US" altLang="en-US" b="1" dirty="0"/>
              <a:t>neural plate</a:t>
            </a:r>
            <a:r>
              <a:rPr lang="en-US" altLang="en-US" dirty="0"/>
              <a:t> forms.</a:t>
            </a:r>
          </a:p>
          <a:p>
            <a:r>
              <a:rPr lang="en-US" altLang="en-US" dirty="0"/>
              <a:t>By 28 weeks after conception, the brain may have all the neurons it will ever have.</a:t>
            </a:r>
          </a:p>
          <a:p>
            <a:r>
              <a:rPr lang="en-US" altLang="en-US" dirty="0"/>
              <a:t>Neurons migrate and become positioned into the six layers of the mature brain.</a:t>
            </a:r>
          </a:p>
          <a:p>
            <a:r>
              <a:rPr lang="en-US" altLang="en-US" dirty="0"/>
              <a:t>In the fourth month of prenatal development, axons begin to form the fatty sheath, </a:t>
            </a:r>
            <a:r>
              <a:rPr lang="en-US" altLang="en-US" b="1" dirty="0"/>
              <a:t>myelin</a:t>
            </a:r>
            <a:r>
              <a:rPr lang="en-US" altLang="en-US" dirty="0"/>
              <a:t>.</a:t>
            </a:r>
            <a:endParaRPr lang="en-US" altLang="en-US" b="1" dirty="0"/>
          </a:p>
          <a:p>
            <a:r>
              <a:rPr lang="en-US" altLang="en-US" dirty="0"/>
              <a:t>The number of synapses peaks at 12 months.</a:t>
            </a:r>
          </a:p>
          <a:p>
            <a:pPr lvl="1"/>
            <a:r>
              <a:rPr lang="en-US" altLang="en-US" b="1" dirty="0"/>
              <a:t>Synaptic pruning </a:t>
            </a:r>
            <a:r>
              <a:rPr lang="en-US" altLang="en-US" dirty="0"/>
              <a:t>occurs</a:t>
            </a:r>
          </a:p>
        </p:txBody>
      </p:sp>
    </p:spTree>
    <p:extLst>
      <p:ext uri="{BB962C8B-B14F-4D97-AF65-F5344CB8AC3E}">
        <p14:creationId xmlns:p14="http://schemas.microsoft.com/office/powerpoint/2010/main" val="26947048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037" y="97497"/>
            <a:ext cx="7185563" cy="1054368"/>
          </a:xfrm>
        </p:spPr>
        <p:txBody>
          <a:bodyPr>
            <a:noAutofit/>
          </a:bodyPr>
          <a:lstStyle/>
          <a:p>
            <a:r>
              <a:rPr lang="en-US" altLang="en-US" dirty="0"/>
              <a:t>Growth of a Specialized </a:t>
            </a:r>
            <a:r>
              <a:rPr lang="en-US" altLang="en-US" dirty="0" smtClean="0"/>
              <a:t>Brain: Brain-Mapping </a:t>
            </a:r>
            <a:r>
              <a:rPr lang="en-US" altLang="en-US" dirty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r>
              <a:rPr lang="en-US" altLang="en-US" dirty="0"/>
              <a:t>Methods to study origins and time course of brain specialization </a:t>
            </a:r>
          </a:p>
          <a:p>
            <a:pPr lvl="1"/>
            <a:r>
              <a:rPr lang="en-US" altLang="en-US" dirty="0"/>
              <a:t>Studying children with brain damage</a:t>
            </a:r>
          </a:p>
          <a:p>
            <a:pPr lvl="1"/>
            <a:r>
              <a:rPr lang="en-US" altLang="en-US" b="1" dirty="0"/>
              <a:t>Electroencephalography:</a:t>
            </a:r>
            <a:r>
              <a:rPr lang="en-US" altLang="en-US" dirty="0"/>
              <a:t> Measuring the brain</a:t>
            </a:r>
            <a:r>
              <a:rPr lang="fr-FR" altLang="ja-JP" dirty="0"/>
              <a:t>’</a:t>
            </a:r>
            <a:r>
              <a:rPr lang="en-US" altLang="ja-JP" dirty="0"/>
              <a:t>s electrical activity through electrodes placed on scalp </a:t>
            </a:r>
          </a:p>
          <a:p>
            <a:pPr lvl="1"/>
            <a:r>
              <a:rPr lang="en-US" altLang="en-US" b="1" dirty="0"/>
              <a:t>Functional magnetic resonance imaging (fMRI):</a:t>
            </a:r>
            <a:r>
              <a:rPr lang="en-US" altLang="en-US" dirty="0"/>
              <a:t> Using magnetic fields to track brain blood </a:t>
            </a:r>
            <a:r>
              <a:rPr lang="en-US" altLang="en-US" dirty="0" smtClean="0"/>
              <a:t>flow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21603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037" y="97497"/>
            <a:ext cx="7185563" cy="1054368"/>
          </a:xfrm>
        </p:spPr>
        <p:txBody>
          <a:bodyPr>
            <a:noAutofit/>
          </a:bodyPr>
          <a:lstStyle/>
          <a:p>
            <a:r>
              <a:rPr lang="en-US" altLang="en-US" dirty="0"/>
              <a:t>Five General Principles of </a:t>
            </a:r>
            <a:r>
              <a:rPr lang="en-US" altLang="en-US" dirty="0" smtClean="0"/>
              <a:t>Brain Specialization 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r>
              <a:rPr lang="en-US" altLang="en-US" dirty="0"/>
              <a:t>Specialization evident early in development</a:t>
            </a:r>
          </a:p>
          <a:p>
            <a:r>
              <a:rPr lang="en-US" altLang="en-US" dirty="0"/>
              <a:t>Specialization takes two specific forms:</a:t>
            </a:r>
          </a:p>
          <a:p>
            <a:pPr lvl="1"/>
            <a:r>
              <a:rPr lang="en-US" altLang="en-US" dirty="0"/>
              <a:t>Focused and trigger specific</a:t>
            </a:r>
          </a:p>
          <a:p>
            <a:r>
              <a:rPr lang="en-US" altLang="en-US" dirty="0"/>
              <a:t>Different brain systems specialize at different rates.</a:t>
            </a:r>
          </a:p>
          <a:p>
            <a:r>
              <a:rPr lang="en-US" altLang="en-US" dirty="0"/>
              <a:t>Environmental stimulation is necessary for successful specialization</a:t>
            </a:r>
            <a:r>
              <a:rPr lang="en-US" altLang="en-US" dirty="0" smtClean="0"/>
              <a:t>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623866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037" y="97497"/>
            <a:ext cx="7185563" cy="1054368"/>
          </a:xfrm>
        </p:spPr>
        <p:txBody>
          <a:bodyPr>
            <a:noAutofit/>
          </a:bodyPr>
          <a:lstStyle/>
          <a:p>
            <a:r>
              <a:rPr lang="en-US" altLang="en-US" dirty="0"/>
              <a:t>Five General Principles of Brain Specialization </a:t>
            </a:r>
            <a:r>
              <a:rPr lang="en-US" altLang="en-US" dirty="0" smtClean="0"/>
              <a:t>(2 </a:t>
            </a:r>
            <a:r>
              <a:rPr lang="en-US" altLang="en-US" dirty="0"/>
              <a:t>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r>
              <a:rPr lang="en-US" altLang="en-US" dirty="0"/>
              <a:t>Environmental stimulation is important in normal brain development.</a:t>
            </a:r>
          </a:p>
          <a:p>
            <a:r>
              <a:rPr lang="en-US" altLang="en-US" b="1" dirty="0"/>
              <a:t>Experience-expectant growth</a:t>
            </a:r>
            <a:r>
              <a:rPr lang="en-US" altLang="en-US" dirty="0"/>
              <a:t>: a process by which the wiring of the brain is organized by experiences that are common to most humans.</a:t>
            </a:r>
          </a:p>
          <a:p>
            <a:r>
              <a:rPr lang="en-US" altLang="en-US" dirty="0"/>
              <a:t> </a:t>
            </a:r>
            <a:r>
              <a:rPr lang="en-US" altLang="en-US" b="1" dirty="0"/>
              <a:t>Experience-dependent growth </a:t>
            </a:r>
            <a:r>
              <a:rPr lang="en-US" altLang="en-US" dirty="0"/>
              <a:t>denotes changes in the brain that are not linked to specific points in development.</a:t>
            </a:r>
          </a:p>
          <a:p>
            <a:pPr lvl="1"/>
            <a:r>
              <a:rPr lang="en-US" altLang="en-US" dirty="0"/>
              <a:t>variation across individuals and </a:t>
            </a:r>
            <a:r>
              <a:rPr lang="en-US" altLang="en-US" dirty="0" smtClean="0"/>
              <a:t>cultures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552513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037" y="97497"/>
            <a:ext cx="7185563" cy="1054368"/>
          </a:xfrm>
        </p:spPr>
        <p:txBody>
          <a:bodyPr>
            <a:noAutofit/>
          </a:bodyPr>
          <a:lstStyle/>
          <a:p>
            <a:r>
              <a:rPr lang="en-US" altLang="en-US" dirty="0"/>
              <a:t>3.3 Early Motor </a:t>
            </a:r>
            <a:r>
              <a:rPr lang="en-US" altLang="en-US" dirty="0" smtClean="0"/>
              <a:t>Skills: Learning </a:t>
            </a:r>
            <a:r>
              <a:rPr lang="en-US" altLang="en-US" dirty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r>
              <a:rPr lang="en-US" altLang="en-US" dirty="0"/>
              <a:t>What are the component skills involved in learning to walk? At what age do infants master them?</a:t>
            </a:r>
          </a:p>
          <a:p>
            <a:r>
              <a:rPr lang="en-US" altLang="en-US" dirty="0"/>
              <a:t>How do infants learn to coordinate the use of their hands?</a:t>
            </a:r>
          </a:p>
        </p:txBody>
      </p:sp>
    </p:spTree>
    <p:extLst>
      <p:ext uri="{BB962C8B-B14F-4D97-AF65-F5344CB8AC3E}">
        <p14:creationId xmlns:p14="http://schemas.microsoft.com/office/powerpoint/2010/main" val="25062940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037" y="97497"/>
            <a:ext cx="7185563" cy="1054368"/>
          </a:xfrm>
        </p:spPr>
        <p:txBody>
          <a:bodyPr>
            <a:noAutofit/>
          </a:bodyPr>
          <a:lstStyle/>
          <a:p>
            <a:r>
              <a:rPr lang="en-US" altLang="en-US" dirty="0"/>
              <a:t>Locomotion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r>
              <a:rPr lang="en-US" altLang="en-US" dirty="0"/>
              <a:t>By 7 months, infants can sit alone.</a:t>
            </a:r>
          </a:p>
          <a:p>
            <a:r>
              <a:rPr lang="en-US" altLang="en-US" b="1" dirty="0"/>
              <a:t>Toddling:</a:t>
            </a:r>
            <a:r>
              <a:rPr lang="en-US" altLang="en-US" dirty="0"/>
              <a:t> at around 14 months, toddlers may stand alone briefly and walk without assistance.</a:t>
            </a:r>
          </a:p>
          <a:p>
            <a:r>
              <a:rPr lang="en-US" altLang="en-US" b="1" dirty="0"/>
              <a:t>Dynamic systems theory:</a:t>
            </a:r>
          </a:p>
          <a:p>
            <a:pPr lvl="1"/>
            <a:r>
              <a:rPr lang="en-US" altLang="en-US" dirty="0"/>
              <a:t>Instead of simple maturation, motor development involves many distinct skills that are organized and reorganized over time to meet specific task demands.</a:t>
            </a:r>
          </a:p>
        </p:txBody>
      </p:sp>
    </p:spTree>
    <p:extLst>
      <p:ext uri="{BB962C8B-B14F-4D97-AF65-F5344CB8AC3E}">
        <p14:creationId xmlns:p14="http://schemas.microsoft.com/office/powerpoint/2010/main" val="7430475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037" y="97497"/>
            <a:ext cx="7185563" cy="1054368"/>
          </a:xfrm>
        </p:spPr>
        <p:txBody>
          <a:bodyPr>
            <a:noAutofit/>
          </a:bodyPr>
          <a:lstStyle/>
          <a:p>
            <a:r>
              <a:rPr lang="en-US" altLang="en-US" dirty="0"/>
              <a:t>Coordinating </a:t>
            </a:r>
            <a:r>
              <a:rPr lang="en-US" altLang="en-US" dirty="0" smtClean="0"/>
              <a:t>Skills 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r>
              <a:rPr lang="en-US" altLang="en-US" dirty="0"/>
              <a:t>Walking skills must be learned separately and then integrated with others skill.</a:t>
            </a:r>
          </a:p>
          <a:p>
            <a:r>
              <a:rPr lang="en-US" altLang="en-US" b="1" dirty="0"/>
              <a:t>Differentiation:</a:t>
            </a:r>
            <a:r>
              <a:rPr lang="en-US" altLang="en-US" dirty="0"/>
              <a:t> mastery of component skills</a:t>
            </a:r>
          </a:p>
          <a:p>
            <a:r>
              <a:rPr lang="en-US" altLang="en-US" b="1" dirty="0"/>
              <a:t>Integration:</a:t>
            </a:r>
            <a:r>
              <a:rPr lang="en-US" altLang="en-US" dirty="0"/>
              <a:t> combining components into the sequence needed to accomplish the task</a:t>
            </a:r>
          </a:p>
          <a:p>
            <a:r>
              <a:rPr lang="en-US" altLang="en-US" dirty="0"/>
              <a:t>Unsupported, independent walking occurs at about 12 to 15 months, once children have mastered and coordinated its component skills</a:t>
            </a:r>
            <a:r>
              <a:rPr lang="en-US" altLang="en-US" dirty="0" smtClean="0"/>
              <a:t>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154281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037" y="97497"/>
            <a:ext cx="7185563" cy="1054368"/>
          </a:xfrm>
        </p:spPr>
        <p:txBody>
          <a:bodyPr>
            <a:noAutofit/>
          </a:bodyPr>
          <a:lstStyle/>
          <a:p>
            <a:r>
              <a:rPr lang="en-US" altLang="en-US" dirty="0"/>
              <a:t>Coordinating Skills </a:t>
            </a:r>
            <a:r>
              <a:rPr lang="en-US" altLang="en-US" dirty="0" smtClean="0"/>
              <a:t>(2 </a:t>
            </a:r>
            <a:r>
              <a:rPr lang="en-US" altLang="en-US" dirty="0"/>
              <a:t>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/>
          </a:bodyPr>
          <a:lstStyle/>
          <a:p>
            <a:pPr marL="342900" lvl="2" indent="-342900"/>
            <a:r>
              <a:rPr lang="en-US" altLang="en-US" sz="2800" dirty="0"/>
              <a:t>Cultural practices can accelerate or delay the early stages of motor development.</a:t>
            </a:r>
          </a:p>
          <a:p>
            <a:pPr marL="342900" lvl="2" indent="-342900"/>
            <a:r>
              <a:rPr lang="en-US" altLang="en-US" sz="2800" dirty="0"/>
              <a:t>In some traditional African cultures, children receive training to sit and walk at younger ages than in Europe and North America.</a:t>
            </a:r>
          </a:p>
          <a:p>
            <a:pPr marL="342900" lvl="2" indent="-342900"/>
            <a:r>
              <a:rPr lang="en-US" altLang="en-US" sz="2800" dirty="0"/>
              <a:t>Swaddling, practiced in some South American countries, can delay motor development.</a:t>
            </a:r>
          </a:p>
        </p:txBody>
      </p:sp>
    </p:spTree>
    <p:extLst>
      <p:ext uri="{BB962C8B-B14F-4D97-AF65-F5344CB8AC3E}">
        <p14:creationId xmlns:p14="http://schemas.microsoft.com/office/powerpoint/2010/main" val="26179239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037" y="97497"/>
            <a:ext cx="7185563" cy="1054368"/>
          </a:xfrm>
        </p:spPr>
        <p:txBody>
          <a:bodyPr>
            <a:noAutofit/>
          </a:bodyPr>
          <a:lstStyle/>
          <a:p>
            <a:r>
              <a:rPr lang="en-US" altLang="en-US" dirty="0"/>
              <a:t>Fine Motor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4953000"/>
          </a:xfrm>
        </p:spPr>
        <p:txBody>
          <a:bodyPr>
            <a:normAutofit/>
          </a:bodyPr>
          <a:lstStyle/>
          <a:p>
            <a:r>
              <a:rPr lang="en-US" altLang="en-US" dirty="0"/>
              <a:t>Fine motor skills are associated with grasping, holding, and manipulating objects.</a:t>
            </a:r>
          </a:p>
          <a:p>
            <a:r>
              <a:rPr lang="en-US" altLang="en-US" dirty="0"/>
              <a:t>At 4 months, infants clumsily reach for objects.</a:t>
            </a:r>
          </a:p>
          <a:p>
            <a:r>
              <a:rPr lang="en-US" altLang="en-US" dirty="0"/>
              <a:t>By 5 months, they coordinate movement of the two hands.</a:t>
            </a:r>
          </a:p>
          <a:p>
            <a:r>
              <a:rPr lang="en-US" altLang="en-US" dirty="0"/>
              <a:t>By 2-3 years, children can use zippers but not buttons.</a:t>
            </a:r>
          </a:p>
          <a:p>
            <a:r>
              <a:rPr lang="en-US" altLang="en-US" dirty="0"/>
              <a:t>Tying shoes is a skill that develops around age 6</a:t>
            </a:r>
            <a:r>
              <a:rPr lang="en-US" altLang="en-US" dirty="0" smtClean="0"/>
              <a:t>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166044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037" y="97497"/>
            <a:ext cx="7185563" cy="1054368"/>
          </a:xfrm>
        </p:spPr>
        <p:txBody>
          <a:bodyPr>
            <a:noAutofit/>
          </a:bodyPr>
          <a:lstStyle/>
          <a:p>
            <a:r>
              <a:rPr lang="en-US" altLang="en-US" dirty="0"/>
              <a:t>Handedness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4953000"/>
          </a:xfrm>
        </p:spPr>
        <p:txBody>
          <a:bodyPr>
            <a:normAutofit/>
          </a:bodyPr>
          <a:lstStyle/>
          <a:p>
            <a:r>
              <a:rPr lang="en-US" altLang="en-US" dirty="0"/>
              <a:t>The preference for one hand over the other becomes stronger and more consistent during the toddler and preschool years. </a:t>
            </a:r>
          </a:p>
          <a:p>
            <a:r>
              <a:rPr lang="en-US" altLang="en-US" dirty="0"/>
              <a:t>Handedness is influenced by both heredity and environment (where right-handedness is favored). </a:t>
            </a:r>
          </a:p>
          <a:p>
            <a:r>
              <a:rPr lang="en-US" altLang="en-US" dirty="0"/>
              <a:t>Many cultures have viewed left-handedness negatively</a:t>
            </a:r>
            <a:r>
              <a:rPr lang="en-US" altLang="en-US" dirty="0" smtClean="0"/>
              <a:t>.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079976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037" y="97497"/>
            <a:ext cx="7185563" cy="1054368"/>
          </a:xfrm>
        </p:spPr>
        <p:txBody>
          <a:bodyPr>
            <a:noAutofit/>
          </a:bodyPr>
          <a:lstStyle/>
          <a:p>
            <a:r>
              <a:rPr lang="en-US" altLang="en-US" dirty="0"/>
              <a:t>The Newborn</a:t>
            </a:r>
            <a:r>
              <a:rPr lang="fr-FR" altLang="ja-JP" dirty="0"/>
              <a:t>’</a:t>
            </a:r>
            <a:r>
              <a:rPr lang="en-US" altLang="ja-JP" dirty="0"/>
              <a:t>s Reflexes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Reflexes:</a:t>
            </a:r>
            <a:r>
              <a:rPr lang="en-US" altLang="en-US" dirty="0"/>
              <a:t> the newborn is born with unlearned responses triggered by specific stimuli.</a:t>
            </a:r>
          </a:p>
          <a:p>
            <a:pPr lvl="1"/>
            <a:r>
              <a:rPr lang="en-US" altLang="en-US" dirty="0"/>
              <a:t>Certain reflexes have survival value.</a:t>
            </a:r>
          </a:p>
          <a:p>
            <a:pPr lvl="2">
              <a:buFont typeface="Wingdings" pitchFamily="2" charset="2"/>
              <a:buChar char="§"/>
            </a:pPr>
            <a:r>
              <a:rPr lang="en-US" altLang="en-US" dirty="0"/>
              <a:t>Rooting, sucking, eye blinks</a:t>
            </a:r>
          </a:p>
          <a:p>
            <a:pPr lvl="1"/>
            <a:r>
              <a:rPr lang="en-US" altLang="en-US" dirty="0"/>
              <a:t>Other reflexes are developmental precursors to later voluntary motor behaviors.</a:t>
            </a:r>
          </a:p>
          <a:p>
            <a:pPr lvl="2">
              <a:buFont typeface="Wingdings" pitchFamily="2" charset="2"/>
              <a:buChar char="§"/>
            </a:pPr>
            <a:r>
              <a:rPr lang="en-US" altLang="en-US" dirty="0"/>
              <a:t>Stepping is a precursor to walking.</a:t>
            </a:r>
          </a:p>
          <a:p>
            <a:r>
              <a:rPr lang="en-US" altLang="en-US" dirty="0"/>
              <a:t>Reflexes reflect the health of the child</a:t>
            </a:r>
            <a:r>
              <a:rPr lang="fr-FR" altLang="ja-JP" dirty="0"/>
              <a:t>’</a:t>
            </a:r>
            <a:r>
              <a:rPr lang="en-US" altLang="ja-JP" dirty="0"/>
              <a:t>s nervous system</a:t>
            </a:r>
            <a:r>
              <a:rPr lang="en-US" altLang="ja-JP" dirty="0" smtClean="0"/>
              <a:t>.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409195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037" y="97497"/>
            <a:ext cx="7185563" cy="1054368"/>
          </a:xfrm>
        </p:spPr>
        <p:txBody>
          <a:bodyPr>
            <a:noAutofit/>
          </a:bodyPr>
          <a:lstStyle/>
          <a:p>
            <a:r>
              <a:rPr lang="en-US" altLang="en-US" dirty="0"/>
              <a:t>3.4 </a:t>
            </a:r>
            <a:r>
              <a:rPr lang="en-US" altLang="en-US" dirty="0" smtClean="0"/>
              <a:t>Perception: Learning </a:t>
            </a:r>
            <a:r>
              <a:rPr lang="en-US" altLang="en-US" dirty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4953000"/>
          </a:xfrm>
        </p:spPr>
        <p:txBody>
          <a:bodyPr>
            <a:normAutofit/>
          </a:bodyPr>
          <a:lstStyle/>
          <a:p>
            <a:r>
              <a:rPr lang="en-US" altLang="en-US" dirty="0"/>
              <a:t>Are infants able to smell, taste, and experience pain?</a:t>
            </a:r>
          </a:p>
          <a:p>
            <a:r>
              <a:rPr lang="en-US" altLang="en-US" dirty="0"/>
              <a:t>How well do infants hear?</a:t>
            </a:r>
          </a:p>
          <a:p>
            <a:r>
              <a:rPr lang="en-US" altLang="en-US" dirty="0"/>
              <a:t>How well can infants see? Can they see color and depth?</a:t>
            </a:r>
          </a:p>
          <a:p>
            <a:r>
              <a:rPr lang="en-US" altLang="en-US" dirty="0"/>
              <a:t>How do infants coordinate information between different sensory modalities, such as between vision and hearing</a:t>
            </a:r>
            <a:r>
              <a:rPr lang="en-US" altLang="en-US" dirty="0" smtClean="0"/>
              <a:t>?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74508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037" y="97497"/>
            <a:ext cx="7185563" cy="1054368"/>
          </a:xfrm>
        </p:spPr>
        <p:txBody>
          <a:bodyPr>
            <a:noAutofit/>
          </a:bodyPr>
          <a:lstStyle/>
          <a:p>
            <a:r>
              <a:rPr lang="en-US" altLang="en-US" dirty="0"/>
              <a:t>Smell, Taste, and Touch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4953000"/>
          </a:xfrm>
        </p:spPr>
        <p:txBody>
          <a:bodyPr>
            <a:normAutofit/>
          </a:bodyPr>
          <a:lstStyle/>
          <a:p>
            <a:r>
              <a:rPr lang="en-US" altLang="en-US" dirty="0"/>
              <a:t>Newborns have keen senses of smell, taste, and touch.</a:t>
            </a:r>
          </a:p>
          <a:p>
            <a:pPr lvl="1"/>
            <a:r>
              <a:rPr lang="en-US" altLang="en-US" dirty="0"/>
              <a:t>Odors: pleasant from unpleasant, or familiar from unfamiliar</a:t>
            </a:r>
            <a:endParaRPr lang="en-US" altLang="ja-JP" dirty="0"/>
          </a:p>
          <a:p>
            <a:pPr lvl="1"/>
            <a:r>
              <a:rPr lang="en-US" altLang="en-US" dirty="0"/>
              <a:t>Taste: salty, sour, bitter, sweet, and changes in mother</a:t>
            </a:r>
            <a:r>
              <a:rPr lang="fr-FR" altLang="ja-JP" dirty="0"/>
              <a:t>’</a:t>
            </a:r>
            <a:r>
              <a:rPr lang="en-US" altLang="ja-JP" dirty="0"/>
              <a:t>s breast milk – and </a:t>
            </a:r>
            <a:r>
              <a:rPr lang="en-US" altLang="en-US" dirty="0"/>
              <a:t>a </a:t>
            </a:r>
            <a:r>
              <a:rPr lang="ja-JP" altLang="en-US" dirty="0"/>
              <a:t>“</a:t>
            </a:r>
            <a:r>
              <a:rPr lang="en-US" altLang="ja-JP" dirty="0"/>
              <a:t>sweet tooth</a:t>
            </a:r>
            <a:r>
              <a:rPr lang="ja-JP" altLang="en-US" dirty="0"/>
              <a:t>”</a:t>
            </a:r>
            <a:endParaRPr lang="en-US" altLang="ja-JP" dirty="0"/>
          </a:p>
          <a:p>
            <a:pPr lvl="1"/>
            <a:r>
              <a:rPr lang="en-US" altLang="en-US" dirty="0"/>
              <a:t>Touch: reflexes and other movements</a:t>
            </a:r>
          </a:p>
          <a:p>
            <a:pPr lvl="2">
              <a:buFont typeface="Wingdings" pitchFamily="2" charset="2"/>
              <a:buChar char="§"/>
            </a:pPr>
            <a:r>
              <a:rPr lang="en-US" altLang="en-US" dirty="0"/>
              <a:t>Pain cry – a sudden, high-pitched wail – and they are not easily </a:t>
            </a:r>
            <a:r>
              <a:rPr lang="en-US" altLang="en-US" dirty="0" smtClean="0"/>
              <a:t>soothed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739453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037" y="97497"/>
            <a:ext cx="7185563" cy="1054368"/>
          </a:xfrm>
        </p:spPr>
        <p:txBody>
          <a:bodyPr>
            <a:noAutofit/>
          </a:bodyPr>
          <a:lstStyle/>
          <a:p>
            <a:r>
              <a:rPr lang="en-US" altLang="en-US" dirty="0"/>
              <a:t>Hearing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4953000"/>
          </a:xfrm>
        </p:spPr>
        <p:txBody>
          <a:bodyPr>
            <a:normAutofit/>
          </a:bodyPr>
          <a:lstStyle/>
          <a:p>
            <a:r>
              <a:rPr lang="en-US" altLang="en-US" dirty="0"/>
              <a:t>Startle reactions suggest that infants are sensitive to sound.</a:t>
            </a:r>
          </a:p>
          <a:p>
            <a:r>
              <a:rPr lang="en-US" altLang="en-US" dirty="0"/>
              <a:t>Infants hear less well than adults.</a:t>
            </a:r>
          </a:p>
          <a:p>
            <a:pPr lvl="1"/>
            <a:r>
              <a:rPr lang="en-US" altLang="en-US" dirty="0"/>
              <a:t>Hear pitches best in the range of human speech (neither high nor low pitches) and differentiate consonants from vowels</a:t>
            </a:r>
          </a:p>
          <a:p>
            <a:pPr lvl="1"/>
            <a:r>
              <a:rPr lang="en-US" altLang="en-US" dirty="0"/>
              <a:t>Prefer pleasant more than unpleasant melodies and can remember songs</a:t>
            </a:r>
          </a:p>
          <a:p>
            <a:r>
              <a:rPr lang="en-US" altLang="en-US" dirty="0"/>
              <a:t>By 4 months, infants recognize their own names.</a:t>
            </a:r>
          </a:p>
        </p:txBody>
      </p:sp>
    </p:spTree>
    <p:extLst>
      <p:ext uri="{BB962C8B-B14F-4D97-AF65-F5344CB8AC3E}">
        <p14:creationId xmlns:p14="http://schemas.microsoft.com/office/powerpoint/2010/main" val="2252645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037" y="97497"/>
            <a:ext cx="7185563" cy="1054368"/>
          </a:xfrm>
        </p:spPr>
        <p:txBody>
          <a:bodyPr>
            <a:noAutofit/>
          </a:bodyPr>
          <a:lstStyle/>
          <a:p>
            <a:r>
              <a:rPr lang="en-US" altLang="en-US" dirty="0"/>
              <a:t>Seeing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4953000"/>
          </a:xfrm>
        </p:spPr>
        <p:txBody>
          <a:bodyPr>
            <a:normAutofit/>
          </a:bodyPr>
          <a:lstStyle/>
          <a:p>
            <a:r>
              <a:rPr lang="en-US" altLang="en-US" dirty="0"/>
              <a:t>Newborns respond to light and track objects </a:t>
            </a:r>
          </a:p>
          <a:p>
            <a:r>
              <a:rPr lang="en-US" altLang="en-US" dirty="0"/>
              <a:t>Infants at 1 month see at 20 feet what adults see at 200-400 feet.</a:t>
            </a:r>
          </a:p>
          <a:p>
            <a:r>
              <a:rPr lang="en-US" altLang="en-US" dirty="0"/>
              <a:t>By 1 year, infants</a:t>
            </a:r>
            <a:r>
              <a:rPr lang="fr-FR" altLang="ja-JP" dirty="0"/>
              <a:t>’</a:t>
            </a:r>
            <a:r>
              <a:rPr lang="en-US" altLang="ja-JP" dirty="0"/>
              <a:t> visual acuity is the same as that of adults.</a:t>
            </a:r>
          </a:p>
          <a:p>
            <a:r>
              <a:rPr lang="en-US" altLang="en-US" dirty="0"/>
              <a:t>Colors</a:t>
            </a:r>
          </a:p>
          <a:p>
            <a:pPr lvl="1"/>
            <a:r>
              <a:rPr lang="en-US" altLang="en-US" dirty="0"/>
              <a:t>Newborns perceive few colors until their cones start to function.</a:t>
            </a:r>
          </a:p>
          <a:p>
            <a:pPr lvl="1"/>
            <a:r>
              <a:rPr lang="en-US" altLang="en-US" dirty="0"/>
              <a:t>3- to 4-month-olds can perceive colors  similarly to adults</a:t>
            </a:r>
            <a:r>
              <a:rPr lang="en-US" altLang="en-US" dirty="0" smtClean="0"/>
              <a:t>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93093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037" y="97497"/>
            <a:ext cx="7185563" cy="1054368"/>
          </a:xfrm>
        </p:spPr>
        <p:txBody>
          <a:bodyPr>
            <a:noAutofit/>
          </a:bodyPr>
          <a:lstStyle/>
          <a:p>
            <a:r>
              <a:rPr lang="en-US" altLang="en-US" dirty="0"/>
              <a:t>Seeing: Depth Perception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4953000"/>
          </a:xfrm>
        </p:spPr>
        <p:txBody>
          <a:bodyPr>
            <a:normAutofit/>
          </a:bodyPr>
          <a:lstStyle/>
          <a:p>
            <a:r>
              <a:rPr lang="en-US" altLang="en-US" b="1" dirty="0"/>
              <a:t>Visual cliff </a:t>
            </a:r>
            <a:r>
              <a:rPr lang="en-US" altLang="en-US" dirty="0"/>
              <a:t>research:</a:t>
            </a:r>
          </a:p>
          <a:p>
            <a:pPr lvl="1"/>
            <a:r>
              <a:rPr lang="en-US" altLang="en-US" dirty="0"/>
              <a:t>6-week-olds react with interest to differences in depth (heart rate deceleration).</a:t>
            </a:r>
          </a:p>
          <a:p>
            <a:pPr lvl="1"/>
            <a:r>
              <a:rPr lang="en-US" altLang="en-US" dirty="0"/>
              <a:t>By 7 months, they show more fear than interest at the cliff</a:t>
            </a:r>
            <a:r>
              <a:rPr lang="fr-FR" altLang="ja-JP" dirty="0"/>
              <a:t>’</a:t>
            </a:r>
            <a:r>
              <a:rPr lang="en-US" altLang="ja-JP" dirty="0"/>
              <a:t>s deep end (heart rate acceleration and refusal to cross the deep side).</a:t>
            </a:r>
          </a:p>
          <a:p>
            <a:pPr lvl="1"/>
            <a:r>
              <a:rPr lang="en-US" altLang="en-US" dirty="0"/>
              <a:t>Fear of depth seems to develop around the time babies can crawl.</a:t>
            </a:r>
          </a:p>
        </p:txBody>
      </p:sp>
    </p:spTree>
    <p:extLst>
      <p:ext uri="{BB962C8B-B14F-4D97-AF65-F5344CB8AC3E}">
        <p14:creationId xmlns:p14="http://schemas.microsoft.com/office/powerpoint/2010/main" val="12802035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037" y="97497"/>
            <a:ext cx="7185563" cy="1054368"/>
          </a:xfrm>
        </p:spPr>
        <p:txBody>
          <a:bodyPr>
            <a:noAutofit/>
          </a:bodyPr>
          <a:lstStyle/>
          <a:p>
            <a:r>
              <a:rPr lang="en-US" altLang="en-US" dirty="0"/>
              <a:t>Coming to Know the </a:t>
            </a:r>
            <a:r>
              <a:rPr lang="en-US" altLang="en-US" dirty="0" smtClean="0"/>
              <a:t>World: Perceiving </a:t>
            </a:r>
            <a:r>
              <a:rPr lang="en-US" altLang="en-US" dirty="0"/>
              <a:t>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4953000"/>
          </a:xfrm>
        </p:spPr>
        <p:txBody>
          <a:bodyPr>
            <a:normAutofit/>
          </a:bodyPr>
          <a:lstStyle/>
          <a:p>
            <a:r>
              <a:rPr lang="en-US" altLang="en-US" dirty="0"/>
              <a:t>Perceiving objects involves interpreting patterns of lines, textures, and colors.</a:t>
            </a:r>
          </a:p>
          <a:p>
            <a:r>
              <a:rPr lang="en-US" altLang="en-US" dirty="0"/>
              <a:t>Object perception is limited in newborns but develops rapidly in the first few months.</a:t>
            </a:r>
          </a:p>
          <a:p>
            <a:r>
              <a:rPr lang="en-US" altLang="en-US" dirty="0"/>
              <a:t>By 4 months, infants use several cues to discern that a stimulus is an object.</a:t>
            </a:r>
          </a:p>
          <a:p>
            <a:pPr lvl="1"/>
            <a:r>
              <a:rPr lang="en-US" altLang="en-US" dirty="0"/>
              <a:t>Elements that move together</a:t>
            </a:r>
          </a:p>
          <a:p>
            <a:pPr lvl="1"/>
            <a:r>
              <a:rPr lang="en-US" altLang="en-US" dirty="0"/>
              <a:t>Similar colors and textures</a:t>
            </a:r>
          </a:p>
          <a:p>
            <a:pPr lvl="1"/>
            <a:r>
              <a:rPr lang="en-US" altLang="en-US" dirty="0"/>
              <a:t>Aligned edges</a:t>
            </a:r>
          </a:p>
        </p:txBody>
      </p:sp>
    </p:spTree>
    <p:extLst>
      <p:ext uri="{BB962C8B-B14F-4D97-AF65-F5344CB8AC3E}">
        <p14:creationId xmlns:p14="http://schemas.microsoft.com/office/powerpoint/2010/main" val="11174182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037" y="97497"/>
            <a:ext cx="7185563" cy="1054368"/>
          </a:xfrm>
        </p:spPr>
        <p:txBody>
          <a:bodyPr>
            <a:noAutofit/>
          </a:bodyPr>
          <a:lstStyle/>
          <a:p>
            <a:r>
              <a:rPr lang="en-US" altLang="en-US" dirty="0"/>
              <a:t>Perceiving 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4953000"/>
          </a:xfrm>
        </p:spPr>
        <p:txBody>
          <a:bodyPr>
            <a:normAutofit/>
          </a:bodyPr>
          <a:lstStyle/>
          <a:p>
            <a:r>
              <a:rPr lang="en-US" altLang="en-US" dirty="0"/>
              <a:t>Newborns prefer to look at moving faces, suggesting an innate attraction to them.</a:t>
            </a:r>
          </a:p>
          <a:p>
            <a:r>
              <a:rPr lang="en-US" altLang="en-US" dirty="0"/>
              <a:t>By 4 weeks, infants track all moving stimuli, including faces and nonfaces.</a:t>
            </a:r>
          </a:p>
          <a:p>
            <a:r>
              <a:rPr lang="en-US" altLang="en-US" dirty="0"/>
              <a:t>Between 6 to 12 months, a prototype of a face is fine-tuned to reflect familiar faces, which they prefer viewing.</a:t>
            </a:r>
          </a:p>
          <a:p>
            <a:r>
              <a:rPr lang="en-US" altLang="en-US" dirty="0"/>
              <a:t>By 7 to 8 months, infants process faces similarly to adults, as a unique arrangement of features</a:t>
            </a:r>
            <a:r>
              <a:rPr lang="en-US" altLang="en-US" dirty="0" smtClean="0"/>
              <a:t>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186843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037" y="97497"/>
            <a:ext cx="7185563" cy="1054368"/>
          </a:xfrm>
        </p:spPr>
        <p:txBody>
          <a:bodyPr>
            <a:noAutofit/>
          </a:bodyPr>
          <a:lstStyle/>
          <a:p>
            <a:r>
              <a:rPr lang="en-US" altLang="en-US" dirty="0"/>
              <a:t>Integrating Sensory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4953000"/>
          </a:xfrm>
        </p:spPr>
        <p:txBody>
          <a:bodyPr>
            <a:normAutofit/>
          </a:bodyPr>
          <a:lstStyle/>
          <a:p>
            <a:r>
              <a:rPr lang="en-US" altLang="en-US" dirty="0"/>
              <a:t>Infants visually recognize objects they previously only touched.</a:t>
            </a:r>
          </a:p>
          <a:p>
            <a:r>
              <a:rPr lang="en-US" altLang="en-US" dirty="0"/>
              <a:t>Infants soon begin to perceive the link between visual images and sounds</a:t>
            </a:r>
          </a:p>
          <a:p>
            <a:r>
              <a:rPr lang="en-US" altLang="en-US" b="1" dirty="0"/>
              <a:t>Intersensory redundancy</a:t>
            </a:r>
            <a:r>
              <a:rPr lang="en-US" altLang="en-US" dirty="0"/>
              <a:t>: simultaneously available multimodal sensory information </a:t>
            </a:r>
          </a:p>
          <a:p>
            <a:pPr lvl="1"/>
            <a:r>
              <a:rPr lang="en-US" altLang="en-US" dirty="0"/>
              <a:t>Infants perceive best when sensory information is redundant.</a:t>
            </a:r>
          </a:p>
          <a:p>
            <a:pPr lvl="1"/>
            <a:r>
              <a:rPr lang="en-US" altLang="en-US" dirty="0"/>
              <a:t>Why? Brain regions specialized for a specific sense are not yet developed.</a:t>
            </a:r>
          </a:p>
        </p:txBody>
      </p:sp>
    </p:spTree>
    <p:extLst>
      <p:ext uri="{BB962C8B-B14F-4D97-AF65-F5344CB8AC3E}">
        <p14:creationId xmlns:p14="http://schemas.microsoft.com/office/powerpoint/2010/main" val="30672583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037" y="97497"/>
            <a:ext cx="7185563" cy="1054368"/>
          </a:xfrm>
        </p:spPr>
        <p:txBody>
          <a:bodyPr>
            <a:noAutofit/>
          </a:bodyPr>
          <a:lstStyle/>
          <a:p>
            <a:r>
              <a:rPr lang="en-US" altLang="en-US" dirty="0"/>
              <a:t>3.5 Becoming </a:t>
            </a:r>
            <a:r>
              <a:rPr lang="en-US" altLang="en-US" dirty="0" smtClean="0"/>
              <a:t>Self-Aware: Learning </a:t>
            </a:r>
            <a:r>
              <a:rPr lang="en-US" altLang="en-US" dirty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4953000"/>
          </a:xfrm>
        </p:spPr>
        <p:txBody>
          <a:bodyPr>
            <a:normAutofit/>
          </a:bodyPr>
          <a:lstStyle/>
          <a:p>
            <a:r>
              <a:rPr lang="en-US" altLang="en-US" dirty="0"/>
              <a:t>When do children begin to realize that they exist?</a:t>
            </a:r>
          </a:p>
          <a:p>
            <a:r>
              <a:rPr lang="en-US" altLang="en-US" dirty="0"/>
              <a:t>What are toddlers</a:t>
            </a:r>
            <a:r>
              <a:rPr lang="fr-FR" altLang="ja-JP" dirty="0"/>
              <a:t>’</a:t>
            </a:r>
            <a:r>
              <a:rPr lang="en-US" altLang="ja-JP" dirty="0"/>
              <a:t> and preschoolers</a:t>
            </a:r>
            <a:r>
              <a:rPr lang="fr-FR" altLang="ja-JP" dirty="0"/>
              <a:t>’</a:t>
            </a:r>
            <a:r>
              <a:rPr lang="en-US" altLang="ja-JP" dirty="0"/>
              <a:t> self-concepts like?</a:t>
            </a:r>
          </a:p>
          <a:p>
            <a:r>
              <a:rPr lang="en-US" altLang="en-US" dirty="0"/>
              <a:t>When do preschool children begin to acquire a theory of mind</a:t>
            </a:r>
            <a:r>
              <a:rPr lang="en-US" altLang="en-US" dirty="0" smtClean="0"/>
              <a:t>?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59237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037" y="97497"/>
            <a:ext cx="7185563" cy="1054368"/>
          </a:xfrm>
        </p:spPr>
        <p:txBody>
          <a:bodyPr>
            <a:noAutofit/>
          </a:bodyPr>
          <a:lstStyle/>
          <a:p>
            <a:r>
              <a:rPr lang="en-US" altLang="en-US" dirty="0"/>
              <a:t>Origins of </a:t>
            </a:r>
            <a:r>
              <a:rPr lang="en-US" altLang="en-US" dirty="0" smtClean="0"/>
              <a:t>Self-Concept 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4953000"/>
          </a:xfrm>
        </p:spPr>
        <p:txBody>
          <a:bodyPr>
            <a:normAutofit/>
          </a:bodyPr>
          <a:lstStyle/>
          <a:p>
            <a:r>
              <a:rPr lang="en-US" altLang="en-US" dirty="0"/>
              <a:t>Self-awareness</a:t>
            </a:r>
          </a:p>
          <a:p>
            <a:pPr lvl="1"/>
            <a:r>
              <a:rPr lang="en-US" altLang="en-US" dirty="0"/>
              <a:t>Mirror test</a:t>
            </a:r>
          </a:p>
          <a:p>
            <a:pPr lvl="2">
              <a:buFont typeface="Wingdings" pitchFamily="2" charset="2"/>
              <a:buChar char="§"/>
            </a:pPr>
            <a:r>
              <a:rPr lang="en-US" altLang="en-US" dirty="0"/>
              <a:t>Child’s nose is painted red and placed in front of a mirror</a:t>
            </a:r>
          </a:p>
          <a:p>
            <a:pPr lvl="2">
              <a:buFont typeface="Wingdings" pitchFamily="2" charset="2"/>
              <a:buChar char="§"/>
            </a:pPr>
            <a:r>
              <a:rPr lang="en-US" altLang="en-US" dirty="0"/>
              <a:t>If the child reaches toward the mirror to touch the red spot: no sense of self</a:t>
            </a:r>
          </a:p>
          <a:p>
            <a:pPr lvl="2">
              <a:buFont typeface="Wingdings" pitchFamily="2" charset="2"/>
              <a:buChar char="§"/>
            </a:pPr>
            <a:r>
              <a:rPr lang="en-US" altLang="en-US" dirty="0"/>
              <a:t>If the child reaches toward their own nose to touch the red spot: sense of </a:t>
            </a:r>
            <a:r>
              <a:rPr lang="en-US" altLang="en-US" dirty="0" smtClean="0"/>
              <a:t>self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37577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037" y="97497"/>
            <a:ext cx="7185563" cy="1054368"/>
          </a:xfrm>
        </p:spPr>
        <p:txBody>
          <a:bodyPr>
            <a:noAutofit/>
          </a:bodyPr>
          <a:lstStyle/>
          <a:p>
            <a:r>
              <a:rPr lang="en-US" altLang="en-US" dirty="0"/>
              <a:t>Assessing the Newborn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Five Apgar scores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dirty="0"/>
              <a:t>1. </a:t>
            </a:r>
            <a:r>
              <a:rPr lang="en-US" altLang="en-US" dirty="0" smtClean="0"/>
              <a:t>Breathing</a:t>
            </a:r>
            <a:endParaRPr lang="en-US" altLang="en-US" dirty="0"/>
          </a:p>
          <a:p>
            <a:pPr marL="457200" lvl="1" indent="0">
              <a:buFontTx/>
              <a:buNone/>
              <a:defRPr/>
            </a:pPr>
            <a:r>
              <a:rPr lang="en-US" altLang="en-US" dirty="0"/>
              <a:t>2. </a:t>
            </a:r>
            <a:r>
              <a:rPr lang="en-US" altLang="en-US" dirty="0" smtClean="0"/>
              <a:t>Heartbeat</a:t>
            </a:r>
            <a:endParaRPr lang="en-US" altLang="en-US" dirty="0"/>
          </a:p>
          <a:p>
            <a:pPr marL="457200" lvl="1" indent="0">
              <a:buFontTx/>
              <a:buNone/>
              <a:defRPr/>
            </a:pPr>
            <a:r>
              <a:rPr lang="en-US" altLang="en-US" dirty="0"/>
              <a:t>3. Muscle </a:t>
            </a:r>
            <a:r>
              <a:rPr lang="en-US" altLang="en-US" dirty="0" smtClean="0"/>
              <a:t>tone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dirty="0" smtClean="0"/>
              <a:t>4</a:t>
            </a:r>
            <a:r>
              <a:rPr lang="en-US" altLang="en-US" dirty="0"/>
              <a:t>. Reflexes</a:t>
            </a:r>
            <a:br>
              <a:rPr lang="en-US" altLang="en-US" dirty="0"/>
            </a:br>
            <a:r>
              <a:rPr lang="en-US" altLang="en-US" dirty="0"/>
              <a:t>5. Skin </a:t>
            </a:r>
            <a:r>
              <a:rPr lang="en-US" altLang="en-US" dirty="0" smtClean="0"/>
              <a:t>tone</a:t>
            </a:r>
          </a:p>
          <a:p>
            <a:pPr marL="342900" lvl="1" indent="-342900">
              <a:buFont typeface="Arial" pitchFamily="34" charset="0"/>
              <a:buChar char="•"/>
              <a:defRPr/>
            </a:pPr>
            <a:r>
              <a:rPr lang="en-US" altLang="en-US" sz="2800" dirty="0"/>
              <a:t>Each scored from 0 to 2, then summed</a:t>
            </a:r>
          </a:p>
          <a:p>
            <a:pPr lvl="1">
              <a:defRPr/>
            </a:pPr>
            <a:r>
              <a:rPr lang="en-US" altLang="en-US" dirty="0"/>
              <a:t>Total of 7+: good physical condition</a:t>
            </a:r>
          </a:p>
          <a:p>
            <a:pPr lvl="1">
              <a:defRPr/>
            </a:pPr>
            <a:r>
              <a:rPr lang="en-US" altLang="en-US" dirty="0"/>
              <a:t>Total of 4-6: needs special attention</a:t>
            </a:r>
          </a:p>
          <a:p>
            <a:pPr lvl="1">
              <a:defRPr/>
            </a:pPr>
            <a:r>
              <a:rPr lang="en-US" altLang="en-US" dirty="0"/>
              <a:t>Total of 3 or less: </a:t>
            </a:r>
            <a:r>
              <a:rPr lang="en-US" altLang="en-US" dirty="0" smtClean="0"/>
              <a:t>life-threatening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760515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037" y="97497"/>
            <a:ext cx="7185563" cy="1054368"/>
          </a:xfrm>
        </p:spPr>
        <p:txBody>
          <a:bodyPr>
            <a:noAutofit/>
          </a:bodyPr>
          <a:lstStyle/>
          <a:p>
            <a:r>
              <a:rPr lang="en-US" altLang="en-US" dirty="0"/>
              <a:t>Origins of Self-Concept </a:t>
            </a:r>
            <a:r>
              <a:rPr lang="en-US" altLang="en-US" dirty="0" smtClean="0"/>
              <a:t>(2 </a:t>
            </a:r>
            <a:r>
              <a:rPr lang="en-US" altLang="en-US" dirty="0"/>
              <a:t>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4953000"/>
          </a:xfrm>
        </p:spPr>
        <p:txBody>
          <a:bodyPr>
            <a:normAutofit/>
          </a:bodyPr>
          <a:lstStyle/>
          <a:p>
            <a:pPr lvl="1"/>
            <a:r>
              <a:rPr lang="en-US" altLang="en-US" dirty="0"/>
              <a:t>Toddlers look more at photographs of themselves than at photos of other children </a:t>
            </a:r>
          </a:p>
          <a:p>
            <a:pPr lvl="1"/>
            <a:r>
              <a:rPr lang="en-US" altLang="en-US" dirty="0"/>
              <a:t>Toddlers refer to themselves by name and use personal pronouns </a:t>
            </a:r>
            <a:r>
              <a:rPr lang="ja-JP" altLang="en-US" dirty="0"/>
              <a:t>“</a:t>
            </a:r>
            <a:r>
              <a:rPr lang="en-US" altLang="ja-JP" dirty="0"/>
              <a:t>I</a:t>
            </a:r>
            <a:r>
              <a:rPr lang="ja-JP" altLang="en-US" dirty="0"/>
              <a:t>”</a:t>
            </a:r>
            <a:r>
              <a:rPr lang="en-US" altLang="ja-JP" dirty="0"/>
              <a:t> or </a:t>
            </a:r>
            <a:r>
              <a:rPr lang="ja-JP" altLang="en-US" dirty="0"/>
              <a:t>“</a:t>
            </a:r>
            <a:r>
              <a:rPr lang="en-US" altLang="ja-JP" dirty="0"/>
              <a:t>me</a:t>
            </a:r>
            <a:r>
              <a:rPr lang="ja-JP" altLang="en-US" dirty="0"/>
              <a:t>”</a:t>
            </a:r>
            <a:endParaRPr lang="en-US" altLang="ja-JP" dirty="0"/>
          </a:p>
          <a:p>
            <a:pPr lvl="1"/>
            <a:r>
              <a:rPr lang="en-US" altLang="en-US" dirty="0"/>
              <a:t>Preschoolers describe the self in terms of possessions, physical characteristics, preferences, and </a:t>
            </a:r>
            <a:r>
              <a:rPr lang="en-US" altLang="en-US" dirty="0" smtClean="0"/>
              <a:t>competencies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80048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037" y="97497"/>
            <a:ext cx="7185563" cy="1054368"/>
          </a:xfrm>
        </p:spPr>
        <p:txBody>
          <a:bodyPr>
            <a:noAutofit/>
          </a:bodyPr>
          <a:lstStyle/>
          <a:p>
            <a:r>
              <a:rPr lang="en-US" altLang="en-US" dirty="0"/>
              <a:t>Theory of </a:t>
            </a:r>
            <a:r>
              <a:rPr lang="en-US" altLang="en-US" dirty="0" smtClean="0"/>
              <a:t>Mind 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495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b="1" dirty="0"/>
              <a:t>Theory of mind: </a:t>
            </a:r>
            <a:r>
              <a:rPr lang="en-US" altLang="en-US" dirty="0"/>
              <a:t>naïve understanding of the relationship between mind and behavior </a:t>
            </a:r>
          </a:p>
          <a:p>
            <a:pPr>
              <a:defRPr/>
            </a:pPr>
            <a:r>
              <a:rPr lang="en-US" altLang="en-US" dirty="0"/>
              <a:t>Develops in five phases (Wellman)</a:t>
            </a:r>
          </a:p>
          <a:p>
            <a:pPr lvl="1">
              <a:defRPr/>
            </a:pPr>
            <a:r>
              <a:rPr lang="en-US" b="1" dirty="0"/>
              <a:t>Desire</a:t>
            </a:r>
            <a:r>
              <a:rPr lang="en-US" dirty="0"/>
              <a:t>: By age 2, children understand that people have desires and that these desires can cause behavior.</a:t>
            </a:r>
            <a:endParaRPr lang="en-US" sz="2000" dirty="0"/>
          </a:p>
          <a:p>
            <a:pPr lvl="1">
              <a:defRPr/>
            </a:pPr>
            <a:r>
              <a:rPr lang="en-US" b="1" dirty="0"/>
              <a:t>Different beliefs</a:t>
            </a:r>
            <a:r>
              <a:rPr lang="en-US" dirty="0"/>
              <a:t>:</a:t>
            </a:r>
            <a:r>
              <a:rPr lang="en-US" b="1" dirty="0"/>
              <a:t> </a:t>
            </a:r>
            <a:r>
              <a:rPr lang="en-US" dirty="0"/>
              <a:t>A child begins to hold beliefs that differ from another </a:t>
            </a:r>
            <a:r>
              <a:rPr lang="en-US" dirty="0" smtClean="0"/>
              <a:t>child’s.</a:t>
            </a:r>
          </a:p>
        </p:txBody>
      </p:sp>
    </p:spTree>
    <p:extLst>
      <p:ext uri="{BB962C8B-B14F-4D97-AF65-F5344CB8AC3E}">
        <p14:creationId xmlns:p14="http://schemas.microsoft.com/office/powerpoint/2010/main" val="310552537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037" y="97497"/>
            <a:ext cx="7185563" cy="1054368"/>
          </a:xfrm>
        </p:spPr>
        <p:txBody>
          <a:bodyPr>
            <a:noAutofit/>
          </a:bodyPr>
          <a:lstStyle/>
          <a:p>
            <a:r>
              <a:rPr lang="en-US" altLang="en-US" dirty="0"/>
              <a:t>Theory of Mind </a:t>
            </a:r>
            <a:r>
              <a:rPr lang="en-US" altLang="en-US" dirty="0" smtClean="0"/>
              <a:t>(2 </a:t>
            </a:r>
            <a:r>
              <a:rPr lang="en-US" altLang="en-US" dirty="0"/>
              <a:t>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4953000"/>
          </a:xfrm>
        </p:spPr>
        <p:txBody>
          <a:bodyPr>
            <a:normAutofit/>
          </a:bodyPr>
          <a:lstStyle/>
          <a:p>
            <a:pPr lvl="1"/>
            <a:r>
              <a:rPr lang="en-US" altLang="en-US" b="1" dirty="0"/>
              <a:t>Different states of knowledge</a:t>
            </a:r>
            <a:r>
              <a:rPr lang="en-US" dirty="0"/>
              <a:t>:</a:t>
            </a:r>
            <a:r>
              <a:rPr lang="en-US" altLang="en-US" b="1" dirty="0"/>
              <a:t> </a:t>
            </a:r>
            <a:r>
              <a:rPr lang="en-US" altLang="en-US" dirty="0"/>
              <a:t>A child is aware that he may possess knowledge another child does not.</a:t>
            </a:r>
          </a:p>
          <a:p>
            <a:pPr lvl="1"/>
            <a:r>
              <a:rPr lang="en-US" altLang="en-US" b="1" dirty="0"/>
              <a:t>Belief</a:t>
            </a:r>
            <a:r>
              <a:rPr lang="en-US" dirty="0"/>
              <a:t>:</a:t>
            </a:r>
            <a:r>
              <a:rPr lang="en-US" altLang="en-US" b="1" dirty="0"/>
              <a:t> </a:t>
            </a:r>
            <a:r>
              <a:rPr lang="en-US" altLang="en-US" dirty="0"/>
              <a:t>By age 4, children understand that behavior is often based on a person’s beliefs about events and situations.</a:t>
            </a:r>
          </a:p>
          <a:p>
            <a:pPr lvl="1"/>
            <a:r>
              <a:rPr lang="en-US" altLang="en-US" b="1" dirty="0"/>
              <a:t>Emotion</a:t>
            </a:r>
            <a:r>
              <a:rPr lang="en-US" dirty="0"/>
              <a:t>:</a:t>
            </a:r>
            <a:r>
              <a:rPr lang="en-US" altLang="en-US" dirty="0"/>
              <a:t> Children understand that people may feel one emotion but show another.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25567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037" y="97497"/>
            <a:ext cx="7185563" cy="1054368"/>
          </a:xfrm>
        </p:spPr>
        <p:txBody>
          <a:bodyPr>
            <a:noAutofit/>
          </a:bodyPr>
          <a:lstStyle/>
          <a:p>
            <a:r>
              <a:rPr lang="en-US" altLang="en-US" dirty="0"/>
              <a:t>Neonatal Behavioral </a:t>
            </a:r>
            <a:r>
              <a:rPr lang="en-US" altLang="en-US" dirty="0" smtClean="0"/>
              <a:t>Assessment Scale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r>
              <a:rPr lang="en-US" altLang="en-US" dirty="0"/>
              <a:t>Neonatal Behavioral Assessment Scale (NBAS)</a:t>
            </a:r>
          </a:p>
          <a:p>
            <a:pPr lvl="1"/>
            <a:r>
              <a:rPr lang="en-US" altLang="en-US" dirty="0"/>
              <a:t>Includes 28 behavioral and 18 reflex items</a:t>
            </a:r>
          </a:p>
          <a:p>
            <a:pPr lvl="1"/>
            <a:r>
              <a:rPr lang="en-US" altLang="en-US" dirty="0"/>
              <a:t>Assesses four systems</a:t>
            </a:r>
          </a:p>
          <a:p>
            <a:pPr lvl="2">
              <a:buFont typeface="Wingdings" pitchFamily="2" charset="2"/>
              <a:buChar char="§"/>
            </a:pPr>
            <a:r>
              <a:rPr lang="en-US" altLang="en-US" dirty="0"/>
              <a:t>Autonomic: body regulation (e.g., breathing)</a:t>
            </a:r>
          </a:p>
          <a:p>
            <a:pPr lvl="2">
              <a:buFont typeface="Wingdings" pitchFamily="2" charset="2"/>
              <a:buChar char="§"/>
            </a:pPr>
            <a:r>
              <a:rPr lang="en-US" altLang="en-US" dirty="0"/>
              <a:t>Motor: activity level and control of body</a:t>
            </a:r>
          </a:p>
          <a:p>
            <a:pPr lvl="2">
              <a:buFont typeface="Wingdings" pitchFamily="2" charset="2"/>
              <a:buChar char="§"/>
            </a:pPr>
            <a:r>
              <a:rPr lang="en-US" altLang="en-US" dirty="0"/>
              <a:t>State: maintaining states (e.g., alertness)</a:t>
            </a:r>
          </a:p>
          <a:p>
            <a:pPr lvl="2">
              <a:buFont typeface="Wingdings" pitchFamily="2" charset="2"/>
              <a:buChar char="§"/>
            </a:pPr>
            <a:r>
              <a:rPr lang="en-US" altLang="en-US" dirty="0"/>
              <a:t>Social: interacting with </a:t>
            </a:r>
            <a:r>
              <a:rPr lang="en-US" altLang="en-US" dirty="0" smtClean="0"/>
              <a:t>people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45163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037" y="97497"/>
            <a:ext cx="7185563" cy="1054368"/>
          </a:xfrm>
        </p:spPr>
        <p:txBody>
          <a:bodyPr>
            <a:noAutofit/>
          </a:bodyPr>
          <a:lstStyle/>
          <a:p>
            <a:r>
              <a:rPr lang="en-US" altLang="en-US" dirty="0"/>
              <a:t>The Newborn</a:t>
            </a:r>
            <a:r>
              <a:rPr lang="fr-FR" altLang="ja-JP" dirty="0"/>
              <a:t>’</a:t>
            </a:r>
            <a:r>
              <a:rPr lang="en-US" altLang="ja-JP" dirty="0"/>
              <a:t>s States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r>
              <a:rPr lang="en-US" altLang="en-US" b="1" dirty="0"/>
              <a:t>Alert inactivity:</a:t>
            </a:r>
            <a:r>
              <a:rPr lang="en-US" altLang="en-US" dirty="0"/>
              <a:t> calm; eyes open and attentive; deliberately inspecting environment</a:t>
            </a:r>
          </a:p>
          <a:p>
            <a:r>
              <a:rPr lang="en-US" altLang="en-US" b="1" dirty="0"/>
              <a:t>Waking activity:</a:t>
            </a:r>
            <a:r>
              <a:rPr lang="en-US" altLang="en-US" dirty="0"/>
              <a:t> open but unfocused eyes; uncoordinated motions</a:t>
            </a:r>
          </a:p>
          <a:p>
            <a:r>
              <a:rPr lang="en-US" altLang="en-US" b="1" dirty="0"/>
              <a:t>Crying:</a:t>
            </a:r>
            <a:r>
              <a:rPr lang="en-US" altLang="en-US" dirty="0"/>
              <a:t> cries vigorously; motion is agitated and uncoordinated</a:t>
            </a:r>
          </a:p>
          <a:p>
            <a:r>
              <a:rPr lang="en-US" altLang="en-US" b="1" dirty="0"/>
              <a:t>Sleeping:</a:t>
            </a:r>
            <a:r>
              <a:rPr lang="en-US" altLang="en-US" dirty="0"/>
              <a:t> eyes closed; degree of activity and quality of breathing alternate</a:t>
            </a:r>
          </a:p>
        </p:txBody>
      </p:sp>
    </p:spTree>
    <p:extLst>
      <p:ext uri="{BB962C8B-B14F-4D97-AF65-F5344CB8AC3E}">
        <p14:creationId xmlns:p14="http://schemas.microsoft.com/office/powerpoint/2010/main" val="2769654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037" y="97497"/>
            <a:ext cx="7185563" cy="1054368"/>
          </a:xfrm>
        </p:spPr>
        <p:txBody>
          <a:bodyPr>
            <a:noAutofit/>
          </a:bodyPr>
          <a:lstStyle/>
          <a:p>
            <a:r>
              <a:rPr lang="en-US" altLang="en-US" dirty="0"/>
              <a:t>Crying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r>
              <a:rPr lang="en-US" altLang="en-US" b="1" dirty="0"/>
              <a:t>Basic cry</a:t>
            </a:r>
          </a:p>
          <a:p>
            <a:pPr lvl="1"/>
            <a:r>
              <a:rPr lang="en-US" altLang="en-US" dirty="0"/>
              <a:t>Starts softly and builds in volume and intensity</a:t>
            </a:r>
          </a:p>
          <a:p>
            <a:pPr lvl="1"/>
            <a:r>
              <a:rPr lang="en-US" altLang="en-US" dirty="0"/>
              <a:t>Often seen when the child is hungry</a:t>
            </a:r>
          </a:p>
          <a:p>
            <a:r>
              <a:rPr lang="en-US" altLang="en-US" b="1" dirty="0"/>
              <a:t>Mad cry</a:t>
            </a:r>
          </a:p>
          <a:p>
            <a:pPr lvl="1"/>
            <a:r>
              <a:rPr lang="en-US" altLang="en-US" dirty="0"/>
              <a:t>More intense and louder</a:t>
            </a:r>
          </a:p>
          <a:p>
            <a:r>
              <a:rPr lang="en-US" altLang="en-US" b="1" dirty="0"/>
              <a:t>Pain cry</a:t>
            </a:r>
          </a:p>
          <a:p>
            <a:pPr lvl="1"/>
            <a:r>
              <a:rPr lang="en-US" altLang="en-US" dirty="0"/>
              <a:t>Starts with a loud wail, followed by a long pause, then </a:t>
            </a:r>
            <a:r>
              <a:rPr lang="en-US" altLang="en-US" dirty="0" smtClean="0"/>
              <a:t>gasping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75008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037" y="97497"/>
            <a:ext cx="7185563" cy="1054368"/>
          </a:xfrm>
        </p:spPr>
        <p:txBody>
          <a:bodyPr>
            <a:noAutofit/>
          </a:bodyPr>
          <a:lstStyle/>
          <a:p>
            <a:r>
              <a:rPr lang="en-US" altLang="en-US" dirty="0"/>
              <a:t>Sleeping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r>
              <a:rPr lang="en-US" altLang="en-US" dirty="0"/>
              <a:t>Newborns sleep an average of 16-18 hours per day.</a:t>
            </a:r>
          </a:p>
          <a:p>
            <a:r>
              <a:rPr lang="en-US" altLang="en-US" dirty="0"/>
              <a:t>Sleep cycles</a:t>
            </a:r>
          </a:p>
          <a:p>
            <a:pPr lvl="1"/>
            <a:r>
              <a:rPr lang="en-US" altLang="en-US" dirty="0"/>
              <a:t>Newborns: 4-hour cycle; 3 hours sleep and 1 hour awake</a:t>
            </a:r>
          </a:p>
          <a:p>
            <a:pPr lvl="1"/>
            <a:r>
              <a:rPr lang="en-US" altLang="en-US" dirty="0"/>
              <a:t>By 6 months: sleep 10 to 12 hours at night</a:t>
            </a:r>
          </a:p>
          <a:p>
            <a:r>
              <a:rPr lang="en-US" altLang="en-US" dirty="0"/>
              <a:t>REM sleep</a:t>
            </a:r>
          </a:p>
          <a:p>
            <a:pPr lvl="1"/>
            <a:r>
              <a:rPr lang="en-US" altLang="en-US" dirty="0"/>
              <a:t>50% of newborn sleep</a:t>
            </a:r>
          </a:p>
          <a:p>
            <a:pPr lvl="1"/>
            <a:r>
              <a:rPr lang="en-US" altLang="en-US" dirty="0"/>
              <a:t>25% by 12 months</a:t>
            </a:r>
          </a:p>
        </p:txBody>
      </p:sp>
    </p:spTree>
    <p:extLst>
      <p:ext uri="{BB962C8B-B14F-4D97-AF65-F5344CB8AC3E}">
        <p14:creationId xmlns:p14="http://schemas.microsoft.com/office/powerpoint/2010/main" val="1460757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037" y="97497"/>
            <a:ext cx="7185563" cy="1054368"/>
          </a:xfrm>
        </p:spPr>
        <p:txBody>
          <a:bodyPr>
            <a:noAutofit/>
          </a:bodyPr>
          <a:lstStyle/>
          <a:p>
            <a:r>
              <a:rPr lang="en-US" altLang="en-US" dirty="0" smtClean="0"/>
              <a:t>Co-sleeping 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r>
              <a:rPr lang="en-US" altLang="en-US" dirty="0"/>
              <a:t>Outside of North America, many parents engage in </a:t>
            </a:r>
            <a:r>
              <a:rPr lang="en-US" altLang="en-US" b="1" dirty="0"/>
              <a:t>“co-sleeping,”</a:t>
            </a:r>
            <a:r>
              <a:rPr lang="en-US" altLang="en-US" dirty="0"/>
              <a:t> which is important for bonding in cultures that value interdependence. </a:t>
            </a:r>
          </a:p>
          <a:p>
            <a:r>
              <a:rPr lang="en-US" altLang="en-US" dirty="0"/>
              <a:t>Research does not support the idea that it makes children less self-reliant. </a:t>
            </a:r>
          </a:p>
          <a:p>
            <a:r>
              <a:rPr lang="en-US" altLang="en-US" dirty="0"/>
              <a:t>Research suggests that co-sleeping is  dangerous only when parents smoke, drink, or sleep with babies in sofas or chairs. </a:t>
            </a:r>
          </a:p>
          <a:p>
            <a:r>
              <a:rPr lang="en-US" altLang="en-US" dirty="0"/>
              <a:t>Co-sleeping facilitates breastfeeding.</a:t>
            </a:r>
            <a:endParaRPr lang="en-US" altLang="en-US" sz="5400" dirty="0"/>
          </a:p>
        </p:txBody>
      </p:sp>
    </p:spTree>
    <p:extLst>
      <p:ext uri="{BB962C8B-B14F-4D97-AF65-F5344CB8AC3E}">
        <p14:creationId xmlns:p14="http://schemas.microsoft.com/office/powerpoint/2010/main" val="188955798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3.1.3337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3068</TotalTime>
  <Words>2352</Words>
  <Application>Microsoft Office PowerPoint</Application>
  <PresentationFormat>On-screen Show (4:3)</PresentationFormat>
  <Paragraphs>241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8" baseType="lpstr">
      <vt:lpstr>ＭＳ Ｐゴシック</vt:lpstr>
      <vt:lpstr>ＭＳ Ｐゴシック</vt:lpstr>
      <vt:lpstr>Arial</vt:lpstr>
      <vt:lpstr>Calibri</vt:lpstr>
      <vt:lpstr>Wingdings</vt:lpstr>
      <vt:lpstr>Office Theme</vt:lpstr>
      <vt:lpstr>Chapter Three</vt:lpstr>
      <vt:lpstr>3.1 The Newborn: Learning Objectives</vt:lpstr>
      <vt:lpstr>The Newborn’s Reflexes</vt:lpstr>
      <vt:lpstr>Assessing the Newborn</vt:lpstr>
      <vt:lpstr>Neonatal Behavioral Assessment Scale</vt:lpstr>
      <vt:lpstr>The Newborn’s States</vt:lpstr>
      <vt:lpstr>Crying</vt:lpstr>
      <vt:lpstr>Sleeping</vt:lpstr>
      <vt:lpstr>Co-sleeping (1 of 2)</vt:lpstr>
      <vt:lpstr>Co-sleeping (2 of 2)</vt:lpstr>
      <vt:lpstr>Sudden Infant Death Syndrome</vt:lpstr>
      <vt:lpstr>Temperament</vt:lpstr>
      <vt:lpstr>Hereditary and Environmental Contributions to Temperament</vt:lpstr>
      <vt:lpstr>Stability of Temperament</vt:lpstr>
      <vt:lpstr>3.2 Physical Development: Learning Objectives</vt:lpstr>
      <vt:lpstr>Growth of the Body</vt:lpstr>
      <vt:lpstr>“You Are What you Eat”: Nutrition and Growth</vt:lpstr>
      <vt:lpstr>Malnutrition</vt:lpstr>
      <vt:lpstr>The Emerging Nervous System</vt:lpstr>
      <vt:lpstr>Emerging Brain Structures</vt:lpstr>
      <vt:lpstr>Growth of a Specialized Brain: Brain-Mapping Methods</vt:lpstr>
      <vt:lpstr>Five General Principles of Brain Specialization (1 of 2)</vt:lpstr>
      <vt:lpstr>Five General Principles of Brain Specialization (2 of 2)</vt:lpstr>
      <vt:lpstr>3.3 Early Motor Skills: Learning Objectives</vt:lpstr>
      <vt:lpstr>Locomotion</vt:lpstr>
      <vt:lpstr>Coordinating Skills (1 of 2)</vt:lpstr>
      <vt:lpstr>Coordinating Skills (2 of 2)</vt:lpstr>
      <vt:lpstr>Fine Motor Skills</vt:lpstr>
      <vt:lpstr>Handedness</vt:lpstr>
      <vt:lpstr>3.4 Perception: Learning Objectives</vt:lpstr>
      <vt:lpstr>Smell, Taste, and Touch</vt:lpstr>
      <vt:lpstr>Hearing</vt:lpstr>
      <vt:lpstr>Seeing</vt:lpstr>
      <vt:lpstr>Seeing: Depth Perception</vt:lpstr>
      <vt:lpstr>Coming to Know the World: Perceiving Objects</vt:lpstr>
      <vt:lpstr>Perceiving Faces</vt:lpstr>
      <vt:lpstr>Integrating Sensory Information</vt:lpstr>
      <vt:lpstr>3.5 Becoming Self-Aware: Learning Objectives</vt:lpstr>
      <vt:lpstr>Origins of Self-Concept (1 of 2)</vt:lpstr>
      <vt:lpstr>Origins of Self-Concept (2 of 2)</vt:lpstr>
      <vt:lpstr>Theory of Mind (1 of 2)</vt:lpstr>
      <vt:lpstr>Theory of Mind (2 of 2)</vt:lpstr>
    </vt:vector>
  </TitlesOfParts>
  <Company>Thomson Wadsworth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 Tools for Exploring the World: Physical, Perceptual, and Motor Development</dc:title>
  <dc:creator>Kail</dc:creator>
  <cp:lastModifiedBy>Melanie Govender</cp:lastModifiedBy>
  <cp:revision>206</cp:revision>
  <dcterms:created xsi:type="dcterms:W3CDTF">2011-06-24T20:53:44Z</dcterms:created>
  <dcterms:modified xsi:type="dcterms:W3CDTF">2021-03-30T13:06:26Z</dcterms:modified>
</cp:coreProperties>
</file>