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48"/>
  </p:notes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8" r:id="rId38"/>
    <p:sldId id="379" r:id="rId39"/>
    <p:sldId id="380" r:id="rId40"/>
    <p:sldId id="381" r:id="rId41"/>
    <p:sldId id="382" r:id="rId42"/>
    <p:sldId id="383" r:id="rId43"/>
    <p:sldId id="384" r:id="rId44"/>
    <p:sldId id="385" r:id="rId45"/>
    <p:sldId id="386" r:id="rId46"/>
    <p:sldId id="387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BC942DF-85CB-46E0-879B-DBB35C8EBB57}" type="datetime1">
              <a:rPr lang="en-US" altLang="en-US"/>
              <a:pPr>
                <a:defRPr/>
              </a:pPr>
              <a:t>3/30/2021</a:t>
            </a:fld>
            <a:endParaRPr lang="en-US" altLang="en-US" dirty="0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E38205-7D16-4EB5-81F4-AE6DDA8E2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75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2133600" y="6324600"/>
            <a:ext cx="5181600" cy="45720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3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1508125" y="6491288"/>
            <a:ext cx="6492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200" dirty="0" smtClean="0"/>
              <a:t>© 2019 Cengage. All rights reserved.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044" y="63674"/>
            <a:ext cx="7215756" cy="105436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05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52600" y="228600"/>
            <a:ext cx="69342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28700"/>
            <a:ext cx="7467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8" y="133350"/>
            <a:ext cx="15113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ctrTitle"/>
          </p:nvPr>
        </p:nvSpPr>
        <p:spPr>
          <a:xfrm>
            <a:off x="685800" y="2366963"/>
            <a:ext cx="7772400" cy="1214437"/>
          </a:xfrm>
        </p:spPr>
        <p:txBody>
          <a:bodyPr/>
          <a:lstStyle/>
          <a:p>
            <a:r>
              <a:rPr lang="en-US" altLang="en-US" sz="4000" b="1" dirty="0" smtClean="0">
                <a:latin typeface="Arial" charset="0"/>
                <a:cs typeface="Arial" charset="0"/>
              </a:rPr>
              <a:t>Chapter Five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42888" y="3657600"/>
            <a:ext cx="8686800" cy="18288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rPr>
              <a:t>Entering the Social World: </a:t>
            </a:r>
            <a:r>
              <a:rPr lang="en-US" sz="3600" dirty="0" smtClean="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rPr>
              <a:t>Socioemotional Development in Infancy </a:t>
            </a:r>
            <a:r>
              <a:rPr lang="en-US" sz="3600" dirty="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charset="0"/>
              </a:rPr>
              <a:t>and Early Childhood</a:t>
            </a:r>
            <a:endParaRPr lang="en-US" sz="3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076" name="Content Placeholder 1"/>
          <p:cNvSpPr>
            <a:spLocks noGrp="1"/>
          </p:cNvSpPr>
          <p:nvPr>
            <p:ph sz="quarter" idx="10"/>
          </p:nvPr>
        </p:nvSpPr>
        <p:spPr/>
        <p:txBody>
          <a:bodyPr anchor="ctr"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© 2019 Cengage.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2759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Quality of Attachment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4488" lvl="2" indent="-344488" eaLnBrk="1" hangingPunct="1"/>
            <a:r>
              <a:rPr lang="en-US" altLang="en-US" sz="2800" dirty="0">
                <a:latin typeface="Arial" charset="0"/>
                <a:cs typeface="Arial" charset="0"/>
              </a:rPr>
              <a:t>Mothers spend more time caregiving and are more skillful at parenting than fathers.  </a:t>
            </a:r>
          </a:p>
          <a:p>
            <a:pPr lvl="1"/>
            <a:r>
              <a:rPr lang="en-US" altLang="en-US" dirty="0"/>
              <a:t>Fathers typically spend more time playing with their babies than taking care of them</a:t>
            </a:r>
          </a:p>
          <a:p>
            <a:pPr lvl="1"/>
            <a:r>
              <a:rPr lang="en-US" altLang="en-US" dirty="0"/>
              <a:t>Physical play is the norm for fathers; mothers spend more time reading and talking to babies</a:t>
            </a:r>
          </a:p>
          <a:p>
            <a:pPr lvl="1"/>
            <a:r>
              <a:rPr lang="en-US" altLang="en-US" dirty="0"/>
              <a:t>These gender differences have become smaller</a:t>
            </a:r>
          </a:p>
        </p:txBody>
      </p:sp>
    </p:spTree>
    <p:extLst>
      <p:ext uri="{BB962C8B-B14F-4D97-AF65-F5344CB8AC3E}">
        <p14:creationId xmlns:p14="http://schemas.microsoft.com/office/powerpoint/2010/main" val="708652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Consequences of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Consequences of Attachment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Infant–parent attachment lays the foundation for all the infant’s later social relationships 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Secure attachment: </a:t>
            </a:r>
          </a:p>
          <a:p>
            <a:pPr marL="1543050" lvl="3" indent="-403225" eaLnBrk="1" hangingPunct="1">
              <a:buFont typeface="Courier New" pitchFamily="49" charset="0"/>
              <a:buChar char="o"/>
            </a:pPr>
            <a:r>
              <a:rPr lang="en-US" altLang="en-US" dirty="0">
                <a:latin typeface="Arial" charset="0"/>
                <a:cs typeface="Arial" charset="0"/>
              </a:rPr>
              <a:t>Prototype for later successful relationships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Non-satisfying first relationship:</a:t>
            </a:r>
          </a:p>
          <a:p>
            <a:pPr marL="1543050" lvl="3" indent="-403225" eaLnBrk="1" hangingPunct="1">
              <a:buFont typeface="Courier New" pitchFamily="49" charset="0"/>
              <a:buChar char="o"/>
            </a:pPr>
            <a:r>
              <a:rPr lang="en-US" altLang="en-US" dirty="0">
                <a:latin typeface="Arial" charset="0"/>
                <a:cs typeface="Arial" charset="0"/>
              </a:rPr>
              <a:t>More prone to problems in their social interactions as preschoolers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School-age children are less likely to have behavior problems if they have successful attachment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732989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What Determines Quality of Attachment?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Secure attachment results from predictable, sensitive, and responsive parenting </a:t>
            </a:r>
          </a:p>
          <a:p>
            <a:pPr lvl="1" eaLnBrk="1" hangingPunct="1"/>
            <a:r>
              <a:rPr lang="en-US" altLang="en-US" dirty="0" smtClean="0">
                <a:latin typeface="Arial" charset="0"/>
                <a:cs typeface="Arial" charset="0"/>
              </a:rPr>
              <a:t>Internal </a:t>
            </a:r>
            <a:r>
              <a:rPr lang="en-US" altLang="en-US" dirty="0">
                <a:latin typeface="Arial" charset="0"/>
                <a:cs typeface="Arial" charset="0"/>
              </a:rPr>
              <a:t>working mode</a:t>
            </a:r>
            <a:endParaRPr lang="en-US" altLang="ja-JP" dirty="0">
              <a:latin typeface="Arial" charset="0"/>
              <a:cs typeface="Arial" charset="0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Positive model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Negative model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Parental training helps parents interact more    affectionately, responsively, and </a:t>
            </a:r>
            <a:r>
              <a:rPr lang="en-US" altLang="en-US" dirty="0" smtClean="0">
                <a:latin typeface="Arial" charset="0"/>
                <a:cs typeface="Arial" charset="0"/>
              </a:rPr>
              <a:t>sensitively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87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Attachment, Work, &amp; Alternate Caregiving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dirty="0"/>
              <a:t>Day care</a:t>
            </a:r>
            <a:r>
              <a:rPr lang="fr-FR" altLang="ja-JP" dirty="0"/>
              <a:t>’</a:t>
            </a:r>
            <a:r>
              <a:rPr lang="en-US" altLang="ja-JP" dirty="0"/>
              <a:t>s quality or length of stays</a:t>
            </a:r>
          </a:p>
          <a:p>
            <a:pPr lvl="1" indent="-3984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Early child care found no effects of the childcare experience on attachment </a:t>
            </a:r>
            <a:endParaRPr lang="en-US" altLang="ja-JP" dirty="0"/>
          </a:p>
          <a:p>
            <a:pPr lvl="1" indent="-3984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One exception: Mothers who were less sensitive and responsive </a:t>
            </a:r>
          </a:p>
          <a:p>
            <a:pPr marL="1204912" lvl="2" indent="-4572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dirty="0"/>
              <a:t>When placed in low-quality child care, children  more likely to have an insecure attachment.</a:t>
            </a:r>
          </a:p>
          <a:p>
            <a:pPr lvl="1" indent="-39846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dirty="0"/>
              <a:t>Children who experience many hours of child care</a:t>
            </a:r>
          </a:p>
          <a:p>
            <a:pPr marL="1204912" lvl="2" indent="-4572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dirty="0"/>
              <a:t>More often overly aggressive; more conflicts with teachers; less self-control</a:t>
            </a:r>
          </a:p>
          <a:p>
            <a:pPr marL="1204912" lvl="2" indent="-4572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altLang="en-US" dirty="0"/>
              <a:t>More likely to experience low-quality </a:t>
            </a:r>
            <a:r>
              <a:rPr lang="en-US" altLang="en-US" dirty="0" smtClean="0"/>
              <a:t>care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6165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5.2 Emerging Emotions: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At what ages do children begin to express basic emotions?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What are complex emotions, and when do they develop?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When do children begin to understand other people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emotions? How do they use this information to guide their own behavior</a:t>
            </a:r>
            <a:r>
              <a:rPr lang="en-US" altLang="ja-JP" dirty="0" smtClean="0">
                <a:latin typeface="Arial" charset="0"/>
                <a:cs typeface="Arial" charset="0"/>
              </a:rPr>
              <a:t>?</a:t>
            </a:r>
            <a:endParaRPr lang="en-US" altLang="ja-JP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14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The Function of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Emotions have functional (adaptive) value (e.g., guiding behavior and facilitating relationships)</a:t>
            </a:r>
          </a:p>
        </p:txBody>
      </p:sp>
    </p:spTree>
    <p:extLst>
      <p:ext uri="{BB962C8B-B14F-4D97-AF65-F5344CB8AC3E}">
        <p14:creationId xmlns:p14="http://schemas.microsoft.com/office/powerpoint/2010/main" val="1290717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Experiencing and Expressing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Theorists distinguish complex from basic emotions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Basic emotions consist of: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A subjective feeling, a physiological change, and an overt behavior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Joy, sadness, anger, fear, distress, disgust, interest, and surprise all occur in 8 to 9 months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Studying infants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facial expressions and overt behaviors reveals their probable trajectory 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90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Development of Basic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Newborns: pleasure and distress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2 to 3 </a:t>
            </a:r>
            <a:r>
              <a:rPr lang="en-US" altLang="en-US" dirty="0" smtClean="0">
                <a:latin typeface="Arial" charset="0"/>
                <a:cs typeface="Arial" charset="0"/>
              </a:rPr>
              <a:t>months: sadness</a:t>
            </a: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2 to 3 </a:t>
            </a:r>
            <a:r>
              <a:rPr lang="en-US" altLang="en-US" dirty="0" smtClean="0">
                <a:latin typeface="Arial" charset="0"/>
                <a:cs typeface="Arial" charset="0"/>
              </a:rPr>
              <a:t>months: social </a:t>
            </a:r>
            <a:r>
              <a:rPr lang="en-US" altLang="en-US" dirty="0">
                <a:latin typeface="Arial" charset="0"/>
                <a:cs typeface="Arial" charset="0"/>
              </a:rPr>
              <a:t>smiles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Occur upon seeing a human face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Sometimes accompanied by cooing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Express pleasure at seeing another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4 to 6 months: anger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Reflects an increasing understanding of goals and their frustration</a:t>
            </a:r>
          </a:p>
        </p:txBody>
      </p:sp>
    </p:spTree>
    <p:extLst>
      <p:ext uri="{BB962C8B-B14F-4D97-AF65-F5344CB8AC3E}">
        <p14:creationId xmlns:p14="http://schemas.microsoft.com/office/powerpoint/2010/main" val="1162643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Development of Basic Emotions: Stranger Wariness and Disgust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6 months: stranger wariness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Infants tend to be less fearful of strangers when the environment is familiar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Baby's anxiety depends on the stranger's behavior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Adaptive as a natural restraint against wandering away from familiar others</a:t>
            </a:r>
          </a:p>
        </p:txBody>
      </p:sp>
    </p:spTree>
    <p:extLst>
      <p:ext uri="{BB962C8B-B14F-4D97-AF65-F5344CB8AC3E}">
        <p14:creationId xmlns:p14="http://schemas.microsoft.com/office/powerpoint/2010/main" val="4015568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Emergence of Complex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Complex emotions include guilt, embarrassment, and pride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To be experienced, child first must understand the self and behavior in relation to whether they have met standards or expectations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This self-understanding emerges around 15–18 months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Complex emotions emerge at 18–24 </a:t>
            </a:r>
            <a:r>
              <a:rPr lang="en-US" altLang="en-US" dirty="0" smtClean="0">
                <a:latin typeface="Arial" charset="0"/>
                <a:cs typeface="Arial" charset="0"/>
              </a:rPr>
              <a:t>months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4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5.1 Beginnings: Trust &amp; Attachment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What are Erikson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first three stages of psychosocial development?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How do infants become emotionally attached to mother, father, and other significant people in their lives?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What are the different kinds of attachment relationships, how do they arise, and what are their consequences?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Is attachment jeopardized when parents of infants and young children are employed outside the home?</a:t>
            </a:r>
          </a:p>
        </p:txBody>
      </p:sp>
    </p:spTree>
    <p:extLst>
      <p:ext uri="{BB962C8B-B14F-4D97-AF65-F5344CB8AC3E}">
        <p14:creationId xmlns:p14="http://schemas.microsoft.com/office/powerpoint/2010/main" val="230054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Later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With increasing cognitive development, children experience basic and complex emotions in more and different situations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Regret and relief are expressed by around 5 and 6 years of age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By 9 years, these emotions are being expressed appropriately (cognitive growth)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Reasons for fear shift from the dark and imaginary creatures to school, health, and personal harm </a:t>
            </a:r>
          </a:p>
        </p:txBody>
      </p:sp>
    </p:spTree>
    <p:extLst>
      <p:ext uri="{BB962C8B-B14F-4D97-AF65-F5344CB8AC3E}">
        <p14:creationId xmlns:p14="http://schemas.microsoft.com/office/powerpoint/2010/main" val="2033004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Cultural Differences in Emotional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Many basic and complex emotions are expressed similarly around the world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Expressing emotions differs across cultures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Asian children are encouraged to show emotional restraint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European American 11-month-olds cried and smiled more than Chinese infants of same </a:t>
            </a:r>
            <a:r>
              <a:rPr lang="en-US" altLang="en-US" dirty="0" smtClean="0">
                <a:latin typeface="Arial" charset="0"/>
                <a:cs typeface="Arial" charset="0"/>
              </a:rPr>
              <a:t>age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161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Recognizing &amp; Using Others</a:t>
            </a:r>
            <a:r>
              <a:rPr lang="fr-FR" altLang="ja-JP" dirty="0" smtClean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</a:t>
            </a:r>
            <a:r>
              <a:rPr lang="en-US" altLang="ja-JP" dirty="0" smtClean="0">
                <a:latin typeface="Arial" charset="0"/>
                <a:cs typeface="Arial" charset="0"/>
              </a:rPr>
              <a:t>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4–6 months: differentiate among faces expressing happiness, sadness, and fear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Engage in social referencing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14-month-olds remember earlier observed emotional reactions of parents to particular objects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18-month-olds use the reactions of one adult to another adult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behavior to guide their own </a:t>
            </a:r>
            <a:r>
              <a:rPr lang="en-US" altLang="ja-JP" dirty="0" smtClean="0">
                <a:latin typeface="Arial" charset="0"/>
                <a:cs typeface="Arial" charset="0"/>
              </a:rPr>
              <a:t>behavior</a:t>
            </a:r>
            <a:endParaRPr lang="en-US" altLang="ja-JP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02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>
                <a:latin typeface="Arial" charset="0"/>
                <a:cs typeface="Arial" charset="0"/>
              </a:rPr>
              <a:t>Recognizing Others</a:t>
            </a:r>
            <a:r>
              <a:rPr lang="fr-FR" altLang="ja-JP" sz="3200" dirty="0" smtClean="0">
                <a:latin typeface="Arial" charset="0"/>
                <a:cs typeface="Arial" charset="0"/>
              </a:rPr>
              <a:t>’</a:t>
            </a:r>
            <a:r>
              <a:rPr lang="en-US" altLang="ja-JP" sz="3200" dirty="0" smtClean="0">
                <a:latin typeface="Arial" charset="0"/>
                <a:cs typeface="Arial" charset="0"/>
              </a:rPr>
              <a:t> Emotions: Factors in Emotional Understanding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Factors contributing to children’</a:t>
            </a:r>
            <a:r>
              <a:rPr lang="en-US" altLang="ja-JP" dirty="0">
                <a:latin typeface="Arial" charset="0"/>
                <a:cs typeface="Arial" charset="0"/>
              </a:rPr>
              <a:t>s understanding of emotion 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Parents and children frequently discussing past emotions (especially negative ones, such as fear and anger)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Parents explaining how feelings differ and feelings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situational elicitors</a:t>
            </a:r>
          </a:p>
          <a:p>
            <a:pPr marL="687387" lvl="1" indent="-342900" eaLnBrk="1" hangingPunct="1"/>
            <a:r>
              <a:rPr lang="en-US" altLang="en-US" dirty="0">
                <a:latin typeface="Arial" charset="0"/>
                <a:cs typeface="Arial" charset="0"/>
              </a:rPr>
              <a:t>Positive and rewarding relationship with parents and siblings</a:t>
            </a:r>
          </a:p>
        </p:txBody>
      </p:sp>
    </p:spTree>
    <p:extLst>
      <p:ext uri="{BB962C8B-B14F-4D97-AF65-F5344CB8AC3E}">
        <p14:creationId xmlns:p14="http://schemas.microsoft.com/office/powerpoint/2010/main" val="1965050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Regulating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Emotion regulation: controlling what one feels and how to communicate feeling 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Dependent on cognitive processes 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Attention and reappraisal</a:t>
            </a:r>
            <a:endParaRPr lang="en-US" altLang="ja-JP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Not all children regulate their emotions well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Those who don’t tend to have problems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More frequent conflicts with peers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Less satisfying peer relationships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Less adaptive adjustment to school</a:t>
            </a:r>
          </a:p>
        </p:txBody>
      </p:sp>
    </p:spTree>
    <p:extLst>
      <p:ext uri="{BB962C8B-B14F-4D97-AF65-F5344CB8AC3E}">
        <p14:creationId xmlns:p14="http://schemas.microsoft.com/office/powerpoint/2010/main" val="3014628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5.3 Interacting with Others: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When do youngsters first begin to play with each other? How does play change during infancy and the preschool years?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What determines whether children help one another?  </a:t>
            </a:r>
          </a:p>
        </p:txBody>
      </p:sp>
    </p:spTree>
    <p:extLst>
      <p:ext uri="{BB962C8B-B14F-4D97-AF65-F5344CB8AC3E}">
        <p14:creationId xmlns:p14="http://schemas.microsoft.com/office/powerpoint/2010/main" val="1780766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The Joys of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Even two 6-month-olds look, smile, and point at each other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12 months: parallel play, in which children play alone but are keenly interested in what others are doing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15–18 months: simple social play, in which children do similar activities and talk or smile at each other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24 months: cooperative play, theme-based  play where children take special roles</a:t>
            </a:r>
          </a:p>
        </p:txBody>
      </p:sp>
    </p:spTree>
    <p:extLst>
      <p:ext uri="{BB962C8B-B14F-4D97-AF65-F5344CB8AC3E}">
        <p14:creationId xmlns:p14="http://schemas.microsoft.com/office/powerpoint/2010/main" val="3078875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Make-Believe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Promotes cognitive development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Helps children explore frightening topics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Promotes language, memory, reasoning, and understanding the thoughts, beliefs, and feelings of </a:t>
            </a:r>
            <a:r>
              <a:rPr lang="en-US" altLang="en-US" dirty="0" smtClean="0">
                <a:latin typeface="Arial" charset="0"/>
                <a:cs typeface="Arial" charset="0"/>
              </a:rPr>
              <a:t>others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Make-Believe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Culture influences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India and Peru – parents do not routinely engage in pretend play with their children and children do not begin pretend play until older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The content of pretend play reflects cultural values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European American children—adventure and fantasy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Korean American children—family roles and everyday activities</a:t>
            </a:r>
          </a:p>
        </p:txBody>
      </p:sp>
    </p:spTree>
    <p:extLst>
      <p:ext uri="{BB962C8B-B14F-4D97-AF65-F5344CB8AC3E}">
        <p14:creationId xmlns:p14="http://schemas.microsoft.com/office/powerpoint/2010/main" val="422114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Solitary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Usually not an indicator of problems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Can reflect uneasiness with others for which professional help should be sought if child 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Wanders aimlessly among others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Hovers over others who are playing</a:t>
            </a:r>
          </a:p>
        </p:txBody>
      </p:sp>
    </p:spTree>
    <p:extLst>
      <p:ext uri="{BB962C8B-B14F-4D97-AF65-F5344CB8AC3E}">
        <p14:creationId xmlns:p14="http://schemas.microsoft.com/office/powerpoint/2010/main" val="22259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Erikson</a:t>
            </a:r>
            <a:r>
              <a:rPr lang="fr-FR" altLang="ja-JP" dirty="0" smtClean="0"/>
              <a:t>’</a:t>
            </a:r>
            <a:r>
              <a:rPr lang="en-US" altLang="ja-JP" dirty="0" smtClean="0"/>
              <a:t>s Stages of Early Psychosocial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 dirty="0">
                <a:latin typeface="Arial" charset="0"/>
                <a:cs typeface="Arial" charset="0"/>
              </a:rPr>
              <a:t>Basic trust vs. mistrust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With a proper balance of trust and mistrust, infants can acquire </a:t>
            </a:r>
            <a:r>
              <a:rPr lang="en-US" altLang="en-US" b="1" dirty="0">
                <a:latin typeface="Arial" charset="0"/>
                <a:cs typeface="Arial" charset="0"/>
              </a:rPr>
              <a:t>hope</a:t>
            </a:r>
            <a:r>
              <a:rPr lang="en-US" altLang="en-US" dirty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Autonomy vs. shame and doubt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A blend of autonomy, shame, and doubt gives rise to </a:t>
            </a:r>
            <a:r>
              <a:rPr lang="en-US" altLang="en-US" b="1" dirty="0">
                <a:latin typeface="Arial" charset="0"/>
                <a:cs typeface="Arial" charset="0"/>
              </a:rPr>
              <a:t>will</a:t>
            </a:r>
            <a:r>
              <a:rPr lang="en-US" altLang="en-US" dirty="0">
                <a:latin typeface="Arial" charset="0"/>
                <a:cs typeface="Arial" charset="0"/>
              </a:rPr>
              <a:t>, the knowledge that within limits, youngsters can act on their world intentionally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Initiative vs. guilt</a:t>
            </a:r>
          </a:p>
          <a:p>
            <a:pPr lvl="1" eaLnBrk="1" hangingPunct="1"/>
            <a:r>
              <a:rPr lang="en-US" altLang="en-US" b="1" dirty="0">
                <a:latin typeface="Arial" charset="0"/>
                <a:cs typeface="Arial" charset="0"/>
              </a:rPr>
              <a:t>Purpose</a:t>
            </a:r>
            <a:r>
              <a:rPr lang="en-US" altLang="en-US" dirty="0">
                <a:latin typeface="Arial" charset="0"/>
                <a:cs typeface="Arial" charset="0"/>
              </a:rPr>
              <a:t> is achieved with a balance between individual initiative and a willingness to cooperate with others</a:t>
            </a:r>
          </a:p>
        </p:txBody>
      </p:sp>
    </p:spTree>
    <p:extLst>
      <p:ext uri="{BB962C8B-B14F-4D97-AF65-F5344CB8AC3E}">
        <p14:creationId xmlns:p14="http://schemas.microsoft.com/office/powerpoint/2010/main" val="76195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Gender Differences in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24–36 months: children spontaneously prefer playing with same-sex peers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Gender-typed play styles, such as 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Boys prefer rough and tumble, competition, and dominance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Girls are more cooperative, </a:t>
            </a:r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, and conversation-oriented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Girls are more enabling; boys are more constricting</a:t>
            </a:r>
          </a:p>
        </p:txBody>
      </p:sp>
    </p:spTree>
    <p:extLst>
      <p:ext uri="{BB962C8B-B14F-4D97-AF65-F5344CB8AC3E}">
        <p14:creationId xmlns:p14="http://schemas.microsoft.com/office/powerpoint/2010/main" val="382586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Parental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Parental involvement in child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play can lead to later improved peer relations when parents serve as: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Playmate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Social director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Coach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Mediator</a:t>
            </a:r>
          </a:p>
        </p:txBody>
      </p:sp>
    </p:spTree>
    <p:extLst>
      <p:ext uri="{BB962C8B-B14F-4D97-AF65-F5344CB8AC3E}">
        <p14:creationId xmlns:p14="http://schemas.microsoft.com/office/powerpoint/2010/main" val="4102789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Helping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 behavior: one that benefits another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Altruism: </a:t>
            </a:r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 behaviors not directly benefiting the self, but driven by feelings of responsibility toward others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18 months: recognize others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distress signals and will try to comfort them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By 3 years: are gradually starting to understand others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needs and learning appropriate altruistic </a:t>
            </a:r>
            <a:r>
              <a:rPr lang="en-US" altLang="ja-JP" dirty="0" smtClean="0">
                <a:latin typeface="Arial" charset="0"/>
                <a:cs typeface="Arial" charset="0"/>
              </a:rPr>
              <a:t>responses</a:t>
            </a:r>
            <a:endParaRPr lang="en-US" altLang="ja-JP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41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Skills Underlying Altruistic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Perspective-taking: accurate perception of another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physical, social, or emotional viewpoint as distinct from one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own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Empathy is one manifestation: the actual experience of another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feelings 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The state and trait of empathy promote helping</a:t>
            </a:r>
          </a:p>
        </p:txBody>
      </p:sp>
    </p:spTree>
    <p:extLst>
      <p:ext uri="{BB962C8B-B14F-4D97-AF65-F5344CB8AC3E}">
        <p14:creationId xmlns:p14="http://schemas.microsoft.com/office/powerpoint/2010/main" val="1963421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Situational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Feelings of responsibility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Feelings of competence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Mood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Costs of altruism</a:t>
            </a:r>
          </a:p>
        </p:txBody>
      </p:sp>
    </p:spTree>
    <p:extLst>
      <p:ext uri="{BB962C8B-B14F-4D97-AF65-F5344CB8AC3E}">
        <p14:creationId xmlns:p14="http://schemas.microsoft.com/office/powerpoint/2010/main" val="19588340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The Contributions of Heredity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 behavior is more similar in identical twins than fraternal ones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Genes influence aspects of temperament related to </a:t>
            </a:r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 behavior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Some are aware of another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need, but 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Feel so distressed that they cannot figure out how to help due to poor emotion regulation skills  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Their inhibition (shyness) prevents them from helping, despite knowing how</a:t>
            </a:r>
          </a:p>
        </p:txBody>
      </p:sp>
    </p:spTree>
    <p:extLst>
      <p:ext uri="{BB962C8B-B14F-4D97-AF65-F5344CB8AC3E}">
        <p14:creationId xmlns:p14="http://schemas.microsoft.com/office/powerpoint/2010/main" val="29896671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Socialization of Altruism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Children are more </a:t>
            </a:r>
            <a:r>
              <a:rPr lang="en-US" altLang="en-US" dirty="0" err="1">
                <a:latin typeface="Arial" charset="0"/>
                <a:cs typeface="Arial" charset="0"/>
              </a:rPr>
              <a:t>prosocial</a:t>
            </a:r>
            <a:r>
              <a:rPr lang="en-US" altLang="en-US" dirty="0">
                <a:latin typeface="Arial" charset="0"/>
                <a:cs typeface="Arial" charset="0"/>
              </a:rPr>
              <a:t> and/or empathic when parents: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Model warmth and concern for others, and  are cooperative, helpful, and responsive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Use reason while disciplining, stating how children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actions affect others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Provide children opportunities to behave pro-socially in and outside the home</a:t>
            </a:r>
          </a:p>
        </p:txBody>
      </p:sp>
    </p:spTree>
    <p:extLst>
      <p:ext uri="{BB962C8B-B14F-4D97-AF65-F5344CB8AC3E}">
        <p14:creationId xmlns:p14="http://schemas.microsoft.com/office/powerpoint/2010/main" val="4200492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5.4 Gender Roles &amp; Gender Identity: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What are our stereotypes about males and females? How well do they correspond to actual differences between boys and girls?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How do young children learn gender roles?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How are gender roles changing? What further changes might the future hold</a:t>
            </a:r>
            <a:r>
              <a:rPr lang="en-US" altLang="en-US" dirty="0" smtClean="0">
                <a:latin typeface="Arial" charset="0"/>
                <a:cs typeface="Arial" charset="0"/>
              </a:rPr>
              <a:t>?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5736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Images of Men &amp; Women: Facts &amp; Fantasy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Social role: cultural guidelines as to how we should behave, especially with others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Gender roles are one of the first learned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Learning gender stereotypes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Our world is not gender neutral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At 18 months: girls and boys look longer at gender-stereotyped pictures of toys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At 4 years: extensive knowledge of gender-stereotyped activities and some behaviors or traits</a:t>
            </a:r>
          </a:p>
        </p:txBody>
      </p:sp>
    </p:spTree>
    <p:extLst>
      <p:ext uri="{BB962C8B-B14F-4D97-AF65-F5344CB8AC3E}">
        <p14:creationId xmlns:p14="http://schemas.microsoft.com/office/powerpoint/2010/main" val="3356041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Gender-Related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How do boys and girls actually differ?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Verbal ability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Mathematics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Spatial ability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Memory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Social influence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Relational aggression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Emotional sensitivity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Effortful control</a:t>
            </a:r>
            <a:endParaRPr lang="en-US" altLang="en-US" u="sng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81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The Growth of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Attachment to caregivers is a critical aspect of Erikson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first stage (basic trust vs. mistrust)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Evolutionary psychology: many human behaviors are successful adaptations to the environment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Humans are social beings who also form parent-child attachments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These are adaptations promoting survival to the reproductive years, thereby sustaining the species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 existence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6467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Gender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Parents are equally warm and encouraging to boys and girls</a:t>
            </a:r>
          </a:p>
          <a:p>
            <a:pPr eaLnBrk="1" hangingPunct="1"/>
            <a:r>
              <a:rPr lang="en-US" altLang="en-US" dirty="0"/>
              <a:t>Parents model and differentially reinforce </a:t>
            </a:r>
            <a:r>
              <a:rPr lang="ja-JP" altLang="en-US" dirty="0"/>
              <a:t>“</a:t>
            </a:r>
            <a:r>
              <a:rPr lang="en-US" altLang="ja-JP" dirty="0"/>
              <a:t>appropriate</a:t>
            </a:r>
            <a:r>
              <a:rPr lang="ja-JP" altLang="en-US" dirty="0"/>
              <a:t>”</a:t>
            </a:r>
            <a:r>
              <a:rPr lang="en-US" altLang="ja-JP" dirty="0"/>
              <a:t> gender-typed behaviors</a:t>
            </a:r>
          </a:p>
          <a:p>
            <a:pPr eaLnBrk="1" hangingPunct="1"/>
            <a:r>
              <a:rPr lang="en-US" altLang="en-US" dirty="0"/>
              <a:t>Results support social learning </a:t>
            </a:r>
            <a:r>
              <a:rPr lang="en-US" altLang="en-US" dirty="0" smtClean="0"/>
              <a:t>theory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44895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Parental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Parental Differences</a:t>
            </a:r>
            <a:endParaRPr lang="en-US" altLang="en-US" sz="2000" dirty="0">
              <a:latin typeface="Arial" charset="0"/>
              <a:cs typeface="Arial" charset="0"/>
            </a:endParaRP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Fathers, more than mothers, treat sons and daughters differently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Encourage </a:t>
            </a:r>
            <a:r>
              <a:rPr lang="en-US" altLang="en-US" b="1" dirty="0">
                <a:latin typeface="Arial" charset="0"/>
                <a:cs typeface="Arial" charset="0"/>
              </a:rPr>
              <a:t>gender-related play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Punish their sons more but accept their daughter’s dependence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Mothers tend to respond based on each child’s need, and fathers respond based on gender stereotypes</a:t>
            </a:r>
            <a:r>
              <a:rPr lang="en-US" altLang="en-US" dirty="0" smtClean="0">
                <a:latin typeface="Arial" charset="0"/>
                <a:cs typeface="Arial" charset="0"/>
              </a:rPr>
              <a:t>.</a:t>
            </a:r>
            <a:endParaRPr lang="en-US" altLang="en-US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971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Gender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Gender identity: sense of self as male or female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Kohlberg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three stages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Gender labeling: 2–3 years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Gender stability: preschool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Gender constancy: </a:t>
            </a:r>
            <a:r>
              <a:rPr lang="en-US" altLang="ja-JP" dirty="0">
                <a:latin typeface="Arial" charset="0"/>
                <a:cs typeface="Arial" charset="0"/>
              </a:rPr>
              <a:t>4–7 years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704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Gender Identity Gender Schema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Gender-schema theory: addresses </a:t>
            </a:r>
            <a:r>
              <a:rPr lang="ja-JP" altLang="en-US" dirty="0">
                <a:latin typeface="Arial" charset="0"/>
                <a:cs typeface="Arial" charset="0"/>
              </a:rPr>
              <a:t>“</a:t>
            </a:r>
            <a:r>
              <a:rPr lang="en-US" altLang="ja-JP" dirty="0">
                <a:latin typeface="Arial" charset="0"/>
                <a:cs typeface="Arial" charset="0"/>
              </a:rPr>
              <a:t>how</a:t>
            </a:r>
            <a:r>
              <a:rPr lang="ja-JP" altLang="en-US" dirty="0">
                <a:latin typeface="Arial" charset="0"/>
                <a:cs typeface="Arial" charset="0"/>
              </a:rPr>
              <a:t>”</a:t>
            </a:r>
            <a:r>
              <a:rPr lang="en-US" altLang="ja-JP" dirty="0">
                <a:latin typeface="Arial" charset="0"/>
                <a:cs typeface="Arial" charset="0"/>
              </a:rPr>
              <a:t> children learn about gender and gender roles</a:t>
            </a:r>
          </a:p>
          <a:p>
            <a:pPr lvl="1" indent="-398463" eaLnBrk="1" hangingPunct="1"/>
            <a:r>
              <a:rPr lang="en-US" altLang="en-US" dirty="0"/>
              <a:t>Children decide if objects, activities, or behaviors are </a:t>
            </a:r>
            <a:r>
              <a:rPr lang="ja-JP" altLang="en-US" dirty="0"/>
              <a:t>“</a:t>
            </a:r>
            <a:r>
              <a:rPr lang="en-US" altLang="ja-JP" dirty="0"/>
              <a:t>male</a:t>
            </a:r>
            <a:r>
              <a:rPr lang="ja-JP" altLang="en-US" dirty="0"/>
              <a:t>”</a:t>
            </a:r>
            <a:r>
              <a:rPr lang="en-US" altLang="ja-JP" dirty="0"/>
              <a:t> or </a:t>
            </a:r>
            <a:r>
              <a:rPr lang="ja-JP" altLang="en-US" dirty="0"/>
              <a:t>“</a:t>
            </a:r>
            <a:r>
              <a:rPr lang="en-US" altLang="ja-JP" dirty="0"/>
              <a:t>female</a:t>
            </a:r>
            <a:r>
              <a:rPr lang="ja-JP" altLang="en-US" dirty="0"/>
              <a:t>”</a:t>
            </a:r>
            <a:r>
              <a:rPr lang="en-US" altLang="ja-JP" dirty="0"/>
              <a:t> and then decide whether they should learn more</a:t>
            </a:r>
          </a:p>
          <a:p>
            <a:pPr lvl="1" indent="-398463" eaLnBrk="1" hangingPunct="1"/>
            <a:r>
              <a:rPr lang="en-US" altLang="en-US" dirty="0"/>
              <a:t>After children understand gender, they focus on gender-typical activities, their choices shifts along gender-specific lines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By school age, children know that gender roles are flexible</a:t>
            </a:r>
          </a:p>
        </p:txBody>
      </p:sp>
    </p:spTree>
    <p:extLst>
      <p:ext uri="{BB962C8B-B14F-4D97-AF65-F5344CB8AC3E}">
        <p14:creationId xmlns:p14="http://schemas.microsoft.com/office/powerpoint/2010/main" val="35487185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Biological Influences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Evolutionary theory: men and women evolved different traits and behaviors adaptive to their unique investments (e.g., childrearing for women and resource provision for men)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Identical twins are even more similar than fraternal twins in preference for sex-typical toys and activities</a:t>
            </a:r>
          </a:p>
        </p:txBody>
      </p:sp>
    </p:spTree>
    <p:extLst>
      <p:ext uri="{BB962C8B-B14F-4D97-AF65-F5344CB8AC3E}">
        <p14:creationId xmlns:p14="http://schemas.microsoft.com/office/powerpoint/2010/main" val="20181353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Biological Influences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Sex hormones are key players in gender-role learning and help explain genetic disorders:</a:t>
            </a:r>
          </a:p>
          <a:p>
            <a:pPr lvl="1" indent="-398463" eaLnBrk="1" hangingPunct="1"/>
            <a:r>
              <a:rPr lang="en-US" altLang="en-US" dirty="0">
                <a:latin typeface="Arial" charset="0"/>
                <a:cs typeface="Arial" charset="0"/>
              </a:rPr>
              <a:t>Congenital adrenal hyperplasia (CAH) is a genetic disorder in which the adrenal glands secrete large amounts of androgen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Affects baby girls in that it can enlarge the clitoris to resemble a penis</a:t>
            </a:r>
          </a:p>
          <a:p>
            <a:pPr lvl="2" indent="-395288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Androgen also affects prenatal development of brain regions critical for masculine and feminine gender-role behavior.</a:t>
            </a:r>
          </a:p>
        </p:txBody>
      </p:sp>
    </p:spTree>
    <p:extLst>
      <p:ext uri="{BB962C8B-B14F-4D97-AF65-F5344CB8AC3E}">
        <p14:creationId xmlns:p14="http://schemas.microsoft.com/office/powerpoint/2010/main" val="17492623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Evolving Gender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Gender roles are changing and have evolved over time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Studies of nontraditional families indicate that some components of gender stereotypes are more readily changed than others and more readily influenced by experience than others</a:t>
            </a:r>
          </a:p>
        </p:txBody>
      </p:sp>
    </p:spTree>
    <p:extLst>
      <p:ext uri="{BB962C8B-B14F-4D97-AF65-F5344CB8AC3E}">
        <p14:creationId xmlns:p14="http://schemas.microsoft.com/office/powerpoint/2010/main" val="54709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Steps Toward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/>
            <a:r>
              <a:rPr lang="en-US" altLang="en-US" dirty="0" err="1">
                <a:latin typeface="Arial" charset="0"/>
                <a:cs typeface="Arial" charset="0"/>
              </a:rPr>
              <a:t>Bowlby</a:t>
            </a:r>
            <a:r>
              <a:rPr lang="en-US" altLang="en-US" dirty="0">
                <a:latin typeface="Arial" charset="0"/>
                <a:cs typeface="Arial" charset="0"/>
              </a:rPr>
              <a:t> proposed four stages of attachment:</a:t>
            </a:r>
          </a:p>
          <a:p>
            <a:pPr lvl="1" eaLnBrk="1" hangingPunct="1"/>
            <a:r>
              <a:rPr lang="en-US" altLang="en-US" dirty="0" err="1">
                <a:latin typeface="Arial" charset="0"/>
                <a:cs typeface="Arial" charset="0"/>
              </a:rPr>
              <a:t>Preattachment</a:t>
            </a:r>
            <a:r>
              <a:rPr lang="en-US" altLang="en-US" dirty="0">
                <a:latin typeface="Arial" charset="0"/>
                <a:cs typeface="Arial" charset="0"/>
              </a:rPr>
              <a:t> stage (birth to 6–8 weeks)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Attachment in the making (6–8 weeks to 6–8 months)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True attachment (6–8 months to 18 months)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Reciprocal relationships (18 months on</a:t>
            </a:r>
            <a:r>
              <a:rPr lang="en-US" altLang="en-US" dirty="0" smtClean="0">
                <a:latin typeface="Arial" charset="0"/>
                <a:cs typeface="Arial" charset="0"/>
              </a:rPr>
              <a:t>)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2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Forms of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Ainsworth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Strange Situation paradigm: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Three phases (~3 minutes each)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Child and mother first occupy an unfamiliar room filled with toys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Mother leaves room momentarily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Mother then returns to room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Observe child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reactions during each phase</a:t>
            </a:r>
          </a:p>
          <a:p>
            <a:pPr lvl="1" eaLnBrk="1" hangingPunct="1"/>
            <a:r>
              <a:rPr lang="en-US" altLang="en-US" dirty="0">
                <a:latin typeface="Arial" charset="0"/>
                <a:cs typeface="Arial" charset="0"/>
              </a:rPr>
              <a:t>Classified four types of attachment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altLang="en-US" dirty="0">
                <a:latin typeface="Arial" charset="0"/>
                <a:cs typeface="Arial" charset="0"/>
              </a:rPr>
              <a:t>Three insecure types; one secure</a:t>
            </a:r>
          </a:p>
        </p:txBody>
      </p:sp>
    </p:spTree>
    <p:extLst>
      <p:ext uri="{BB962C8B-B14F-4D97-AF65-F5344CB8AC3E}">
        <p14:creationId xmlns:p14="http://schemas.microsoft.com/office/powerpoint/2010/main" val="183071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Four Types of Attachment Relationships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Secure attachment (60–65%): baby may or may not cry upon separation; wants to be with mom upon her return and stops crying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Avoidant attachment (20%): baby not upset by separation; ignores or looks away when mom returns</a:t>
            </a:r>
          </a:p>
        </p:txBody>
      </p:sp>
    </p:spTree>
    <p:extLst>
      <p:ext uri="{BB962C8B-B14F-4D97-AF65-F5344CB8AC3E}">
        <p14:creationId xmlns:p14="http://schemas.microsoft.com/office/powerpoint/2010/main" val="359490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Four Types of Attachment Relationships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Resistant attachment (10–15%): separation upsets baby; remains upset after mom</a:t>
            </a:r>
            <a:r>
              <a:rPr lang="fr-FR" altLang="ja-JP" dirty="0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return and is difficult to console</a:t>
            </a:r>
          </a:p>
          <a:p>
            <a:pPr eaLnBrk="1" hangingPunct="1"/>
            <a:r>
              <a:rPr lang="en-US" altLang="en-US" dirty="0">
                <a:latin typeface="Arial" charset="0"/>
                <a:cs typeface="Arial" charset="0"/>
              </a:rPr>
              <a:t>Disorganized attachment (5–10%): separation and return confuse the baby; reacts in contradictory ways (e.g., seeking proximity to the returned mom, but not looking at her)</a:t>
            </a:r>
          </a:p>
        </p:txBody>
      </p:sp>
    </p:spTree>
    <p:extLst>
      <p:ext uri="{BB962C8B-B14F-4D97-AF65-F5344CB8AC3E}">
        <p14:creationId xmlns:p14="http://schemas.microsoft.com/office/powerpoint/2010/main" val="180271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Quality of Attachment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719"/>
            <a:ext cx="8458200" cy="4832962"/>
          </a:xfrm>
        </p:spPr>
        <p:txBody>
          <a:bodyPr/>
          <a:lstStyle/>
          <a:p>
            <a:pPr marL="344488" lvl="2" indent="-344488" eaLnBrk="1" hangingPunct="1"/>
            <a:r>
              <a:rPr lang="en-US" altLang="en-US" sz="2800" dirty="0">
                <a:latin typeface="Arial" charset="0"/>
                <a:cs typeface="Arial" charset="0"/>
              </a:rPr>
              <a:t>Quality of attachment during infancy predicts parent-child relations during childhood, adolescence, and young adulthood</a:t>
            </a:r>
          </a:p>
          <a:p>
            <a:pPr marL="747713" lvl="3" indent="-287338" eaLnBrk="1" hangingPunct="1"/>
            <a:r>
              <a:rPr lang="en-US" altLang="en-US" sz="2400" dirty="0">
                <a:latin typeface="Arial" charset="0"/>
                <a:cs typeface="Arial" charset="0"/>
              </a:rPr>
              <a:t>Securely attached infants depend on their parents for care and support</a:t>
            </a:r>
          </a:p>
          <a:p>
            <a:pPr marL="747713" lvl="3" indent="-287338" eaLnBrk="1" hangingPunct="1"/>
            <a:r>
              <a:rPr lang="en-US" altLang="en-US" sz="2400" dirty="0">
                <a:latin typeface="Arial" charset="0"/>
                <a:cs typeface="Arial" charset="0"/>
              </a:rPr>
              <a:t>Infants with insecure attachment later report being angry with their parents</a:t>
            </a:r>
          </a:p>
          <a:p>
            <a:pPr marL="747713" lvl="3" indent="-287338" eaLnBrk="1" hangingPunct="1"/>
            <a:r>
              <a:rPr lang="en-US" altLang="en-US" sz="2400" dirty="0">
                <a:latin typeface="Arial" charset="0"/>
                <a:cs typeface="Arial" charset="0"/>
              </a:rPr>
              <a:t>Babies attach to their mothers and fathers, and the quality of the attachment is the same</a:t>
            </a:r>
          </a:p>
        </p:txBody>
      </p:sp>
    </p:spTree>
    <p:extLst>
      <p:ext uri="{BB962C8B-B14F-4D97-AF65-F5344CB8AC3E}">
        <p14:creationId xmlns:p14="http://schemas.microsoft.com/office/powerpoint/2010/main" val="30098350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8504</TotalTime>
  <Words>2291</Words>
  <Application>Microsoft Office PowerPoint</Application>
  <PresentationFormat>On-screen Show (4:3)</PresentationFormat>
  <Paragraphs>246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ＭＳ Ｐゴシック</vt:lpstr>
      <vt:lpstr>ＭＳ Ｐゴシック</vt:lpstr>
      <vt:lpstr>Arial</vt:lpstr>
      <vt:lpstr>Calibri</vt:lpstr>
      <vt:lpstr>Courier New</vt:lpstr>
      <vt:lpstr>Wingdings</vt:lpstr>
      <vt:lpstr>Office Theme</vt:lpstr>
      <vt:lpstr>Chapter Five</vt:lpstr>
      <vt:lpstr>5.1 Beginnings: Trust &amp; Attachment Learning Objectives</vt:lpstr>
      <vt:lpstr>Erikson’s Stages of Early Psychosocial Development</vt:lpstr>
      <vt:lpstr>The Growth of Attachment</vt:lpstr>
      <vt:lpstr>Steps Toward Attachment</vt:lpstr>
      <vt:lpstr>Forms of Attachment</vt:lpstr>
      <vt:lpstr>Four Types of Attachment Relationships (1 of 2)</vt:lpstr>
      <vt:lpstr>Four Types of Attachment Relationships (2 of 2)</vt:lpstr>
      <vt:lpstr>Quality of Attachment (1 of 2)</vt:lpstr>
      <vt:lpstr>Quality of Attachment (2 of 2)</vt:lpstr>
      <vt:lpstr>Consequences of Attachment</vt:lpstr>
      <vt:lpstr>What Determines Quality of Attachment?</vt:lpstr>
      <vt:lpstr>Attachment, Work, &amp; Alternate Caregiving</vt:lpstr>
      <vt:lpstr>5.2 Emerging Emotions: Learning Objectives</vt:lpstr>
      <vt:lpstr>The Function of Emotions</vt:lpstr>
      <vt:lpstr>Experiencing and Expressing Emotions</vt:lpstr>
      <vt:lpstr>Development of Basic Emotions</vt:lpstr>
      <vt:lpstr>Development of Basic Emotions: Stranger Wariness and Disgust</vt:lpstr>
      <vt:lpstr>Emergence of Complex Emotions</vt:lpstr>
      <vt:lpstr>Later Developments</vt:lpstr>
      <vt:lpstr>Cultural Differences in Emotional Expression</vt:lpstr>
      <vt:lpstr>Recognizing &amp; Using Others’ Emotions</vt:lpstr>
      <vt:lpstr>Recognizing Others’ Emotions: Factors in Emotional Understanding</vt:lpstr>
      <vt:lpstr>Regulating Emotions</vt:lpstr>
      <vt:lpstr>5.3 Interacting with Others: Learning Objectives</vt:lpstr>
      <vt:lpstr>The Joys of Play</vt:lpstr>
      <vt:lpstr>Make-Believe (1 of 2)</vt:lpstr>
      <vt:lpstr>Make-Believe (2 of 2)</vt:lpstr>
      <vt:lpstr>Solitary Play</vt:lpstr>
      <vt:lpstr>Gender Differences in Play</vt:lpstr>
      <vt:lpstr>Parental Influence</vt:lpstr>
      <vt:lpstr>Helping Others</vt:lpstr>
      <vt:lpstr>Skills Underlying Altruistic Behavior</vt:lpstr>
      <vt:lpstr>Situational Influences</vt:lpstr>
      <vt:lpstr>The Contributions of Heredity</vt:lpstr>
      <vt:lpstr>Socialization of Altruism</vt:lpstr>
      <vt:lpstr>5.4 Gender Roles &amp; Gender Identity: Learning Objectives</vt:lpstr>
      <vt:lpstr>Images of Men &amp; Women: Facts &amp; Fantasy</vt:lpstr>
      <vt:lpstr>Gender-Related Differences</vt:lpstr>
      <vt:lpstr>Gender Typing</vt:lpstr>
      <vt:lpstr>Parental Differences</vt:lpstr>
      <vt:lpstr>Gender Identity</vt:lpstr>
      <vt:lpstr>Gender Identity Gender Schema Theory</vt:lpstr>
      <vt:lpstr>Biological Influences (1 of 2)</vt:lpstr>
      <vt:lpstr>Biological Influences (2 of 2)</vt:lpstr>
      <vt:lpstr>Evolving Gender Roles</vt:lpstr>
    </vt:vector>
  </TitlesOfParts>
  <Company>Thomson Wadsworth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Entering the Social World: Socioemotional Development in Infancy and Early Childhood</dc:title>
  <dc:creator>Kail</dc:creator>
  <cp:lastModifiedBy>Melanie Govender</cp:lastModifiedBy>
  <cp:revision>167</cp:revision>
  <dcterms:created xsi:type="dcterms:W3CDTF">2011-07-04T21:25:17Z</dcterms:created>
  <dcterms:modified xsi:type="dcterms:W3CDTF">2021-03-30T13:09:13Z</dcterms:modified>
</cp:coreProperties>
</file>